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9" r:id="rId4"/>
    <p:sldId id="288" r:id="rId5"/>
    <p:sldId id="289" r:id="rId6"/>
    <p:sldId id="285" r:id="rId7"/>
    <p:sldId id="257" r:id="rId8"/>
    <p:sldId id="286" r:id="rId9"/>
    <p:sldId id="287" r:id="rId10"/>
    <p:sldId id="262" r:id="rId11"/>
    <p:sldId id="290" r:id="rId12"/>
    <p:sldId id="291" r:id="rId13"/>
    <p:sldId id="265" r:id="rId14"/>
    <p:sldId id="292" r:id="rId15"/>
    <p:sldId id="293" r:id="rId16"/>
    <p:sldId id="295" r:id="rId17"/>
    <p:sldId id="296" r:id="rId18"/>
    <p:sldId id="273" r:id="rId19"/>
    <p:sldId id="297" r:id="rId20"/>
    <p:sldId id="298" r:id="rId21"/>
    <p:sldId id="269" r:id="rId22"/>
    <p:sldId id="270" r:id="rId23"/>
    <p:sldId id="300" r:id="rId24"/>
    <p:sldId id="301" r:id="rId25"/>
    <p:sldId id="283" r:id="rId26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 Gaupšaitė" initials="RG" lastIdx="1" clrIdx="0">
    <p:extLst>
      <p:ext uri="{19B8F6BF-5375-455C-9EA6-DF929625EA0E}">
        <p15:presenceInfo xmlns:p15="http://schemas.microsoft.com/office/powerpoint/2012/main" userId="Rasa Gaupšaitė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12257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0695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078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0307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400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7395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83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7826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8948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8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984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55A9A7-6D10-4EB7-A905-0F72EE0D8BB0}" type="datetimeFigureOut">
              <a:rPr lang="lt-LT" smtClean="0"/>
              <a:t>2019-12-16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C1FFC6-BF98-49B7-A65D-3FF416AE3A47}" type="slidenum">
              <a:rPr lang="lt-LT" smtClean="0"/>
              <a:t>‹#›</a:t>
            </a:fld>
            <a:endParaRPr lang="lt-L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sz="6000" dirty="0" smtClean="0"/>
              <a:t>Informacijos TEORIJA IR DUOMENŲ STRUKTŪRA</a:t>
            </a:r>
            <a:r>
              <a:rPr lang="lt-LT" dirty="0"/>
              <a:t/>
            </a:r>
            <a:br>
              <a:rPr lang="lt-LT" dirty="0"/>
            </a:br>
            <a:r>
              <a:rPr lang="lt-LT" sz="4000" dirty="0"/>
              <a:t>Projektas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lt-LT" dirty="0"/>
          </a:p>
          <a:p>
            <a:endParaRPr lang="lt-LT" dirty="0"/>
          </a:p>
          <a:p>
            <a:r>
              <a:rPr lang="lt-LT" dirty="0" smtClean="0"/>
              <a:t>Robertas </a:t>
            </a:r>
            <a:r>
              <a:rPr lang="lt-LT" dirty="0"/>
              <a:t>Kudlis</a:t>
            </a:r>
          </a:p>
          <a:p>
            <a:r>
              <a:rPr lang="lt-LT" dirty="0"/>
              <a:t>2019 m. Lapkritis - Gruodis</a:t>
            </a:r>
          </a:p>
        </p:txBody>
      </p:sp>
    </p:spTree>
    <p:extLst>
      <p:ext uri="{BB962C8B-B14F-4D97-AF65-F5344CB8AC3E}">
        <p14:creationId xmlns:p14="http://schemas.microsoft.com/office/powerpoint/2010/main" val="208113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lt-LT" sz="4400" dirty="0"/>
              <a:t>2.2 </a:t>
            </a:r>
            <a:r>
              <a:rPr lang="en-US" sz="4400" dirty="0" err="1" smtClean="0"/>
              <a:t>Modelis</a:t>
            </a:r>
            <a:r>
              <a:rPr lang="en-US" sz="4400" dirty="0" smtClean="0"/>
              <a:t> </a:t>
            </a:r>
            <a:r>
              <a:rPr lang="en-US" sz="4400" dirty="0" err="1" smtClean="0"/>
              <a:t>su</a:t>
            </a:r>
            <a:r>
              <a:rPr lang="en-US" sz="4400" dirty="0" smtClean="0"/>
              <a:t> </a:t>
            </a:r>
            <a:r>
              <a:rPr lang="en-US" sz="4400" dirty="0" err="1" smtClean="0"/>
              <a:t>kategoriniais</a:t>
            </a:r>
            <a:r>
              <a:rPr lang="en-US" sz="4400" dirty="0" smtClean="0"/>
              <a:t> </a:t>
            </a:r>
            <a:r>
              <a:rPr lang="en-US" sz="4400" dirty="0" err="1" smtClean="0"/>
              <a:t>kintamaisiais</a:t>
            </a:r>
            <a:endParaRPr lang="lt-LT" sz="4400" dirty="0"/>
          </a:p>
        </p:txBody>
      </p:sp>
    </p:spTree>
    <p:extLst>
      <p:ext uri="{BB962C8B-B14F-4D97-AF65-F5344CB8AC3E}">
        <p14:creationId xmlns:p14="http://schemas.microsoft.com/office/powerpoint/2010/main" val="5128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224" y="527300"/>
            <a:ext cx="270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 smtClean="0"/>
              <a:t>Su „</a:t>
            </a:r>
            <a:r>
              <a:rPr lang="en-US" sz="2000" b="1" dirty="0" err="1" smtClean="0"/>
              <a:t>Scikit</a:t>
            </a:r>
            <a:r>
              <a:rPr lang="en-US" sz="2000" b="1" dirty="0" smtClean="0"/>
              <a:t>-learn</a:t>
            </a:r>
            <a:r>
              <a:rPr lang="lt-LT" sz="2000" b="1" dirty="0" smtClean="0"/>
              <a:t>“:</a:t>
            </a:r>
            <a:endParaRPr lang="lt-LT" sz="2000" b="1" dirty="0"/>
          </a:p>
          <a:p>
            <a:endParaRPr lang="lt-LT" sz="2000" dirty="0"/>
          </a:p>
          <a:p>
            <a:pPr algn="ctr"/>
            <a:endParaRPr lang="lt-LT" sz="2000" dirty="0"/>
          </a:p>
          <a:p>
            <a:endParaRPr lang="lt-LT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24" y="1012539"/>
            <a:ext cx="6991496" cy="21288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5222" y="3141437"/>
            <a:ext cx="45951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 smtClean="0"/>
              <a:t>RMSE </a:t>
            </a:r>
            <a:r>
              <a:rPr lang="en-US" sz="2000" dirty="0" smtClean="0"/>
              <a:t>= </a:t>
            </a:r>
            <a:r>
              <a:rPr lang="lt-LT" sz="2000" dirty="0" smtClean="0"/>
              <a:t>4.08</a:t>
            </a:r>
            <a:r>
              <a:rPr lang="en-US" sz="2000" dirty="0" smtClean="0"/>
              <a:t> </a:t>
            </a:r>
            <a:endParaRPr lang="lt-LT" sz="2000" dirty="0"/>
          </a:p>
          <a:p>
            <a:endParaRPr lang="lt-LT" sz="2000" dirty="0"/>
          </a:p>
          <a:p>
            <a:r>
              <a:rPr lang="fi-FI" sz="2000" dirty="0"/>
              <a:t>A</a:t>
            </a:r>
            <a:r>
              <a:rPr lang="fi-FI" sz="2000" dirty="0" smtClean="0"/>
              <a:t>lkoholio </a:t>
            </a:r>
            <a:r>
              <a:rPr lang="fi-FI" sz="2000" dirty="0"/>
              <a:t>vartojimas </a:t>
            </a:r>
            <a:r>
              <a:rPr lang="lt-LT" sz="2000" dirty="0" smtClean="0"/>
              <a:t>vis dar </a:t>
            </a:r>
            <a:r>
              <a:rPr lang="fi-FI" sz="2000" dirty="0" smtClean="0"/>
              <a:t>nėra </a:t>
            </a:r>
            <a:r>
              <a:rPr lang="fi-FI" sz="2000" dirty="0"/>
              <a:t>pats svarbiausias </a:t>
            </a:r>
            <a:r>
              <a:rPr lang="fi-FI" sz="2000" dirty="0" smtClean="0"/>
              <a:t>kintamasis.</a:t>
            </a:r>
            <a:r>
              <a:rPr lang="lt-LT" sz="2000" dirty="0" smtClean="0"/>
              <a:t> Spėjame, kad toks ir nebus.</a:t>
            </a:r>
            <a:endParaRPr lang="fi-FI" sz="2000" dirty="0" smtClean="0"/>
          </a:p>
          <a:p>
            <a:endParaRPr lang="fi-FI" sz="2000" dirty="0"/>
          </a:p>
          <a:p>
            <a:r>
              <a:rPr lang="lt-LT" sz="2000" dirty="0"/>
              <a:t>Ypač pažymį lemia nesėkmės įvairiuose atsiskaitymuose mokslo metų eigoje</a:t>
            </a:r>
            <a:r>
              <a:rPr lang="lt-LT" sz="2000" dirty="0" smtClean="0"/>
              <a:t>. Išaugo lyties bei noro studijuoti aukštąjį mokslą kintamieji. Nemažai įtakos turi x_other kintamieji.</a:t>
            </a:r>
            <a:endParaRPr lang="lt-LT" sz="2000" dirty="0"/>
          </a:p>
          <a:p>
            <a:endParaRPr lang="lt-L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92" y="3141437"/>
            <a:ext cx="5702234" cy="35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224" y="527300"/>
            <a:ext cx="270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 smtClean="0"/>
              <a:t>Su „</a:t>
            </a:r>
            <a:r>
              <a:rPr lang="en-US" sz="2000" b="1" dirty="0" err="1" smtClean="0"/>
              <a:t>StatsModels</a:t>
            </a:r>
            <a:r>
              <a:rPr lang="lt-LT" sz="2000" b="1" dirty="0" smtClean="0"/>
              <a:t>“:</a:t>
            </a:r>
            <a:endParaRPr lang="lt-LT" sz="2000" b="1" dirty="0"/>
          </a:p>
          <a:p>
            <a:endParaRPr lang="lt-LT" sz="2000" dirty="0"/>
          </a:p>
          <a:p>
            <a:pPr algn="ctr"/>
            <a:endParaRPr lang="lt-LT" sz="2000" dirty="0"/>
          </a:p>
          <a:p>
            <a:endParaRPr lang="lt-LT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33" y="889143"/>
            <a:ext cx="7805335" cy="58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484811"/>
            <a:ext cx="9612971" cy="1143324"/>
          </a:xfrm>
        </p:spPr>
        <p:txBody>
          <a:bodyPr>
            <a:noAutofit/>
          </a:bodyPr>
          <a:lstStyle/>
          <a:p>
            <a:r>
              <a:rPr lang="en-US" sz="4400" dirty="0"/>
              <a:t>2.3 </a:t>
            </a:r>
            <a:r>
              <a:rPr lang="lt-LT" sz="4400" dirty="0" smtClean="0"/>
              <a:t>Modelis su pašalintais x_other kintamaisiais</a:t>
            </a:r>
            <a:endParaRPr lang="lt-LT" sz="4400" dirty="0"/>
          </a:p>
        </p:txBody>
      </p:sp>
    </p:spTree>
    <p:extLst>
      <p:ext uri="{BB962C8B-B14F-4D97-AF65-F5344CB8AC3E}">
        <p14:creationId xmlns:p14="http://schemas.microsoft.com/office/powerpoint/2010/main" val="357246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22" y="955353"/>
            <a:ext cx="7807443" cy="2186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224" y="527300"/>
            <a:ext cx="270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 smtClean="0"/>
              <a:t>Su „</a:t>
            </a:r>
            <a:r>
              <a:rPr lang="en-US" sz="2000" b="1" dirty="0" err="1" smtClean="0"/>
              <a:t>Scikit</a:t>
            </a:r>
            <a:r>
              <a:rPr lang="en-US" sz="2000" b="1" dirty="0" smtClean="0"/>
              <a:t>-learn</a:t>
            </a:r>
            <a:r>
              <a:rPr lang="lt-LT" sz="2000" b="1" dirty="0" smtClean="0"/>
              <a:t>“:</a:t>
            </a:r>
            <a:endParaRPr lang="lt-LT" sz="2000" b="1" dirty="0"/>
          </a:p>
          <a:p>
            <a:endParaRPr lang="lt-LT" sz="2000" dirty="0"/>
          </a:p>
          <a:p>
            <a:pPr algn="ctr"/>
            <a:endParaRPr lang="lt-LT" sz="2000" dirty="0"/>
          </a:p>
          <a:p>
            <a:endParaRPr lang="lt-LT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55222" y="3141437"/>
            <a:ext cx="4595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 smtClean="0"/>
              <a:t>RMSE </a:t>
            </a:r>
            <a:r>
              <a:rPr lang="en-US" sz="2000" dirty="0" smtClean="0"/>
              <a:t>= </a:t>
            </a:r>
            <a:r>
              <a:rPr lang="lt-LT" sz="2000" dirty="0" smtClean="0"/>
              <a:t>3.96</a:t>
            </a:r>
            <a:endParaRPr lang="lt-LT" sz="2000" dirty="0"/>
          </a:p>
          <a:p>
            <a:endParaRPr lang="lt-LT" sz="2000" dirty="0"/>
          </a:p>
          <a:p>
            <a:r>
              <a:rPr lang="lt-LT" sz="2000" dirty="0" smtClean="0"/>
              <a:t>Sprendimas pašalinti x_other kintamuosius pasiteisino.</a:t>
            </a:r>
          </a:p>
          <a:p>
            <a:endParaRPr lang="lt-LT" sz="2000" dirty="0"/>
          </a:p>
          <a:p>
            <a:r>
              <a:rPr lang="lt-LT" sz="2000" dirty="0" smtClean="0"/>
              <a:t>Alkoholio įtaka nesikeičia, padidėja kintamųjų – motinos bei tėvo darbo sričių ir mokiniu santykių statuso – įtaka.</a:t>
            </a:r>
            <a:endParaRPr lang="lt-LT" sz="2000" dirty="0"/>
          </a:p>
          <a:p>
            <a:endParaRPr lang="lt-L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91" y="3141437"/>
            <a:ext cx="5702235" cy="36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9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33" y="889143"/>
            <a:ext cx="7805335" cy="5839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224" y="527300"/>
            <a:ext cx="270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 smtClean="0"/>
              <a:t>Su „</a:t>
            </a:r>
            <a:r>
              <a:rPr lang="en-US" sz="2000" b="1" dirty="0" err="1" smtClean="0"/>
              <a:t>StatsModels</a:t>
            </a:r>
            <a:r>
              <a:rPr lang="lt-LT" sz="2000" b="1" dirty="0" smtClean="0"/>
              <a:t>“:</a:t>
            </a:r>
            <a:endParaRPr lang="lt-LT" sz="2000" b="1" dirty="0"/>
          </a:p>
          <a:p>
            <a:endParaRPr lang="lt-LT" sz="2000" dirty="0"/>
          </a:p>
          <a:p>
            <a:pPr algn="ctr"/>
            <a:endParaRPr lang="lt-LT" sz="2000" dirty="0"/>
          </a:p>
          <a:p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00080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484811"/>
            <a:ext cx="9612971" cy="1143324"/>
          </a:xfrm>
        </p:spPr>
        <p:txBody>
          <a:bodyPr>
            <a:noAutofit/>
          </a:bodyPr>
          <a:lstStyle/>
          <a:p>
            <a:r>
              <a:rPr lang="en-US" sz="4400" dirty="0" smtClean="0"/>
              <a:t>2.</a:t>
            </a:r>
            <a:r>
              <a:rPr lang="lt-LT" sz="4400" dirty="0" smtClean="0"/>
              <a:t>4</a:t>
            </a:r>
            <a:r>
              <a:rPr lang="en-US" sz="4400" dirty="0" smtClean="0"/>
              <a:t> </a:t>
            </a:r>
            <a:r>
              <a:rPr lang="lt-LT" sz="4400" dirty="0" smtClean="0"/>
              <a:t>Modelis, kuriam pritaikytas „Standard Scaler“</a:t>
            </a:r>
            <a:endParaRPr lang="lt-LT" sz="4400" dirty="0"/>
          </a:p>
        </p:txBody>
      </p:sp>
    </p:spTree>
    <p:extLst>
      <p:ext uri="{BB962C8B-B14F-4D97-AF65-F5344CB8AC3E}">
        <p14:creationId xmlns:p14="http://schemas.microsoft.com/office/powerpoint/2010/main" val="392277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5224" y="527300"/>
            <a:ext cx="270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 smtClean="0"/>
              <a:t>Su „</a:t>
            </a:r>
            <a:r>
              <a:rPr lang="en-US" sz="2000" b="1" dirty="0" err="1" smtClean="0"/>
              <a:t>Scikit</a:t>
            </a:r>
            <a:r>
              <a:rPr lang="en-US" sz="2000" b="1" dirty="0" smtClean="0"/>
              <a:t>-learn</a:t>
            </a:r>
            <a:r>
              <a:rPr lang="lt-LT" sz="2000" b="1" dirty="0" smtClean="0"/>
              <a:t>“:</a:t>
            </a:r>
            <a:endParaRPr lang="lt-LT" sz="2000" b="1" dirty="0"/>
          </a:p>
          <a:p>
            <a:endParaRPr lang="lt-LT" sz="2000" dirty="0"/>
          </a:p>
          <a:p>
            <a:pPr algn="ctr"/>
            <a:endParaRPr lang="lt-LT" sz="2000" dirty="0"/>
          </a:p>
          <a:p>
            <a:endParaRPr lang="lt-LT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55223" y="3381598"/>
            <a:ext cx="4234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 smtClean="0"/>
              <a:t>Gal nereikėjo? Dauguma kintamųjų ir taip užkoduoti 1 ir 0.</a:t>
            </a:r>
          </a:p>
          <a:p>
            <a:endParaRPr lang="lt-LT" sz="2000" dirty="0"/>
          </a:p>
          <a:p>
            <a:r>
              <a:rPr lang="lt-LT" sz="2000" dirty="0" smtClean="0"/>
              <a:t>Tačiau labiau nuspėjama kintamųjų reikšmė – padidėja mokslams skiriamo laiko bei laiko, skiriamo socializavimuisi.</a:t>
            </a:r>
            <a:endParaRPr lang="lt-LT" sz="2000" dirty="0"/>
          </a:p>
          <a:p>
            <a:endParaRPr lang="lt-L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22" y="1023169"/>
            <a:ext cx="6780483" cy="2358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64" y="3371888"/>
            <a:ext cx="6804333" cy="33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577" y="3456474"/>
            <a:ext cx="10120419" cy="1143324"/>
          </a:xfrm>
        </p:spPr>
        <p:txBody>
          <a:bodyPr>
            <a:noAutofit/>
          </a:bodyPr>
          <a:lstStyle/>
          <a:p>
            <a:r>
              <a:rPr lang="pt-BR" sz="4400" dirty="0" smtClean="0"/>
              <a:t>2.</a:t>
            </a:r>
            <a:r>
              <a:rPr lang="lt-LT" sz="4400" dirty="0" smtClean="0"/>
              <a:t>6 Apibendrintieji tiesiniai modeliai. </a:t>
            </a:r>
            <a:r>
              <a:rPr lang="lt-LT" sz="4400" smtClean="0"/>
              <a:t>Lasso regresija</a:t>
            </a:r>
            <a:r>
              <a:rPr lang="pt-BR" sz="4400" dirty="0" smtClean="0"/>
              <a:t> </a:t>
            </a:r>
            <a:endParaRPr lang="lt-LT" sz="4400" dirty="0"/>
          </a:p>
        </p:txBody>
      </p:sp>
    </p:spTree>
    <p:extLst>
      <p:ext uri="{BB962C8B-B14F-4D97-AF65-F5344CB8AC3E}">
        <p14:creationId xmlns:p14="http://schemas.microsoft.com/office/powerpoint/2010/main" val="703907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959472" y="569728"/>
                <a:ext cx="10451210" cy="21453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t-LT" dirty="0" smtClean="0"/>
                  <a:t>Vietoj paprastos tiesionės regresijos, apibrėžtos pagal formulę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lt-L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lt-L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lt-LT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lt-L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lt-L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lt-L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lt-L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lt-L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lt-LT" dirty="0" smtClean="0"/>
                  <a:t>,</a:t>
                </a:r>
              </a:p>
              <a:p>
                <a:pPr marL="0" indent="0">
                  <a:buNone/>
                </a:pPr>
                <a:r>
                  <a:rPr lang="lt-LT" dirty="0" smtClean="0"/>
                  <a:t>bandysime </a:t>
                </a:r>
                <a:r>
                  <a:rPr lang="lt-LT" dirty="0"/>
                  <a:t>naudoti Lasso apibendrintąjį tiesinį modelį, apibrėžtą pagal </a:t>
                </a:r>
                <a:r>
                  <a:rPr lang="lt-LT" dirty="0" smtClean="0"/>
                  <a:t>formulę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lt-L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lt-LT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lt-LT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lt-L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lt-L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lt-L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t-L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lt-LT" b="0" i="1" smtClean="0">
                                      <a:latin typeface="Cambria Math" panose="02040503050406030204" pitchFamily="18" charset="0"/>
                                    </a:rPr>
                                    <m:t>𝑠𝑎𝑚𝑝𝑙𝑒𝑠</m:t>
                                  </m:r>
                                </m:sub>
                              </m:sSub>
                            </m:den>
                          </m:f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lt-L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Sup>
                            <m:sSubSupPr>
                              <m:ctrlPr>
                                <a:rPr lang="lt-L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lt-L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lt-L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lt-L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lt-L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lt-LT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lt-L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lt-L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lt-L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t-L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t-LT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9472" y="569728"/>
                <a:ext cx="10451210" cy="2145337"/>
              </a:xfrm>
              <a:blipFill rotWithShape="0">
                <a:blip r:embed="rId2"/>
                <a:stretch>
                  <a:fillRect l="-583" t="-2273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959472" y="2715065"/>
                <a:ext cx="10451210" cy="214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t-L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=0.001:</m:t>
                      </m:r>
                    </m:oMath>
                  </m:oMathPara>
                </a14:m>
                <a:endParaRPr lang="lt-LT" dirty="0" smtClean="0"/>
              </a:p>
            </p:txBody>
          </p:sp>
        </mc:Choice>
        <mc:Fallback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2" y="2715065"/>
                <a:ext cx="10451210" cy="21453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33" y="2715065"/>
            <a:ext cx="4916020" cy="4179252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7541881" y="2715065"/>
            <a:ext cx="4443793" cy="388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dirty="0" smtClean="0"/>
              <a:t>Band</a:t>
            </a:r>
            <a:r>
              <a:rPr lang="en-US" dirty="0" err="1" smtClean="0"/>
              <a:t>ysi</a:t>
            </a:r>
            <a:r>
              <a:rPr lang="lt-LT" dirty="0" smtClean="0"/>
              <a:t>me </a:t>
            </a:r>
            <a:r>
              <a:rPr lang="lt-LT" dirty="0"/>
              <a:t>iš modelio šalinti šiuos kintamuosius: </a:t>
            </a:r>
            <a:r>
              <a:rPr lang="lt-LT" i="1" dirty="0"/>
              <a:t>Fedu</a:t>
            </a:r>
            <a:r>
              <a:rPr lang="lt-LT" dirty="0"/>
              <a:t>, </a:t>
            </a:r>
            <a:r>
              <a:rPr lang="lt-LT" i="1" dirty="0"/>
              <a:t>paid</a:t>
            </a:r>
            <a:r>
              <a:rPr lang="lt-LT" dirty="0"/>
              <a:t>, </a:t>
            </a:r>
            <a:r>
              <a:rPr lang="lt-LT" i="1" dirty="0"/>
              <a:t>guardian_mother</a:t>
            </a:r>
            <a:r>
              <a:rPr lang="lt-LT" dirty="0"/>
              <a:t>, </a:t>
            </a:r>
            <a:r>
              <a:rPr lang="lt-LT" i="1" dirty="0"/>
              <a:t>nursery</a:t>
            </a:r>
            <a:r>
              <a:rPr lang="lt-LT" dirty="0"/>
              <a:t>, </a:t>
            </a:r>
            <a:r>
              <a:rPr lang="lt-LT" i="1" dirty="0"/>
              <a:t>Dalc</a:t>
            </a:r>
            <a:r>
              <a:rPr lang="lt-LT" dirty="0"/>
              <a:t>, </a:t>
            </a:r>
            <a:r>
              <a:rPr lang="lt-LT" i="1" dirty="0"/>
              <a:t>reason_home</a:t>
            </a:r>
            <a:r>
              <a:rPr lang="lt-L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Alkoholio</a:t>
            </a:r>
            <a:r>
              <a:rPr lang="en-US" dirty="0" smtClean="0"/>
              <a:t> </a:t>
            </a:r>
            <a:r>
              <a:rPr lang="en-US" dirty="0" err="1" smtClean="0"/>
              <a:t>vartojimas</a:t>
            </a:r>
            <a:r>
              <a:rPr lang="en-US" dirty="0" smtClean="0"/>
              <a:t> </a:t>
            </a:r>
            <a:r>
              <a:rPr lang="en-US" dirty="0" err="1" smtClean="0"/>
              <a:t>darbo</a:t>
            </a:r>
            <a:r>
              <a:rPr lang="en-US" dirty="0" smtClean="0"/>
              <a:t> </a:t>
            </a:r>
            <a:r>
              <a:rPr lang="en-US" dirty="0" err="1" smtClean="0"/>
              <a:t>dienomi</a:t>
            </a:r>
            <a:r>
              <a:rPr lang="lt-LT" dirty="0" smtClean="0"/>
              <a:t>s šiuo atveju laikomas nereikšmingu.</a:t>
            </a: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57639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6000" dirty="0"/>
              <a:t>1</a:t>
            </a:r>
            <a:r>
              <a:rPr lang="lt-LT" sz="6000" dirty="0" smtClean="0"/>
              <a:t>. Duomenų apžvalga bei projekto tikslas</a:t>
            </a:r>
            <a:endParaRPr lang="lt-LT" sz="60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sz="4400" dirty="0"/>
          </a:p>
        </p:txBody>
      </p:sp>
    </p:spTree>
    <p:extLst>
      <p:ext uri="{BB962C8B-B14F-4D97-AF65-F5344CB8AC3E}">
        <p14:creationId xmlns:p14="http://schemas.microsoft.com/office/powerpoint/2010/main" val="22895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224" y="527300"/>
            <a:ext cx="270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 smtClean="0"/>
              <a:t>Su „</a:t>
            </a:r>
            <a:r>
              <a:rPr lang="en-US" sz="2000" b="1" dirty="0" err="1" smtClean="0"/>
              <a:t>Scikit</a:t>
            </a:r>
            <a:r>
              <a:rPr lang="en-US" sz="2000" b="1" dirty="0" smtClean="0"/>
              <a:t>-learn</a:t>
            </a:r>
            <a:r>
              <a:rPr lang="lt-LT" sz="2000" b="1" dirty="0" smtClean="0"/>
              <a:t>“:</a:t>
            </a:r>
            <a:endParaRPr lang="lt-LT" sz="2000" b="1" dirty="0"/>
          </a:p>
          <a:p>
            <a:endParaRPr lang="lt-LT" sz="2000" dirty="0"/>
          </a:p>
          <a:p>
            <a:pPr algn="ctr"/>
            <a:endParaRPr lang="lt-LT" sz="2000" dirty="0"/>
          </a:p>
          <a:p>
            <a:endParaRPr lang="lt-L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22" y="1010001"/>
            <a:ext cx="7551772" cy="1887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5222" y="3141437"/>
            <a:ext cx="45951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 smtClean="0"/>
              <a:t>RMSE </a:t>
            </a:r>
            <a:r>
              <a:rPr lang="en-US" sz="2000" dirty="0" smtClean="0"/>
              <a:t>= </a:t>
            </a:r>
            <a:r>
              <a:rPr lang="lt-LT" sz="2000" dirty="0" smtClean="0"/>
              <a:t>3.91</a:t>
            </a:r>
            <a:endParaRPr lang="lt-LT" sz="2000" dirty="0"/>
          </a:p>
          <a:p>
            <a:endParaRPr lang="lt-LT" sz="2000" dirty="0"/>
          </a:p>
          <a:p>
            <a:r>
              <a:rPr lang="lt-LT" sz="2000" dirty="0" smtClean="0"/>
              <a:t>Alkoholio vartojimas darbo dienomis liko nereikšmingas, savaitgaliais – arti nereikšmingumo.</a:t>
            </a:r>
            <a:endParaRPr lang="fi-FI" sz="2000" dirty="0" smtClean="0"/>
          </a:p>
          <a:p>
            <a:endParaRPr lang="fi-FI" sz="2000" dirty="0"/>
          </a:p>
          <a:p>
            <a:r>
              <a:rPr lang="lt-LT" sz="2000" dirty="0" smtClean="0"/>
              <a:t>Svarbiausiais kintamaisiais išliko lytis, atsiskaitymų nesėkmės mokslo metų eigoje, noras studijuoti aukštąjį mokslą bei tėvų darbų sritis. Šį modelį ir tvirtiname.</a:t>
            </a:r>
            <a:endParaRPr lang="lt-LT" sz="2000" dirty="0"/>
          </a:p>
          <a:p>
            <a:endParaRPr lang="lt-LT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69" y="2897944"/>
            <a:ext cx="5538245" cy="37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</a:t>
            </a:r>
            <a:r>
              <a:rPr lang="lt-LT" sz="4400" dirty="0"/>
              <a:t>5</a:t>
            </a:r>
            <a:r>
              <a:rPr lang="lt-LT" sz="4400" dirty="0" smtClean="0"/>
              <a:t> Tiesinės regresijos modelio išvados</a:t>
            </a:r>
            <a:endParaRPr lang="lt-LT" sz="4400" dirty="0"/>
          </a:p>
        </p:txBody>
      </p:sp>
    </p:spTree>
    <p:extLst>
      <p:ext uri="{BB962C8B-B14F-4D97-AF65-F5344CB8AC3E}">
        <p14:creationId xmlns:p14="http://schemas.microsoft.com/office/powerpoint/2010/main" val="231797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9472" y="569728"/>
            <a:ext cx="10451210" cy="5015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dirty="0" smtClean="0"/>
              <a:t>RMSE be jokių duomenų transformacijų – 3.97.</a:t>
            </a:r>
          </a:p>
          <a:p>
            <a:pPr marL="0" indent="0" algn="ctr">
              <a:buNone/>
            </a:pPr>
            <a:r>
              <a:rPr lang="lt-LT" dirty="0" smtClean="0"/>
              <a:t>Be kategorinių kintamųjų – 4.08.</a:t>
            </a:r>
          </a:p>
          <a:p>
            <a:pPr marL="0" indent="0" algn="ctr">
              <a:buNone/>
            </a:pPr>
            <a:r>
              <a:rPr lang="lt-LT" dirty="0" smtClean="0"/>
              <a:t>Be x_other kintamųjų – 3.96.</a:t>
            </a:r>
          </a:p>
          <a:p>
            <a:pPr marL="0" indent="0" algn="ctr">
              <a:buNone/>
            </a:pPr>
            <a:r>
              <a:rPr lang="lt-LT" dirty="0" smtClean="0"/>
              <a:t>Po Lasso regresijos nunulintų kintamųjų – 3.91</a:t>
            </a:r>
          </a:p>
          <a:p>
            <a:pPr marL="0" indent="0" algn="ctr">
              <a:buNone/>
            </a:pPr>
            <a:endParaRPr lang="lt-LT" dirty="0" smtClean="0"/>
          </a:p>
          <a:p>
            <a:pPr marL="0" indent="0" algn="ctr">
              <a:buNone/>
            </a:pPr>
            <a:r>
              <a:rPr lang="lt-LT" dirty="0" smtClean="0"/>
              <a:t>Darbo dienomis vartojamo alkoholio įtaka galutiniam metiniam pažymiui yra nereikšminga.</a:t>
            </a:r>
          </a:p>
          <a:p>
            <a:pPr marL="0" indent="0" algn="ctr">
              <a:buNone/>
            </a:pPr>
            <a:r>
              <a:rPr lang="lt-LT" dirty="0" smtClean="0"/>
              <a:t>Savaitgaliais vartojamo alkoholio įtaka galutiniam metiniui arti nereikšmingumo.</a:t>
            </a:r>
          </a:p>
          <a:p>
            <a:pPr marL="0" indent="0" algn="ctr">
              <a:buNone/>
            </a:pPr>
            <a:endParaRPr lang="lt-LT" dirty="0" smtClean="0"/>
          </a:p>
          <a:p>
            <a:pPr marL="0" indent="0" algn="ctr">
              <a:buNone/>
            </a:pPr>
            <a:r>
              <a:rPr lang="lt-LT" dirty="0"/>
              <a:t>Maksimali galutinio metinio pažymio reikšmė yra 20. Mūsų gautas RMSE ~</a:t>
            </a:r>
            <a:r>
              <a:rPr lang="lt-LT" dirty="0" smtClean="0"/>
              <a:t>4.</a:t>
            </a:r>
            <a:endParaRPr lang="lt-LT" dirty="0"/>
          </a:p>
          <a:p>
            <a:pPr marL="0" indent="0" algn="ctr">
              <a:buNone/>
            </a:pPr>
            <a:endParaRPr lang="lt-LT" dirty="0" smtClean="0"/>
          </a:p>
          <a:p>
            <a:pPr marL="0" indent="0" algn="ctr">
              <a:buNone/>
            </a:pPr>
            <a:endParaRPr lang="lt-LT" i="1" dirty="0"/>
          </a:p>
        </p:txBody>
      </p:sp>
    </p:spTree>
    <p:extLst>
      <p:ext uri="{BB962C8B-B14F-4D97-AF65-F5344CB8AC3E}">
        <p14:creationId xmlns:p14="http://schemas.microsoft.com/office/powerpoint/2010/main" val="408470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6000" dirty="0"/>
              <a:t>3</a:t>
            </a:r>
            <a:r>
              <a:rPr lang="lt-LT" sz="6000" dirty="0" smtClean="0"/>
              <a:t>. Random forest</a:t>
            </a:r>
            <a:endParaRPr lang="lt-LT" sz="60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sz="4400" dirty="0"/>
          </a:p>
        </p:txBody>
      </p:sp>
    </p:spTree>
    <p:extLst>
      <p:ext uri="{BB962C8B-B14F-4D97-AF65-F5344CB8AC3E}">
        <p14:creationId xmlns:p14="http://schemas.microsoft.com/office/powerpoint/2010/main" val="18052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9472" y="569728"/>
            <a:ext cx="10451210" cy="5015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dirty="0"/>
              <a:t>Random Forest modelis geresnių rezultatų neduoda. </a:t>
            </a:r>
            <a:endParaRPr lang="lt-LT" dirty="0" smtClean="0"/>
          </a:p>
          <a:p>
            <a:pPr marL="0" indent="0" algn="ctr">
              <a:buNone/>
            </a:pPr>
            <a:endParaRPr lang="lt-LT" dirty="0" smtClean="0"/>
          </a:p>
          <a:p>
            <a:pPr marL="0" indent="0" algn="ctr">
              <a:buNone/>
            </a:pPr>
            <a:r>
              <a:rPr lang="lt-LT" dirty="0" smtClean="0"/>
              <a:t>Kadangi </a:t>
            </a:r>
            <a:r>
              <a:rPr lang="lt-LT" dirty="0"/>
              <a:t>jis yra atsitiktinis dėl savo kilmės, tai jo pateikiama RMSE varijuoja, kartais </a:t>
            </a:r>
            <a:r>
              <a:rPr lang="lt-LT" dirty="0" smtClean="0"/>
              <a:t>net </a:t>
            </a:r>
            <a:r>
              <a:rPr lang="lt-LT" dirty="0"/>
              <a:t>šokteli aukščiau </a:t>
            </a:r>
            <a:r>
              <a:rPr lang="lt-LT" dirty="0" smtClean="0"/>
              <a:t>tiesinės </a:t>
            </a:r>
            <a:r>
              <a:rPr lang="lt-LT" dirty="0"/>
              <a:t>regresijos modelio RMSE</a:t>
            </a:r>
            <a:r>
              <a:rPr lang="lt-LT" dirty="0" smtClean="0"/>
              <a:t>.</a:t>
            </a:r>
          </a:p>
          <a:p>
            <a:pPr marL="0" indent="0" algn="ctr">
              <a:buNone/>
            </a:pPr>
            <a:endParaRPr lang="lt-LT" dirty="0"/>
          </a:p>
          <a:p>
            <a:pPr marL="0" indent="0" algn="ctr">
              <a:buNone/>
            </a:pPr>
            <a:r>
              <a:rPr lang="lt-LT" dirty="0" smtClean="0"/>
              <a:t>Geriausius rezultatus davė šie parametrai:</a:t>
            </a:r>
          </a:p>
          <a:p>
            <a:pPr marL="0" indent="0" algn="ctr">
              <a:buNone/>
            </a:pPr>
            <a:r>
              <a:rPr lang="lt-LT" i="1" dirty="0" smtClean="0"/>
              <a:t>n_estimators</a:t>
            </a:r>
            <a:r>
              <a:rPr lang="lt-LT" dirty="0" smtClean="0"/>
              <a:t>=1500,</a:t>
            </a:r>
          </a:p>
          <a:p>
            <a:pPr marL="0" indent="0" algn="ctr">
              <a:buNone/>
            </a:pPr>
            <a:r>
              <a:rPr lang="lt-LT" i="1" dirty="0"/>
              <a:t>max_depth</a:t>
            </a:r>
            <a:r>
              <a:rPr lang="lt-LT" dirty="0"/>
              <a:t>=5, </a:t>
            </a:r>
            <a:endParaRPr lang="lt-LT" dirty="0" smtClean="0"/>
          </a:p>
          <a:p>
            <a:pPr marL="0" indent="0" algn="ctr">
              <a:buNone/>
            </a:pPr>
            <a:r>
              <a:rPr lang="lt-LT" i="1" dirty="0" smtClean="0"/>
              <a:t>max_leaf_nodes</a:t>
            </a:r>
            <a:r>
              <a:rPr lang="lt-LT" dirty="0" smtClean="0"/>
              <a:t>=10.</a:t>
            </a:r>
          </a:p>
          <a:p>
            <a:pPr marL="0" indent="0" algn="ctr">
              <a:buNone/>
            </a:pPr>
            <a:endParaRPr lang="lt-LT" dirty="0" smtClean="0"/>
          </a:p>
          <a:p>
            <a:pPr marL="0" indent="0" algn="ctr">
              <a:buNone/>
            </a:pPr>
            <a:r>
              <a:rPr lang="lt-LT" dirty="0" smtClean="0"/>
              <a:t>Geriausias gautas RMSE: 3.86</a:t>
            </a:r>
          </a:p>
          <a:p>
            <a:pPr marL="0" indent="0" algn="ctr">
              <a:buNone/>
            </a:pPr>
            <a:endParaRPr lang="lt-LT" dirty="0" smtClean="0"/>
          </a:p>
          <a:p>
            <a:pPr marL="0" indent="0" algn="ctr">
              <a:buNone/>
            </a:pPr>
            <a:endParaRPr lang="lt-LT" i="1" dirty="0"/>
          </a:p>
        </p:txBody>
      </p:sp>
    </p:spTree>
    <p:extLst>
      <p:ext uri="{BB962C8B-B14F-4D97-AF65-F5344CB8AC3E}">
        <p14:creationId xmlns:p14="http://schemas.microsoft.com/office/powerpoint/2010/main" val="228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127E824-CA87-4C49-A515-AC9E9C2F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70" y="592940"/>
            <a:ext cx="4764580" cy="567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9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7018"/>
            <a:ext cx="10515600" cy="4703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dirty="0" smtClean="0"/>
              <a:t>Turime įvairios socialinės, mokslo tematikos bei asmeninės informacijos apie dviejų Portugalijos gimnazijos mokinius.</a:t>
            </a:r>
          </a:p>
          <a:p>
            <a:pPr marL="0" indent="0" algn="ctr">
              <a:buNone/>
            </a:pPr>
            <a:endParaRPr lang="lt-LT" dirty="0" smtClean="0"/>
          </a:p>
          <a:p>
            <a:pPr marL="0" indent="0" algn="ctr">
              <a:buNone/>
            </a:pPr>
            <a:r>
              <a:rPr lang="lt-LT" dirty="0" smtClean="0"/>
              <a:t>Duomenyse nėra praleistų reikšmių bei „outlier‘ių“.</a:t>
            </a:r>
          </a:p>
          <a:p>
            <a:pPr marL="0" indent="0" algn="ctr">
              <a:buNone/>
            </a:pPr>
            <a:endParaRPr lang="lt-LT" dirty="0" smtClean="0"/>
          </a:p>
          <a:p>
            <a:pPr marL="0" indent="0" algn="ctr">
              <a:buNone/>
            </a:pPr>
            <a:r>
              <a:rPr lang="lt-LT" dirty="0"/>
              <a:t>395 stebėjimai, 33 kintamieji (17 kategorinių kintamųjų).</a:t>
            </a:r>
          </a:p>
          <a:p>
            <a:pPr marL="0" indent="0" algn="ctr">
              <a:buNone/>
            </a:pPr>
            <a:endParaRPr lang="lt-LT" dirty="0" smtClean="0"/>
          </a:p>
          <a:p>
            <a:pPr marL="0" indent="0" algn="ctr">
              <a:buNone/>
            </a:pPr>
            <a:r>
              <a:rPr lang="lt-LT" dirty="0" smtClean="0"/>
              <a:t>Projekto tikslai:</a:t>
            </a:r>
          </a:p>
          <a:p>
            <a:pPr marL="457200" indent="-457200" algn="ctr">
              <a:buAutoNum type="arabicPeriod"/>
            </a:pPr>
            <a:r>
              <a:rPr lang="lt-LT" dirty="0"/>
              <a:t>t</a:t>
            </a:r>
            <a:r>
              <a:rPr lang="lt-LT" dirty="0" smtClean="0"/>
              <a:t>aikant tiesinės regresijos modelį nuspėti metinį pažymį;</a:t>
            </a:r>
          </a:p>
          <a:p>
            <a:pPr marL="457200" indent="-457200" algn="ctr">
              <a:buAutoNum type="arabicPeriod"/>
            </a:pPr>
            <a:r>
              <a:rPr lang="lt-LT" dirty="0" smtClean="0"/>
              <a:t>įvertinti alkoholio vartojimo įtaką mokslo rezultatams.</a:t>
            </a:r>
          </a:p>
          <a:p>
            <a:pPr algn="ctr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264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542"/>
            <a:ext cx="9601200" cy="6632917"/>
          </a:xfrm>
        </p:spPr>
      </p:pic>
    </p:spTree>
    <p:extLst>
      <p:ext uri="{BB962C8B-B14F-4D97-AF65-F5344CB8AC3E}">
        <p14:creationId xmlns:p14="http://schemas.microsoft.com/office/powerpoint/2010/main" val="21359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26" y="88150"/>
            <a:ext cx="6500548" cy="6681701"/>
          </a:xfrm>
        </p:spPr>
      </p:pic>
    </p:spTree>
    <p:extLst>
      <p:ext uri="{BB962C8B-B14F-4D97-AF65-F5344CB8AC3E}">
        <p14:creationId xmlns:p14="http://schemas.microsoft.com/office/powerpoint/2010/main" val="29418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7" y="815616"/>
            <a:ext cx="5030346" cy="3594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20" y="815615"/>
            <a:ext cx="5030346" cy="3594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2886" y="4816699"/>
            <a:ext cx="10522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dirty="0" smtClean="0"/>
              <a:t>Iš grafikų ne visiškai aišku, kaip (ar) mokslo rezultatai priklauso nuo alkoholio vartojimo.</a:t>
            </a:r>
            <a:endParaRPr lang="lt-LT" sz="2000" dirty="0"/>
          </a:p>
          <a:p>
            <a:pPr algn="ctr"/>
            <a:endParaRPr lang="lt-LT" sz="2000" dirty="0"/>
          </a:p>
          <a:p>
            <a:pPr algn="ctr"/>
            <a:endParaRPr lang="lt-LT" sz="2000" dirty="0"/>
          </a:p>
          <a:p>
            <a:pPr algn="ctr"/>
            <a:endParaRPr lang="lt-LT" sz="2000" dirty="0"/>
          </a:p>
          <a:p>
            <a:pPr algn="ctr"/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7709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lt-LT" dirty="0"/>
                  <a:t>2</a:t>
                </a:r>
                <a:r>
                  <a:rPr lang="lt-LT" dirty="0" smtClean="0"/>
                  <a:t>. Tiesinės regresijos modelis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t-L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lt-L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lt-LT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lt-L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lt-L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lt-L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lt-L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lt-L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lt-LT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141" r="-6531" b="-5983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sz="4400" dirty="0" smtClean="0"/>
              <a:t>2.1 Modelis be kategorinių kintamųjų</a:t>
            </a:r>
            <a:endParaRPr lang="lt-LT" sz="4400" dirty="0"/>
          </a:p>
        </p:txBody>
      </p:sp>
    </p:spTree>
    <p:extLst>
      <p:ext uri="{BB962C8B-B14F-4D97-AF65-F5344CB8AC3E}">
        <p14:creationId xmlns:p14="http://schemas.microsoft.com/office/powerpoint/2010/main" val="29566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50739"/>
            <a:ext cx="10515600" cy="47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lt-LT" dirty="0"/>
          </a:p>
        </p:txBody>
      </p:sp>
      <p:sp>
        <p:nvSpPr>
          <p:cNvPr id="10" name="TextBox 9"/>
          <p:cNvSpPr txBox="1"/>
          <p:nvPr/>
        </p:nvSpPr>
        <p:spPr>
          <a:xfrm>
            <a:off x="1055224" y="527300"/>
            <a:ext cx="270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 smtClean="0"/>
              <a:t>Su „</a:t>
            </a:r>
            <a:r>
              <a:rPr lang="en-US" sz="2000" b="1" dirty="0" err="1" smtClean="0"/>
              <a:t>Scikit</a:t>
            </a:r>
            <a:r>
              <a:rPr lang="en-US" sz="2000" b="1" dirty="0" smtClean="0"/>
              <a:t>-learn</a:t>
            </a:r>
            <a:r>
              <a:rPr lang="lt-LT" sz="2000" b="1" dirty="0" smtClean="0"/>
              <a:t>“:</a:t>
            </a:r>
            <a:endParaRPr lang="lt-LT" sz="2000" b="1" dirty="0"/>
          </a:p>
          <a:p>
            <a:endParaRPr lang="lt-LT" sz="2000" dirty="0"/>
          </a:p>
          <a:p>
            <a:pPr algn="ctr"/>
            <a:endParaRPr lang="lt-LT" sz="2000" dirty="0"/>
          </a:p>
          <a:p>
            <a:endParaRPr lang="lt-LT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5223" y="2415340"/>
            <a:ext cx="27051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 smtClean="0"/>
              <a:t>RMSE </a:t>
            </a:r>
            <a:r>
              <a:rPr lang="en-US" sz="2000" dirty="0" smtClean="0"/>
              <a:t>= 3.97 </a:t>
            </a:r>
            <a:endParaRPr lang="lt-LT" sz="2000" dirty="0"/>
          </a:p>
          <a:p>
            <a:endParaRPr lang="lt-LT" sz="2000" dirty="0"/>
          </a:p>
          <a:p>
            <a:r>
              <a:rPr lang="fi-FI" sz="2000" dirty="0"/>
              <a:t>A</a:t>
            </a:r>
            <a:r>
              <a:rPr lang="fi-FI" sz="2000" dirty="0" smtClean="0"/>
              <a:t>lkoholio </a:t>
            </a:r>
            <a:r>
              <a:rPr lang="fi-FI" sz="2000" dirty="0"/>
              <a:t>vartojimas nėra pats svarbiausias </a:t>
            </a:r>
            <a:r>
              <a:rPr lang="fi-FI" sz="2000" dirty="0" smtClean="0"/>
              <a:t>kintamasis.</a:t>
            </a:r>
          </a:p>
          <a:p>
            <a:endParaRPr lang="fi-FI" sz="2000" dirty="0"/>
          </a:p>
          <a:p>
            <a:r>
              <a:rPr lang="lt-LT" sz="2000" dirty="0"/>
              <a:t>Ypač pažymį lemia nesėkmės įvairiuose atsiskaitymuose mokslo metų eigoje.</a:t>
            </a:r>
            <a:endParaRPr lang="lt-LT" sz="2000" dirty="0"/>
          </a:p>
          <a:p>
            <a:endParaRPr lang="lt-LT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40" y="2415340"/>
            <a:ext cx="4827100" cy="36838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23" y="972032"/>
            <a:ext cx="7666746" cy="14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10" y="833432"/>
            <a:ext cx="7439978" cy="6024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5224" y="527300"/>
            <a:ext cx="2705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 smtClean="0"/>
              <a:t>Su „</a:t>
            </a:r>
            <a:r>
              <a:rPr lang="en-US" sz="2000" b="1" dirty="0" err="1" smtClean="0"/>
              <a:t>StatsModels</a:t>
            </a:r>
            <a:r>
              <a:rPr lang="lt-LT" sz="2000" b="1" dirty="0" smtClean="0"/>
              <a:t>“:</a:t>
            </a:r>
            <a:endParaRPr lang="lt-LT" sz="2000" b="1" dirty="0"/>
          </a:p>
          <a:p>
            <a:endParaRPr lang="lt-LT" sz="2000" dirty="0"/>
          </a:p>
          <a:p>
            <a:pPr algn="ctr"/>
            <a:endParaRPr lang="lt-LT" sz="2000" dirty="0"/>
          </a:p>
          <a:p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135959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365</TotalTime>
  <Words>458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Franklin Gothic Book</vt:lpstr>
      <vt:lpstr>Crop</vt:lpstr>
      <vt:lpstr>Informacijos TEORIJA IR DUOMENŲ STRUKTŪRA Projektas</vt:lpstr>
      <vt:lpstr>1. Duomenų apžvalga bei projekto tikslas</vt:lpstr>
      <vt:lpstr>PowerPoint Presentation</vt:lpstr>
      <vt:lpstr>PowerPoint Presentation</vt:lpstr>
      <vt:lpstr>PowerPoint Presentation</vt:lpstr>
      <vt:lpstr>PowerPoint Presentation</vt:lpstr>
      <vt:lpstr>2. Tiesinės regresijos modelis min┬ω⁡〖〖||Xω-y||〗_2^2 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Random forest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Laikinės sekos. Projektas.</dc:title>
  <dc:creator>Robertas</dc:creator>
  <cp:lastModifiedBy>Robertas</cp:lastModifiedBy>
  <cp:revision>44</cp:revision>
  <dcterms:created xsi:type="dcterms:W3CDTF">2019-12-12T12:26:04Z</dcterms:created>
  <dcterms:modified xsi:type="dcterms:W3CDTF">2019-12-16T13:51:23Z</dcterms:modified>
</cp:coreProperties>
</file>