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21.png" ContentType="image/png"/>
  <Override PartName="/ppt/media/image7.png" ContentType="image/png"/>
  <Override PartName="/ppt/media/image22.png" ContentType="image/png"/>
  <Override PartName="/ppt/media/image4.wmf" ContentType="image/x-w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.wmf" ContentType="image/x-wmf"/>
  <Override PartName="/ppt/media/image17.png" ContentType="image/png"/>
  <Override PartName="/ppt/media/image2.wmf" ContentType="image/x-wmf"/>
  <Override PartName="/ppt/media/image18.png" ContentType="image/png"/>
  <Override PartName="/ppt/media/image3.wmf" ContentType="image/x-wmf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0A0378-41E7-4B5A-894C-652473F09FB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1B2CE5A-E0EF-439F-A4A3-A75CE34D500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0F3C39-5323-4049-8B85-1C6AFAB5639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3F75C1-77CB-461F-B879-DC3A808BF60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E52965-48DA-40C3-BFD8-34C92DDEEA6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C48287-9E24-4E90-AAB9-53C64CDBD47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07880" y="1466280"/>
            <a:ext cx="1137564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7000" y="146628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7880" y="146628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705640" y="1141200"/>
            <a:ext cx="779760" cy="622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705640" y="1141200"/>
            <a:ext cx="779760" cy="622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07880" y="173880"/>
            <a:ext cx="11375640" cy="428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07880" y="146628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7000" y="146628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07880" y="1466280"/>
            <a:ext cx="1137564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597360"/>
            <a:ext cx="8087760" cy="260280"/>
          </a:xfrm>
          <a:prstGeom prst="parallelogram">
            <a:avLst>
              <a:gd name="adj" fmla="val 2500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407880" y="6613200"/>
            <a:ext cx="460836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3"/>
          <p:cNvSpPr/>
          <p:nvPr/>
        </p:nvSpPr>
        <p:spPr>
          <a:xfrm>
            <a:off x="0" y="6597360"/>
            <a:ext cx="159480" cy="260280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8071200" y="6597360"/>
            <a:ext cx="4120560" cy="260280"/>
          </a:xfrm>
          <a:prstGeom prst="parallelogram">
            <a:avLst>
              <a:gd name="adj" fmla="val 2500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11521800" y="6613200"/>
            <a:ext cx="26208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028F917F-25B6-4529-97D2-E0E2C7E10966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Click to edit the outline text format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Seventh Outline LevelEdit Master text styles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bIns="0" anchor="ctr"/>
          <a:p>
            <a:pPr>
              <a:lnSpc>
                <a:spcPct val="7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 Blac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0" y="0"/>
            <a:ext cx="167760" cy="112356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2260800" y="66960"/>
            <a:ext cx="77331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CODE SECURITY Architecture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2422080" y="398520"/>
            <a:ext cx="2325240" cy="61041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Graphic 73" descr=""/>
          <p:cNvPicPr/>
          <p:nvPr/>
        </p:nvPicPr>
        <p:blipFill>
          <a:blip r:embed="rId1"/>
          <a:stretch/>
        </p:blipFill>
        <p:spPr>
          <a:xfrm>
            <a:off x="2608920" y="3177000"/>
            <a:ext cx="339480" cy="339480"/>
          </a:xfrm>
          <a:prstGeom prst="rect">
            <a:avLst/>
          </a:prstGeom>
          <a:ln>
            <a:noFill/>
          </a:ln>
        </p:spPr>
      </p:pic>
      <p:pic>
        <p:nvPicPr>
          <p:cNvPr id="58" name="Graphic 74" descr=""/>
          <p:cNvPicPr/>
          <p:nvPr/>
        </p:nvPicPr>
        <p:blipFill>
          <a:blip r:embed="rId2"/>
          <a:stretch/>
        </p:blipFill>
        <p:spPr>
          <a:xfrm>
            <a:off x="2562840" y="469980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59" name="CustomShape 7"/>
          <p:cNvSpPr/>
          <p:nvPr/>
        </p:nvSpPr>
        <p:spPr>
          <a:xfrm>
            <a:off x="2388600" y="3536280"/>
            <a:ext cx="8906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2478960" y="4330800"/>
            <a:ext cx="598320" cy="27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2448360" y="5213160"/>
            <a:ext cx="1215360" cy="261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Document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2388600" y="2832840"/>
            <a:ext cx="124128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Code Sources N - Threat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1"/>
          <p:cNvSpPr/>
          <p:nvPr/>
        </p:nvSpPr>
        <p:spPr>
          <a:xfrm>
            <a:off x="2372040" y="6116400"/>
            <a:ext cx="1133280" cy="2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External Rich Data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Graphic 81" descr=""/>
          <p:cNvPicPr/>
          <p:nvPr/>
        </p:nvPicPr>
        <p:blipFill>
          <a:blip r:embed="rId3"/>
          <a:stretch/>
        </p:blipFill>
        <p:spPr>
          <a:xfrm>
            <a:off x="4114800" y="471240"/>
            <a:ext cx="498240" cy="498240"/>
          </a:xfrm>
          <a:prstGeom prst="rect">
            <a:avLst/>
          </a:prstGeom>
          <a:ln>
            <a:noFill/>
          </a:ln>
        </p:spPr>
      </p:pic>
      <p:sp>
        <p:nvSpPr>
          <p:cNvPr id="65" name="CustomShape 12"/>
          <p:cNvSpPr/>
          <p:nvPr/>
        </p:nvSpPr>
        <p:spPr>
          <a:xfrm>
            <a:off x="4917960" y="1713600"/>
            <a:ext cx="833760" cy="4680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3"/>
          <p:cNvSpPr/>
          <p:nvPr/>
        </p:nvSpPr>
        <p:spPr>
          <a:xfrm>
            <a:off x="4830480" y="1628280"/>
            <a:ext cx="4891680" cy="487440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4"/>
          <p:cNvSpPr/>
          <p:nvPr/>
        </p:nvSpPr>
        <p:spPr>
          <a:xfrm>
            <a:off x="3745440" y="960120"/>
            <a:ext cx="956520" cy="2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Client 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5"/>
          <p:cNvSpPr/>
          <p:nvPr/>
        </p:nvSpPr>
        <p:spPr>
          <a:xfrm flipV="1">
            <a:off x="3020040" y="4927680"/>
            <a:ext cx="30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6"/>
          <p:cNvSpPr/>
          <p:nvPr/>
        </p:nvSpPr>
        <p:spPr>
          <a:xfrm>
            <a:off x="3023280" y="2503080"/>
            <a:ext cx="300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17"/>
          <p:cNvSpPr/>
          <p:nvPr/>
        </p:nvSpPr>
        <p:spPr>
          <a:xfrm>
            <a:off x="4877280" y="1749960"/>
            <a:ext cx="890640" cy="2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 Factory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8"/>
          <p:cNvSpPr/>
          <p:nvPr/>
        </p:nvSpPr>
        <p:spPr>
          <a:xfrm>
            <a:off x="5858640" y="1720440"/>
            <a:ext cx="833760" cy="468288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19"/>
          <p:cNvSpPr/>
          <p:nvPr/>
        </p:nvSpPr>
        <p:spPr>
          <a:xfrm>
            <a:off x="5788800" y="174600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 Lake/WH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Graphic 90" descr=""/>
          <p:cNvPicPr/>
          <p:nvPr/>
        </p:nvPicPr>
        <p:blipFill>
          <a:blip r:embed="rId4"/>
          <a:stretch/>
        </p:blipFill>
        <p:spPr>
          <a:xfrm>
            <a:off x="6115320" y="3177000"/>
            <a:ext cx="339480" cy="339480"/>
          </a:xfrm>
          <a:prstGeom prst="rect">
            <a:avLst/>
          </a:prstGeom>
          <a:ln>
            <a:noFill/>
          </a:ln>
        </p:spPr>
      </p:pic>
      <p:sp>
        <p:nvSpPr>
          <p:cNvPr id="74" name="CustomShape 20"/>
          <p:cNvSpPr/>
          <p:nvPr/>
        </p:nvSpPr>
        <p:spPr>
          <a:xfrm>
            <a:off x="5833800" y="3531240"/>
            <a:ext cx="8906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1"/>
          <p:cNvSpPr/>
          <p:nvPr/>
        </p:nvSpPr>
        <p:spPr>
          <a:xfrm>
            <a:off x="5908320" y="4317480"/>
            <a:ext cx="743400" cy="29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2"/>
          <p:cNvSpPr/>
          <p:nvPr/>
        </p:nvSpPr>
        <p:spPr>
          <a:xfrm>
            <a:off x="2948400" y="3346920"/>
            <a:ext cx="316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3"/>
          <p:cNvSpPr/>
          <p:nvPr/>
        </p:nvSpPr>
        <p:spPr>
          <a:xfrm flipV="1">
            <a:off x="2966040" y="4134600"/>
            <a:ext cx="311256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4"/>
          <p:cNvSpPr/>
          <p:nvPr/>
        </p:nvSpPr>
        <p:spPr>
          <a:xfrm>
            <a:off x="8772480" y="3976560"/>
            <a:ext cx="833760" cy="241560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Graphic 96" descr=""/>
          <p:cNvPicPr/>
          <p:nvPr/>
        </p:nvPicPr>
        <p:blipFill>
          <a:blip r:embed="rId5"/>
          <a:stretch/>
        </p:blipFill>
        <p:spPr>
          <a:xfrm>
            <a:off x="2545200" y="555804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80" name="CustomShape 25"/>
          <p:cNvSpPr/>
          <p:nvPr/>
        </p:nvSpPr>
        <p:spPr>
          <a:xfrm>
            <a:off x="3002400" y="5786640"/>
            <a:ext cx="303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6"/>
          <p:cNvSpPr/>
          <p:nvPr/>
        </p:nvSpPr>
        <p:spPr>
          <a:xfrm>
            <a:off x="8822880" y="431532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Cognitive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7"/>
          <p:cNvSpPr/>
          <p:nvPr/>
        </p:nvSpPr>
        <p:spPr>
          <a:xfrm>
            <a:off x="8823240" y="500436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Machine Learning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8"/>
          <p:cNvSpPr/>
          <p:nvPr/>
        </p:nvSpPr>
        <p:spPr>
          <a:xfrm>
            <a:off x="8822880" y="569448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Keras Deep Learning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9"/>
          <p:cNvSpPr/>
          <p:nvPr/>
        </p:nvSpPr>
        <p:spPr>
          <a:xfrm>
            <a:off x="8815680" y="4012560"/>
            <a:ext cx="747360" cy="24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AI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0"/>
          <p:cNvSpPr/>
          <p:nvPr/>
        </p:nvSpPr>
        <p:spPr>
          <a:xfrm>
            <a:off x="8772480" y="1728000"/>
            <a:ext cx="833760" cy="145080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1"/>
          <p:cNvSpPr/>
          <p:nvPr/>
        </p:nvSpPr>
        <p:spPr>
          <a:xfrm>
            <a:off x="8762400" y="1752840"/>
            <a:ext cx="890640" cy="348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phic 104" descr=""/>
          <p:cNvPicPr/>
          <p:nvPr/>
        </p:nvPicPr>
        <p:blipFill>
          <a:blip r:embed="rId6"/>
          <a:stretch/>
        </p:blipFill>
        <p:spPr>
          <a:xfrm>
            <a:off x="8911440" y="2293920"/>
            <a:ext cx="560880" cy="473400"/>
          </a:xfrm>
          <a:prstGeom prst="rect">
            <a:avLst/>
          </a:prstGeom>
          <a:ln>
            <a:noFill/>
          </a:ln>
        </p:spPr>
      </p:pic>
      <p:sp>
        <p:nvSpPr>
          <p:cNvPr id="88" name="CustomShape 32"/>
          <p:cNvSpPr/>
          <p:nvPr/>
        </p:nvSpPr>
        <p:spPr>
          <a:xfrm>
            <a:off x="8760240" y="2830680"/>
            <a:ext cx="802080" cy="239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Graph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Graphic 106" descr=""/>
          <p:cNvPicPr/>
          <p:nvPr/>
        </p:nvPicPr>
        <p:blipFill>
          <a:blip r:embed="rId7"/>
          <a:stretch/>
        </p:blipFill>
        <p:spPr>
          <a:xfrm>
            <a:off x="6496560" y="449280"/>
            <a:ext cx="621000" cy="547200"/>
          </a:xfrm>
          <a:prstGeom prst="rect">
            <a:avLst/>
          </a:prstGeom>
          <a:ln>
            <a:noFill/>
          </a:ln>
        </p:spPr>
      </p:pic>
      <p:sp>
        <p:nvSpPr>
          <p:cNvPr id="90" name="CustomShape 33"/>
          <p:cNvSpPr/>
          <p:nvPr/>
        </p:nvSpPr>
        <p:spPr>
          <a:xfrm>
            <a:off x="4613400" y="720360"/>
            <a:ext cx="188280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4"/>
          <p:cNvSpPr/>
          <p:nvPr/>
        </p:nvSpPr>
        <p:spPr>
          <a:xfrm>
            <a:off x="7103160" y="576720"/>
            <a:ext cx="906120" cy="292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Business Intelligence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Graphic 109" descr=""/>
          <p:cNvPicPr/>
          <p:nvPr/>
        </p:nvPicPr>
        <p:blipFill>
          <a:blip r:embed="rId8"/>
          <a:stretch/>
        </p:blipFill>
        <p:spPr>
          <a:xfrm rot="5400000">
            <a:off x="9542880" y="1709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93" name="CustomShape 35"/>
          <p:cNvSpPr/>
          <p:nvPr/>
        </p:nvSpPr>
        <p:spPr>
          <a:xfrm>
            <a:off x="4822560" y="403920"/>
            <a:ext cx="4899600" cy="1179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6"/>
          <p:cNvSpPr/>
          <p:nvPr/>
        </p:nvSpPr>
        <p:spPr>
          <a:xfrm>
            <a:off x="8721360" y="941040"/>
            <a:ext cx="866880" cy="2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Brain: SQL and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7"/>
          <p:cNvSpPr/>
          <p:nvPr/>
        </p:nvSpPr>
        <p:spPr>
          <a:xfrm>
            <a:off x="8009640" y="723240"/>
            <a:ext cx="1197720" cy="1029240"/>
          </a:xfrm>
          <a:prstGeom prst="bentConnector2">
            <a:avLst/>
          </a:prstGeom>
          <a:noFill/>
          <a:ln w="1260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Graphic 113" descr=""/>
          <p:cNvPicPr/>
          <p:nvPr/>
        </p:nvPicPr>
        <p:blipFill>
          <a:blip r:embed="rId9"/>
          <a:stretch/>
        </p:blipFill>
        <p:spPr>
          <a:xfrm>
            <a:off x="2527920" y="391464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97" name="Graphic 114" descr=""/>
          <p:cNvPicPr/>
          <p:nvPr/>
        </p:nvPicPr>
        <p:blipFill>
          <a:blip r:embed="rId10"/>
          <a:stretch/>
        </p:blipFill>
        <p:spPr>
          <a:xfrm>
            <a:off x="6055920" y="390960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98" name="CustomShape 38"/>
          <p:cNvSpPr/>
          <p:nvPr/>
        </p:nvSpPr>
        <p:spPr>
          <a:xfrm rot="5400000">
            <a:off x="9821160" y="183348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9"/>
          <p:cNvSpPr/>
          <p:nvPr/>
        </p:nvSpPr>
        <p:spPr>
          <a:xfrm>
            <a:off x="9008640" y="3270600"/>
            <a:ext cx="398880" cy="597240"/>
          </a:xfrm>
          <a:prstGeom prst="up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0"/>
          <p:cNvSpPr/>
          <p:nvPr/>
        </p:nvSpPr>
        <p:spPr>
          <a:xfrm>
            <a:off x="7859880" y="3504240"/>
            <a:ext cx="1246680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Deep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Graph-Based Hierarchical 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Graphic 118" descr=""/>
          <p:cNvPicPr/>
          <p:nvPr/>
        </p:nvPicPr>
        <p:blipFill>
          <a:blip r:embed="rId11"/>
          <a:stretch/>
        </p:blipFill>
        <p:spPr>
          <a:xfrm>
            <a:off x="6032880" y="555804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02" name="Graphic 120" descr=""/>
          <p:cNvPicPr/>
          <p:nvPr/>
        </p:nvPicPr>
        <p:blipFill>
          <a:blip r:embed="rId12"/>
          <a:stretch/>
        </p:blipFill>
        <p:spPr>
          <a:xfrm>
            <a:off x="6058800" y="469980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03" name="CustomShape 41"/>
          <p:cNvSpPr/>
          <p:nvPr/>
        </p:nvSpPr>
        <p:spPr>
          <a:xfrm>
            <a:off x="5697720" y="5213160"/>
            <a:ext cx="1215360" cy="261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Document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2"/>
          <p:cNvSpPr/>
          <p:nvPr/>
        </p:nvSpPr>
        <p:spPr>
          <a:xfrm>
            <a:off x="5641920" y="2836800"/>
            <a:ext cx="124128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Code Sources N – Threat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3"/>
          <p:cNvSpPr/>
          <p:nvPr/>
        </p:nvSpPr>
        <p:spPr>
          <a:xfrm>
            <a:off x="5713200" y="6111000"/>
            <a:ext cx="1133280" cy="2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External Rich Data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Graphic 125" descr=""/>
          <p:cNvPicPr/>
          <p:nvPr/>
        </p:nvPicPr>
        <p:blipFill>
          <a:blip r:embed="rId13"/>
          <a:stretch/>
        </p:blipFill>
        <p:spPr>
          <a:xfrm>
            <a:off x="6530040" y="952920"/>
            <a:ext cx="593640" cy="583200"/>
          </a:xfrm>
          <a:prstGeom prst="rect">
            <a:avLst/>
          </a:prstGeom>
          <a:ln>
            <a:noFill/>
          </a:ln>
        </p:spPr>
      </p:pic>
      <p:sp>
        <p:nvSpPr>
          <p:cNvPr id="107" name="CustomShape 44"/>
          <p:cNvSpPr/>
          <p:nvPr/>
        </p:nvSpPr>
        <p:spPr>
          <a:xfrm>
            <a:off x="7112520" y="1141920"/>
            <a:ext cx="877320" cy="16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A-I Web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5"/>
          <p:cNvSpPr/>
          <p:nvPr/>
        </p:nvSpPr>
        <p:spPr>
          <a:xfrm>
            <a:off x="7990200" y="1222920"/>
            <a:ext cx="1217160" cy="529560"/>
          </a:xfrm>
          <a:prstGeom prst="bentConnector2">
            <a:avLst/>
          </a:prstGeom>
          <a:noFill/>
          <a:ln w="1260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6"/>
          <p:cNvSpPr/>
          <p:nvPr/>
        </p:nvSpPr>
        <p:spPr>
          <a:xfrm>
            <a:off x="4613400" y="720360"/>
            <a:ext cx="1916280" cy="5238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7"/>
          <p:cNvSpPr/>
          <p:nvPr/>
        </p:nvSpPr>
        <p:spPr>
          <a:xfrm>
            <a:off x="6797520" y="1720440"/>
            <a:ext cx="833760" cy="468288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8"/>
          <p:cNvSpPr/>
          <p:nvPr/>
        </p:nvSpPr>
        <p:spPr>
          <a:xfrm>
            <a:off x="6725520" y="174996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 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9"/>
          <p:cNvSpPr/>
          <p:nvPr/>
        </p:nvSpPr>
        <p:spPr>
          <a:xfrm>
            <a:off x="6856920" y="210816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Graph DB Connector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0"/>
          <p:cNvSpPr/>
          <p:nvPr/>
        </p:nvSpPr>
        <p:spPr>
          <a:xfrm>
            <a:off x="6854400" y="270432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Topic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1"/>
          <p:cNvSpPr/>
          <p:nvPr/>
        </p:nvSpPr>
        <p:spPr>
          <a:xfrm>
            <a:off x="6847200" y="470088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OCR / GloVe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2"/>
          <p:cNvSpPr/>
          <p:nvPr/>
        </p:nvSpPr>
        <p:spPr>
          <a:xfrm>
            <a:off x="6847200" y="529776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Missing Data Services &amp; Anomaly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3"/>
          <p:cNvSpPr/>
          <p:nvPr/>
        </p:nvSpPr>
        <p:spPr>
          <a:xfrm>
            <a:off x="7747200" y="2468160"/>
            <a:ext cx="909000" cy="3996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4"/>
          <p:cNvSpPr/>
          <p:nvPr/>
        </p:nvSpPr>
        <p:spPr>
          <a:xfrm>
            <a:off x="7747200" y="5077440"/>
            <a:ext cx="909000" cy="3996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5"/>
          <p:cNvSpPr/>
          <p:nvPr/>
        </p:nvSpPr>
        <p:spPr>
          <a:xfrm>
            <a:off x="6850440" y="374184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Threat Vector Random Field Integrator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Graphic 137" descr=""/>
          <p:cNvPicPr/>
          <p:nvPr/>
        </p:nvPicPr>
        <p:blipFill>
          <a:blip r:embed="rId14"/>
          <a:stretch/>
        </p:blipFill>
        <p:spPr>
          <a:xfrm>
            <a:off x="2566080" y="227448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20" name="Graphic 138" descr=""/>
          <p:cNvPicPr/>
          <p:nvPr/>
        </p:nvPicPr>
        <p:blipFill>
          <a:blip r:embed="rId15"/>
          <a:stretch/>
        </p:blipFill>
        <p:spPr>
          <a:xfrm>
            <a:off x="6032880" y="2274840"/>
            <a:ext cx="45684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2260800" y="66960"/>
            <a:ext cx="77331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Random field integrator implementation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2585520" y="398520"/>
            <a:ext cx="7136640" cy="610416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2759040" y="489240"/>
            <a:ext cx="172908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3121920" y="52416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 Lake/WH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Graphic 109" descr=""/>
          <p:cNvPicPr/>
          <p:nvPr/>
        </p:nvPicPr>
        <p:blipFill>
          <a:blip r:embed="rId1"/>
          <a:stretch/>
        </p:blipFill>
        <p:spPr>
          <a:xfrm rot="5400000">
            <a:off x="9556200" y="431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130" name="CustomShape 9"/>
          <p:cNvSpPr/>
          <p:nvPr/>
        </p:nvSpPr>
        <p:spPr>
          <a:xfrm rot="5400000">
            <a:off x="9834480" y="55584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2992680" y="1572120"/>
            <a:ext cx="124128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Code Source Threat Vector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397480" y="489240"/>
            <a:ext cx="415800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6927840" y="524160"/>
            <a:ext cx="1097280" cy="2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465160" y="966240"/>
            <a:ext cx="1631520" cy="4993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Local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Concatenate the code source files and tokenize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Generate integer sequences for blocks of code identified in ever-increasing detail of the code hierarchy by:  class and interface definitions for methods and data elements – method definitions – conditionals and loop constructs – memory (de)allocation and SQL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Deep Belief Network (DBN) to learn marginal distribution associated to each word “stream” in the code hierarchy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of the N distributions is an element of a “conditional specification”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2992680" y="2579040"/>
            <a:ext cx="124128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Code Source Threat Vector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5"/>
          <p:cNvSpPr/>
          <p:nvPr/>
        </p:nvSpPr>
        <p:spPr>
          <a:xfrm>
            <a:off x="2992680" y="5700960"/>
            <a:ext cx="124128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Code Source Threat Vector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3852360" y="1256400"/>
            <a:ext cx="1544760" cy="2189520"/>
          </a:xfrm>
          <a:prstGeom prst="bentConnector3">
            <a:avLst>
              <a:gd name="adj1" fmla="val 50269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7"/>
          <p:cNvSpPr/>
          <p:nvPr/>
        </p:nvSpPr>
        <p:spPr>
          <a:xfrm>
            <a:off x="3838680" y="2270880"/>
            <a:ext cx="1558440" cy="1175040"/>
          </a:xfrm>
          <a:prstGeom prst="bentConnector3">
            <a:avLst>
              <a:gd name="adj1" fmla="val 50533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8"/>
          <p:cNvSpPr/>
          <p:nvPr/>
        </p:nvSpPr>
        <p:spPr>
          <a:xfrm flipV="1">
            <a:off x="3852360" y="3445560"/>
            <a:ext cx="1544760" cy="19386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9"/>
          <p:cNvSpPr/>
          <p:nvPr/>
        </p:nvSpPr>
        <p:spPr>
          <a:xfrm>
            <a:off x="7857720" y="966240"/>
            <a:ext cx="1631520" cy="4993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Global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(Random Field)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to learn global joint probability distribution from 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Marginals of joint distribution match N distributions of conditional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7205400" y="3281040"/>
            <a:ext cx="55224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Graphic 28" descr=""/>
          <p:cNvPicPr/>
          <p:nvPr/>
        </p:nvPicPr>
        <p:blipFill>
          <a:blip r:embed="rId2"/>
          <a:stretch/>
        </p:blipFill>
        <p:spPr>
          <a:xfrm>
            <a:off x="3395160" y="102780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43" name="Graphic 30" descr=""/>
          <p:cNvPicPr/>
          <p:nvPr/>
        </p:nvPicPr>
        <p:blipFill>
          <a:blip r:embed="rId3"/>
          <a:stretch/>
        </p:blipFill>
        <p:spPr>
          <a:xfrm>
            <a:off x="3381480" y="204228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44" name="Graphic 35" descr=""/>
          <p:cNvPicPr/>
          <p:nvPr/>
        </p:nvPicPr>
        <p:blipFill>
          <a:blip r:embed="rId4"/>
          <a:stretch/>
        </p:blipFill>
        <p:spPr>
          <a:xfrm>
            <a:off x="3395160" y="5156640"/>
            <a:ext cx="45684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1523160" y="82440"/>
            <a:ext cx="91796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Code block Tokenizer implementation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2585520" y="398520"/>
            <a:ext cx="7136640" cy="610416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Graphic 109" descr=""/>
          <p:cNvPicPr/>
          <p:nvPr/>
        </p:nvPicPr>
        <p:blipFill>
          <a:blip r:embed="rId1"/>
          <a:stretch/>
        </p:blipFill>
        <p:spPr>
          <a:xfrm rot="5400000">
            <a:off x="9556200" y="431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152" name="CustomShape 7"/>
          <p:cNvSpPr/>
          <p:nvPr/>
        </p:nvSpPr>
        <p:spPr>
          <a:xfrm rot="5400000">
            <a:off x="9834480" y="55584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2684880" y="506880"/>
            <a:ext cx="695736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9"/>
          <p:cNvSpPr/>
          <p:nvPr/>
        </p:nvSpPr>
        <p:spPr>
          <a:xfrm>
            <a:off x="5623560" y="544320"/>
            <a:ext cx="1097280" cy="2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5415480" y="900720"/>
            <a:ext cx="1566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Tokenizer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New instance for each layer, taking care to define out-of-vocabulary (OOV) identifiers for the current level to be used in the next child detailed level in the code hierarchy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OOV identifiers demarcate the block boundary of the parent detailed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Tokens are converted to integer sequences and fit to the concatenated source at each detailed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At each detailed level, the integer sequences are padded to produce a tensor of shape (num_samples,num_timesteps)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2897640" y="90432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Obtain evermore detail structure from concatenated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2"/>
          <p:cNvSpPr/>
          <p:nvPr/>
        </p:nvSpPr>
        <p:spPr>
          <a:xfrm>
            <a:off x="7124400" y="325512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3"/>
          <p:cNvSpPr/>
          <p:nvPr/>
        </p:nvSpPr>
        <p:spPr>
          <a:xfrm>
            <a:off x="7819200" y="900720"/>
            <a:ext cx="1593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Random Field Models from DBN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Local models are produced for each “word” (variable, reserved word, function, package, etc.) in each detailed level giving “word”-”word” co-occurrence marginal distributions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to learn global distribution of “word”-”word” co-occurrences from marginals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Marginals of global distribution are elements in conditional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Global distribution identifies “word” associated to each specific marginal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Memory-variable-SQL statement associations are learned to identify possible buffer-overflow and SQL injection threats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4"/>
          <p:cNvSpPr/>
          <p:nvPr/>
        </p:nvSpPr>
        <p:spPr>
          <a:xfrm>
            <a:off x="2897640" y="198576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Class and Interface Code 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5"/>
          <p:cNvSpPr/>
          <p:nvPr/>
        </p:nvSpPr>
        <p:spPr>
          <a:xfrm>
            <a:off x="2898000" y="316764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Function Code 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6"/>
          <p:cNvSpPr/>
          <p:nvPr/>
        </p:nvSpPr>
        <p:spPr>
          <a:xfrm>
            <a:off x="2890440" y="433152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Conditional and Loop Code 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7"/>
          <p:cNvSpPr/>
          <p:nvPr/>
        </p:nvSpPr>
        <p:spPr>
          <a:xfrm>
            <a:off x="2890440" y="543636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Memory Allocation, SQL, and other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8"/>
          <p:cNvSpPr/>
          <p:nvPr/>
        </p:nvSpPr>
        <p:spPr>
          <a:xfrm rot="5400000">
            <a:off x="3518280" y="1513440"/>
            <a:ext cx="37620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9"/>
          <p:cNvSpPr/>
          <p:nvPr/>
        </p:nvSpPr>
        <p:spPr>
          <a:xfrm rot="5400000">
            <a:off x="3518280" y="2637000"/>
            <a:ext cx="37620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0"/>
          <p:cNvSpPr/>
          <p:nvPr/>
        </p:nvSpPr>
        <p:spPr>
          <a:xfrm rot="5400000">
            <a:off x="3518280" y="3809880"/>
            <a:ext cx="37620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1"/>
          <p:cNvSpPr/>
          <p:nvPr/>
        </p:nvSpPr>
        <p:spPr>
          <a:xfrm rot="5400000">
            <a:off x="3518280" y="4973760"/>
            <a:ext cx="37620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2"/>
          <p:cNvSpPr/>
          <p:nvPr/>
        </p:nvSpPr>
        <p:spPr>
          <a:xfrm>
            <a:off x="4668120" y="204876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3"/>
          <p:cNvSpPr/>
          <p:nvPr/>
        </p:nvSpPr>
        <p:spPr>
          <a:xfrm>
            <a:off x="4668120" y="321984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4"/>
          <p:cNvSpPr/>
          <p:nvPr/>
        </p:nvSpPr>
        <p:spPr>
          <a:xfrm>
            <a:off x="4668480" y="439992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5"/>
          <p:cNvSpPr/>
          <p:nvPr/>
        </p:nvSpPr>
        <p:spPr>
          <a:xfrm>
            <a:off x="4668120" y="550476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1523160" y="82440"/>
            <a:ext cx="91796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transformation, cleansing and expansion implementation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585520" y="398520"/>
            <a:ext cx="7136640" cy="610416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7"/>
          <p:cNvSpPr/>
          <p:nvPr/>
        </p:nvSpPr>
        <p:spPr>
          <a:xfrm>
            <a:off x="2759040" y="489240"/>
            <a:ext cx="172908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"/>
          <p:cNvSpPr/>
          <p:nvPr/>
        </p:nvSpPr>
        <p:spPr>
          <a:xfrm>
            <a:off x="3121920" y="52416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 Lake/WH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Graphic 109" descr=""/>
          <p:cNvPicPr/>
          <p:nvPr/>
        </p:nvPicPr>
        <p:blipFill>
          <a:blip r:embed="rId1"/>
          <a:stretch/>
        </p:blipFill>
        <p:spPr>
          <a:xfrm rot="5400000">
            <a:off x="9556200" y="431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180" name="CustomShape 9"/>
          <p:cNvSpPr/>
          <p:nvPr/>
        </p:nvSpPr>
        <p:spPr>
          <a:xfrm rot="5400000">
            <a:off x="9834480" y="55584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5397480" y="489240"/>
            <a:ext cx="415800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1"/>
          <p:cNvSpPr/>
          <p:nvPr/>
        </p:nvSpPr>
        <p:spPr>
          <a:xfrm>
            <a:off x="6927840" y="524160"/>
            <a:ext cx="1097280" cy="2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7884720" y="886680"/>
            <a:ext cx="1566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GloVe for Data Expansion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Distributions of word-word co-occurrences from pre-trained GloVe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Marginals in chosen GloVe model detail distribution of all other words with given 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to learn global distribution of word-word co-occurrences from marginals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Marginals of global distribution are elements in conditional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Global distribution identifies word associated to each specific marginal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Expanded data set gives more detailed insights into threat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Graphic 43" descr=""/>
          <p:cNvPicPr/>
          <p:nvPr/>
        </p:nvPicPr>
        <p:blipFill>
          <a:blip r:embed="rId2"/>
          <a:stretch/>
        </p:blipFill>
        <p:spPr>
          <a:xfrm>
            <a:off x="3447360" y="2325960"/>
            <a:ext cx="339480" cy="339480"/>
          </a:xfrm>
          <a:prstGeom prst="rect">
            <a:avLst/>
          </a:prstGeom>
          <a:ln>
            <a:noFill/>
          </a:ln>
        </p:spPr>
      </p:pic>
      <p:pic>
        <p:nvPicPr>
          <p:cNvPr id="185" name="Graphic 44" descr=""/>
          <p:cNvPicPr/>
          <p:nvPr/>
        </p:nvPicPr>
        <p:blipFill>
          <a:blip r:embed="rId3"/>
          <a:stretch/>
        </p:blipFill>
        <p:spPr>
          <a:xfrm>
            <a:off x="3358080" y="3616200"/>
            <a:ext cx="482400" cy="482400"/>
          </a:xfrm>
          <a:prstGeom prst="rect">
            <a:avLst/>
          </a:prstGeom>
          <a:ln>
            <a:noFill/>
          </a:ln>
        </p:spPr>
      </p:pic>
      <p:sp>
        <p:nvSpPr>
          <p:cNvPr id="186" name="CustomShape 13"/>
          <p:cNvSpPr/>
          <p:nvPr/>
        </p:nvSpPr>
        <p:spPr>
          <a:xfrm>
            <a:off x="3205800" y="2685600"/>
            <a:ext cx="8906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4"/>
          <p:cNvSpPr/>
          <p:nvPr/>
        </p:nvSpPr>
        <p:spPr>
          <a:xfrm>
            <a:off x="3296160" y="1445400"/>
            <a:ext cx="598320" cy="27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3217320" y="4125240"/>
            <a:ext cx="763920" cy="27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Document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6"/>
          <p:cNvSpPr/>
          <p:nvPr/>
        </p:nvSpPr>
        <p:spPr>
          <a:xfrm>
            <a:off x="3205800" y="5678640"/>
            <a:ext cx="949680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External Rich Data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Graphic 49" descr=""/>
          <p:cNvPicPr/>
          <p:nvPr/>
        </p:nvPicPr>
        <p:blipFill>
          <a:blip r:embed="rId4"/>
          <a:stretch/>
        </p:blipFill>
        <p:spPr>
          <a:xfrm>
            <a:off x="3391920" y="514440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91" name="Graphic 50" descr=""/>
          <p:cNvPicPr/>
          <p:nvPr/>
        </p:nvPicPr>
        <p:blipFill>
          <a:blip r:embed="rId5"/>
          <a:stretch/>
        </p:blipFill>
        <p:spPr>
          <a:xfrm>
            <a:off x="3366720" y="93384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92" name="CustomShape 17"/>
          <p:cNvSpPr/>
          <p:nvPr/>
        </p:nvSpPr>
        <p:spPr>
          <a:xfrm flipV="1">
            <a:off x="3849120" y="5221440"/>
            <a:ext cx="1651320" cy="150120"/>
          </a:xfrm>
          <a:prstGeom prst="bentConnector3">
            <a:avLst>
              <a:gd name="adj1" fmla="val 49748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8"/>
          <p:cNvSpPr/>
          <p:nvPr/>
        </p:nvSpPr>
        <p:spPr>
          <a:xfrm>
            <a:off x="5500800" y="4467600"/>
            <a:ext cx="163152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Missing Data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for character-based data correction activities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5502240" y="886680"/>
            <a:ext cx="163152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OCR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0"/>
          <p:cNvSpPr/>
          <p:nvPr/>
        </p:nvSpPr>
        <p:spPr>
          <a:xfrm>
            <a:off x="3840480" y="3857400"/>
            <a:ext cx="1659960" cy="13644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1"/>
          <p:cNvSpPr/>
          <p:nvPr/>
        </p:nvSpPr>
        <p:spPr>
          <a:xfrm>
            <a:off x="3823920" y="1162440"/>
            <a:ext cx="1678320" cy="47844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2"/>
          <p:cNvSpPr/>
          <p:nvPr/>
        </p:nvSpPr>
        <p:spPr>
          <a:xfrm>
            <a:off x="3787200" y="2495520"/>
            <a:ext cx="1713240" cy="2726280"/>
          </a:xfrm>
          <a:prstGeom prst="bentConnector3">
            <a:avLst>
              <a:gd name="adj1" fmla="val 51698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3"/>
          <p:cNvSpPr/>
          <p:nvPr/>
        </p:nvSpPr>
        <p:spPr>
          <a:xfrm rot="5400000">
            <a:off x="6390360" y="2744280"/>
            <a:ext cx="812880" cy="136692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1523160" y="82440"/>
            <a:ext cx="91796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graph implementation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2585520" y="398520"/>
            <a:ext cx="7136640" cy="610416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Graphic 109" descr=""/>
          <p:cNvPicPr/>
          <p:nvPr/>
        </p:nvPicPr>
        <p:blipFill>
          <a:blip r:embed="rId1"/>
          <a:stretch/>
        </p:blipFill>
        <p:spPr>
          <a:xfrm rot="5400000">
            <a:off x="9556200" y="431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206" name="CustomShape 7"/>
          <p:cNvSpPr/>
          <p:nvPr/>
        </p:nvSpPr>
        <p:spPr>
          <a:xfrm rot="5400000">
            <a:off x="9834480" y="55584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2792520" y="506880"/>
            <a:ext cx="415800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9"/>
          <p:cNvSpPr/>
          <p:nvPr/>
        </p:nvSpPr>
        <p:spPr>
          <a:xfrm>
            <a:off x="4322880" y="541800"/>
            <a:ext cx="1097280" cy="2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5279760" y="904320"/>
            <a:ext cx="1566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“Brains”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for hierarchical clustering of threat vector data streams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Expanded data are properties of threat vectors in each leaf of the hierarchy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leaf in the child hierarchy defines a distribution in the conditional specification of the global distribution top leaf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subset of all columns as the data set in the top leaf leads to a hierarchy that defines a “brain”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2895840" y="4485240"/>
            <a:ext cx="163152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Transformed, Cleaned and Expanded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2"/>
          <p:cNvSpPr/>
          <p:nvPr/>
        </p:nvSpPr>
        <p:spPr>
          <a:xfrm>
            <a:off x="2897640" y="904320"/>
            <a:ext cx="163152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Threat Vector Data Streams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 rot="5400000">
            <a:off x="3785760" y="2761920"/>
            <a:ext cx="812880" cy="136692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4"/>
          <p:cNvSpPr/>
          <p:nvPr/>
        </p:nvSpPr>
        <p:spPr>
          <a:xfrm>
            <a:off x="7907760" y="506880"/>
            <a:ext cx="169848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5"/>
          <p:cNvSpPr/>
          <p:nvPr/>
        </p:nvSpPr>
        <p:spPr>
          <a:xfrm>
            <a:off x="8280360" y="54216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Cosmos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6"/>
          <p:cNvSpPr/>
          <p:nvPr/>
        </p:nvSpPr>
        <p:spPr>
          <a:xfrm>
            <a:off x="7152840" y="328104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7"/>
          <p:cNvSpPr/>
          <p:nvPr/>
        </p:nvSpPr>
        <p:spPr>
          <a:xfrm>
            <a:off x="7974720" y="900720"/>
            <a:ext cx="1593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Graphs and A-I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knowledge “brain” forms a separate graph when each 2 threat vectors in a leaf node connect to form an edge in the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Properties give additional details about each threat vector and allow the threats to be searched via SQL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leaf defines ranges for each property, so-called association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Memory-variable-SQL statement association models identify possible buffer-overflow and SQL injection threats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A-I service can be implemented as a SQL call on the properties of a particular “brain” and associated leaf with its conditional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  <Words>757</Words>
  <Paragraphs>179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2018-12-10T20:37:22Z</cp:lastPrinted>
  <dcterms:modified xsi:type="dcterms:W3CDTF">2020-08-24T20:20:14Z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0x0101007E68D9A9256FF84095EE8ABCB7C7D8F0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nabled">
    <vt:lpwstr>True</vt:lpwstr>
  </property>
  <property fmtid="{D5CDD505-2E9C-101B-9397-08002B2CF9AE}" pid="10" name="MSIP_Label_1bc0f418-96a4-4caf-9d7c-ccc5ec7f9d91_Extended_MSFT_Method">
    <vt:lpwstr>Manual</vt:lpwstr>
  </property>
  <property fmtid="{D5CDD505-2E9C-101B-9397-08002B2CF9AE}" pid="11" name="MSIP_Label_1bc0f418-96a4-4caf-9d7c-ccc5ec7f9d91_Name">
    <vt:lpwstr>Unrestricted</vt:lpwstr>
  </property>
  <property fmtid="{D5CDD505-2E9C-101B-9397-08002B2CF9AE}" pid="12" name="MSIP_Label_1bc0f418-96a4-4caf-9d7c-ccc5ec7f9d91_Owner">
    <vt:lpwstr>manish.d.srivastava@accenture.com</vt:lpwstr>
  </property>
  <property fmtid="{D5CDD505-2E9C-101B-9397-08002B2CF9AE}" pid="13" name="MSIP_Label_1bc0f418-96a4-4caf-9d7c-ccc5ec7f9d91_SetDate">
    <vt:lpwstr>2018-11-02T16:28:51.6708677Z</vt:lpwstr>
  </property>
  <property fmtid="{D5CDD505-2E9C-101B-9397-08002B2CF9AE}" pid="14" name="MSIP_Label_1bc0f418-96a4-4caf-9d7c-ccc5ec7f9d91_SiteId">
    <vt:lpwstr>e0793d39-0939-496d-b129-198edd916feb</vt:lpwstr>
  </property>
  <property fmtid="{D5CDD505-2E9C-101B-9397-08002B2CF9AE}" pid="15" name="Notes">
    <vt:i4>5</vt:i4>
  </property>
  <property fmtid="{D5CDD505-2E9C-101B-9397-08002B2CF9AE}" pid="16" name="PresentationFormat">
    <vt:lpwstr>Widescreen</vt:lpwstr>
  </property>
  <property fmtid="{D5CDD505-2E9C-101B-9397-08002B2CF9AE}" pid="17" name="ScaleCrop">
    <vt:bool>0</vt:bool>
  </property>
  <property fmtid="{D5CDD505-2E9C-101B-9397-08002B2CF9AE}" pid="18" name="Sensitivity">
    <vt:lpwstr>Unrestricted</vt:lpwstr>
  </property>
  <property fmtid="{D5CDD505-2E9C-101B-9397-08002B2CF9AE}" pid="19" name="ShareDoc">
    <vt:bool>0</vt:bool>
  </property>
  <property fmtid="{D5CDD505-2E9C-101B-9397-08002B2CF9AE}" pid="20" name="Slides">
    <vt:i4>5</vt:i4>
  </property>
</Properties>
</file>