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21.png" ContentType="image/png"/>
  <Override PartName="/ppt/media/image7.png" ContentType="image/png"/>
  <Override PartName="/ppt/media/image22.png" ContentType="image/png"/>
  <Override PartName="/ppt/media/image4.wmf" ContentType="image/x-w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.wmf" ContentType="image/x-wmf"/>
  <Override PartName="/ppt/media/image17.png" ContentType="image/png"/>
  <Override PartName="/ppt/media/image2.wmf" ContentType="image/x-wmf"/>
  <Override PartName="/ppt/media/image18.png" ContentType="image/png"/>
  <Override PartName="/ppt/media/image3.wmf" ContentType="image/x-wmf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E39878-2BA9-4C7D-B158-0E8D62F174D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BFAE99-1923-4B0E-BBE2-25DDE5B8ADD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5B33CE-9B53-408A-8866-140EEE61FCC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06AFC9-20C5-4046-9E76-1B5D72A3569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342CE6-23B2-4CA3-9875-48E101C1B49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800" cy="390888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3850560" y="9430200"/>
            <a:ext cx="2945160" cy="49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15A335-F05C-4CE8-8375-61C251A987B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07880" y="1466280"/>
            <a:ext cx="1137564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700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0788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705640" y="1141200"/>
            <a:ext cx="779760" cy="6220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705640" y="1141200"/>
            <a:ext cx="779760" cy="622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07880" y="173880"/>
            <a:ext cx="11375640" cy="428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0788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62208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7000" y="146628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788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7000" y="1141200"/>
            <a:ext cx="555120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07880" y="1466280"/>
            <a:ext cx="11375640" cy="296640"/>
          </a:xfrm>
          <a:prstGeom prst="rect">
            <a:avLst/>
          </a:prstGeom>
        </p:spPr>
        <p:txBody>
          <a:bodyPr lIns="0" rIns="0" tIns="0" bIns="0"/>
          <a:p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597360"/>
            <a:ext cx="8087760" cy="260280"/>
          </a:xfrm>
          <a:prstGeom prst="parallelogram">
            <a:avLst>
              <a:gd name="adj" fmla="val 2500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6597360"/>
            <a:ext cx="159480" cy="260280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8071200" y="6597360"/>
            <a:ext cx="4120560" cy="260280"/>
          </a:xfrm>
          <a:prstGeom prst="parallelogram">
            <a:avLst>
              <a:gd name="adj" fmla="val 2500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11521800" y="6613200"/>
            <a:ext cx="262080" cy="1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39F1C673-3604-4877-AFE4-4079B592AB77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07880" y="1141200"/>
            <a:ext cx="11375640" cy="622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Click to edit the outline text format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Seventh Outline LevelEdit Master text styles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07880" y="173880"/>
            <a:ext cx="11375640" cy="923400"/>
          </a:xfrm>
          <a:prstGeom prst="rect">
            <a:avLst/>
          </a:prstGeom>
        </p:spPr>
        <p:txBody>
          <a:bodyPr lIns="0" rIns="0" bIns="0" anchor="ctr"/>
          <a:p>
            <a:pPr>
              <a:lnSpc>
                <a:spcPct val="7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 Blac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raphik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0" y="0"/>
            <a:ext cx="167760" cy="112356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2260800" y="66960"/>
            <a:ext cx="77331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ZERO SHOT LEARNING Architecture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2422080" y="398520"/>
            <a:ext cx="2325240" cy="61041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Graphic 73" descr=""/>
          <p:cNvPicPr/>
          <p:nvPr/>
        </p:nvPicPr>
        <p:blipFill>
          <a:blip r:embed="rId1"/>
          <a:stretch/>
        </p:blipFill>
        <p:spPr>
          <a:xfrm>
            <a:off x="2608920" y="3177000"/>
            <a:ext cx="339480" cy="339480"/>
          </a:xfrm>
          <a:prstGeom prst="rect">
            <a:avLst/>
          </a:prstGeom>
          <a:ln>
            <a:noFill/>
          </a:ln>
        </p:spPr>
      </p:pic>
      <p:pic>
        <p:nvPicPr>
          <p:cNvPr id="57" name="Graphic 74" descr=""/>
          <p:cNvPicPr/>
          <p:nvPr/>
        </p:nvPicPr>
        <p:blipFill>
          <a:blip r:embed="rId2"/>
          <a:stretch/>
        </p:blipFill>
        <p:spPr>
          <a:xfrm>
            <a:off x="2585520" y="409428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58" name="CustomShape 7"/>
          <p:cNvSpPr/>
          <p:nvPr/>
        </p:nvSpPr>
        <p:spPr>
          <a:xfrm>
            <a:off x="2388600" y="3536280"/>
            <a:ext cx="8906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2498040" y="2726280"/>
            <a:ext cx="5983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2471040" y="4607280"/>
            <a:ext cx="1215360" cy="261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Document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2388600" y="5743080"/>
            <a:ext cx="1133280" cy="2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External Rich Data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raphic 81" descr=""/>
          <p:cNvPicPr/>
          <p:nvPr/>
        </p:nvPicPr>
        <p:blipFill>
          <a:blip r:embed="rId3"/>
          <a:stretch/>
        </p:blipFill>
        <p:spPr>
          <a:xfrm>
            <a:off x="4114800" y="471240"/>
            <a:ext cx="498240" cy="498240"/>
          </a:xfrm>
          <a:prstGeom prst="rect">
            <a:avLst/>
          </a:prstGeom>
          <a:ln>
            <a:noFill/>
          </a:ln>
        </p:spPr>
      </p:pic>
      <p:sp>
        <p:nvSpPr>
          <p:cNvPr id="63" name="CustomShape 11"/>
          <p:cNvSpPr/>
          <p:nvPr/>
        </p:nvSpPr>
        <p:spPr>
          <a:xfrm>
            <a:off x="4917960" y="1713600"/>
            <a:ext cx="833760" cy="468036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2"/>
          <p:cNvSpPr/>
          <p:nvPr/>
        </p:nvSpPr>
        <p:spPr>
          <a:xfrm>
            <a:off x="4830480" y="1628280"/>
            <a:ext cx="4891680" cy="487440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3"/>
          <p:cNvSpPr/>
          <p:nvPr/>
        </p:nvSpPr>
        <p:spPr>
          <a:xfrm>
            <a:off x="3745440" y="960120"/>
            <a:ext cx="956520" cy="2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Client 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 flipV="1">
            <a:off x="3042720" y="4322160"/>
            <a:ext cx="303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5"/>
          <p:cNvSpPr/>
          <p:nvPr/>
        </p:nvSpPr>
        <p:spPr>
          <a:xfrm>
            <a:off x="4877280" y="1749960"/>
            <a:ext cx="890640" cy="2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Factory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6"/>
          <p:cNvSpPr/>
          <p:nvPr/>
        </p:nvSpPr>
        <p:spPr>
          <a:xfrm>
            <a:off x="5858640" y="1720440"/>
            <a:ext cx="833760" cy="468288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7"/>
          <p:cNvSpPr/>
          <p:nvPr/>
        </p:nvSpPr>
        <p:spPr>
          <a:xfrm>
            <a:off x="5788800" y="174600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Lake/WH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Graphic 90" descr=""/>
          <p:cNvPicPr/>
          <p:nvPr/>
        </p:nvPicPr>
        <p:blipFill>
          <a:blip r:embed="rId4"/>
          <a:stretch/>
        </p:blipFill>
        <p:spPr>
          <a:xfrm>
            <a:off x="6115320" y="3177000"/>
            <a:ext cx="339480" cy="339480"/>
          </a:xfrm>
          <a:prstGeom prst="rect">
            <a:avLst/>
          </a:prstGeom>
          <a:ln>
            <a:noFill/>
          </a:ln>
        </p:spPr>
      </p:pic>
      <p:sp>
        <p:nvSpPr>
          <p:cNvPr id="71" name="CustomShape 18"/>
          <p:cNvSpPr/>
          <p:nvPr/>
        </p:nvSpPr>
        <p:spPr>
          <a:xfrm>
            <a:off x="5833800" y="3531240"/>
            <a:ext cx="8906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9"/>
          <p:cNvSpPr/>
          <p:nvPr/>
        </p:nvSpPr>
        <p:spPr>
          <a:xfrm>
            <a:off x="5927040" y="2712960"/>
            <a:ext cx="743400" cy="29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0"/>
          <p:cNvSpPr/>
          <p:nvPr/>
        </p:nvSpPr>
        <p:spPr>
          <a:xfrm>
            <a:off x="2948400" y="3346920"/>
            <a:ext cx="316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1"/>
          <p:cNvSpPr/>
          <p:nvPr/>
        </p:nvSpPr>
        <p:spPr>
          <a:xfrm flipV="1">
            <a:off x="2984760" y="2530080"/>
            <a:ext cx="311256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2"/>
          <p:cNvSpPr/>
          <p:nvPr/>
        </p:nvSpPr>
        <p:spPr>
          <a:xfrm>
            <a:off x="8772480" y="3976560"/>
            <a:ext cx="833760" cy="241560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Graphic 96" descr=""/>
          <p:cNvPicPr/>
          <p:nvPr/>
        </p:nvPicPr>
        <p:blipFill>
          <a:blip r:embed="rId5"/>
          <a:stretch/>
        </p:blipFill>
        <p:spPr>
          <a:xfrm>
            <a:off x="2561760" y="518472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77" name="CustomShape 23"/>
          <p:cNvSpPr/>
          <p:nvPr/>
        </p:nvSpPr>
        <p:spPr>
          <a:xfrm>
            <a:off x="3018960" y="5413320"/>
            <a:ext cx="303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4"/>
          <p:cNvSpPr/>
          <p:nvPr/>
        </p:nvSpPr>
        <p:spPr>
          <a:xfrm>
            <a:off x="8822880" y="431532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Cognitive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5"/>
          <p:cNvSpPr/>
          <p:nvPr/>
        </p:nvSpPr>
        <p:spPr>
          <a:xfrm>
            <a:off x="8823240" y="500436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Machine Learning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6"/>
          <p:cNvSpPr/>
          <p:nvPr/>
        </p:nvSpPr>
        <p:spPr>
          <a:xfrm>
            <a:off x="8822880" y="569448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Keras Deep Learning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7"/>
          <p:cNvSpPr/>
          <p:nvPr/>
        </p:nvSpPr>
        <p:spPr>
          <a:xfrm>
            <a:off x="8815680" y="4012560"/>
            <a:ext cx="747360" cy="24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AI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8"/>
          <p:cNvSpPr/>
          <p:nvPr/>
        </p:nvSpPr>
        <p:spPr>
          <a:xfrm>
            <a:off x="8772480" y="1728000"/>
            <a:ext cx="833760" cy="145080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9"/>
          <p:cNvSpPr/>
          <p:nvPr/>
        </p:nvSpPr>
        <p:spPr>
          <a:xfrm>
            <a:off x="8762400" y="1752840"/>
            <a:ext cx="890640" cy="348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Graphic 104" descr=""/>
          <p:cNvPicPr/>
          <p:nvPr/>
        </p:nvPicPr>
        <p:blipFill>
          <a:blip r:embed="rId6"/>
          <a:stretch/>
        </p:blipFill>
        <p:spPr>
          <a:xfrm>
            <a:off x="8911440" y="2293920"/>
            <a:ext cx="560880" cy="473400"/>
          </a:xfrm>
          <a:prstGeom prst="rect">
            <a:avLst/>
          </a:prstGeom>
          <a:ln>
            <a:noFill/>
          </a:ln>
        </p:spPr>
      </p:pic>
      <p:sp>
        <p:nvSpPr>
          <p:cNvPr id="85" name="CustomShape 30"/>
          <p:cNvSpPr/>
          <p:nvPr/>
        </p:nvSpPr>
        <p:spPr>
          <a:xfrm>
            <a:off x="8760240" y="2830680"/>
            <a:ext cx="802080" cy="239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Graph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raphic 106" descr=""/>
          <p:cNvPicPr/>
          <p:nvPr/>
        </p:nvPicPr>
        <p:blipFill>
          <a:blip r:embed="rId7"/>
          <a:stretch/>
        </p:blipFill>
        <p:spPr>
          <a:xfrm>
            <a:off x="6496560" y="449280"/>
            <a:ext cx="621000" cy="547200"/>
          </a:xfrm>
          <a:prstGeom prst="rect">
            <a:avLst/>
          </a:prstGeom>
          <a:ln>
            <a:noFill/>
          </a:ln>
        </p:spPr>
      </p:pic>
      <p:sp>
        <p:nvSpPr>
          <p:cNvPr id="87" name="CustomShape 31"/>
          <p:cNvSpPr/>
          <p:nvPr/>
        </p:nvSpPr>
        <p:spPr>
          <a:xfrm>
            <a:off x="4613400" y="720360"/>
            <a:ext cx="188280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2"/>
          <p:cNvSpPr/>
          <p:nvPr/>
        </p:nvSpPr>
        <p:spPr>
          <a:xfrm>
            <a:off x="7103160" y="576720"/>
            <a:ext cx="906120" cy="292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Business Intelligence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Graphic 109" descr=""/>
          <p:cNvPicPr/>
          <p:nvPr/>
        </p:nvPicPr>
        <p:blipFill>
          <a:blip r:embed="rId8"/>
          <a:stretch/>
        </p:blipFill>
        <p:spPr>
          <a:xfrm rot="5400000">
            <a:off x="9542880" y="1709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90" name="CustomShape 33"/>
          <p:cNvSpPr/>
          <p:nvPr/>
        </p:nvSpPr>
        <p:spPr>
          <a:xfrm>
            <a:off x="4822560" y="403920"/>
            <a:ext cx="4899600" cy="1179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4"/>
          <p:cNvSpPr/>
          <p:nvPr/>
        </p:nvSpPr>
        <p:spPr>
          <a:xfrm>
            <a:off x="8721360" y="941040"/>
            <a:ext cx="866880" cy="2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Brain: SQL and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5"/>
          <p:cNvSpPr/>
          <p:nvPr/>
        </p:nvSpPr>
        <p:spPr>
          <a:xfrm>
            <a:off x="8009640" y="723240"/>
            <a:ext cx="1197720" cy="1029240"/>
          </a:xfrm>
          <a:prstGeom prst="bentConnector2">
            <a:avLst/>
          </a:pr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Graphic 113" descr=""/>
          <p:cNvPicPr/>
          <p:nvPr/>
        </p:nvPicPr>
        <p:blipFill>
          <a:blip r:embed="rId9"/>
          <a:stretch/>
        </p:blipFill>
        <p:spPr>
          <a:xfrm>
            <a:off x="2546640" y="231012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94" name="Graphic 114" descr=""/>
          <p:cNvPicPr/>
          <p:nvPr/>
        </p:nvPicPr>
        <p:blipFill>
          <a:blip r:embed="rId10"/>
          <a:stretch/>
        </p:blipFill>
        <p:spPr>
          <a:xfrm>
            <a:off x="6075000" y="230508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95" name="CustomShape 36"/>
          <p:cNvSpPr/>
          <p:nvPr/>
        </p:nvSpPr>
        <p:spPr>
          <a:xfrm rot="5400000">
            <a:off x="9821160" y="183348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7"/>
          <p:cNvSpPr/>
          <p:nvPr/>
        </p:nvSpPr>
        <p:spPr>
          <a:xfrm>
            <a:off x="9008640" y="3270600"/>
            <a:ext cx="398880" cy="597240"/>
          </a:xfrm>
          <a:prstGeom prst="up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8"/>
          <p:cNvSpPr/>
          <p:nvPr/>
        </p:nvSpPr>
        <p:spPr>
          <a:xfrm>
            <a:off x="7859880" y="3504240"/>
            <a:ext cx="1246680" cy="269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Deep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Graph-Based Hierarchical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Graphic 118" descr=""/>
          <p:cNvPicPr/>
          <p:nvPr/>
        </p:nvPicPr>
        <p:blipFill>
          <a:blip r:embed="rId11"/>
          <a:stretch/>
        </p:blipFill>
        <p:spPr>
          <a:xfrm>
            <a:off x="6049080" y="518472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99" name="Graphic 120" descr=""/>
          <p:cNvPicPr/>
          <p:nvPr/>
        </p:nvPicPr>
        <p:blipFill>
          <a:blip r:embed="rId12"/>
          <a:stretch/>
        </p:blipFill>
        <p:spPr>
          <a:xfrm>
            <a:off x="6081480" y="409428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00" name="CustomShape 39"/>
          <p:cNvSpPr/>
          <p:nvPr/>
        </p:nvSpPr>
        <p:spPr>
          <a:xfrm>
            <a:off x="5720400" y="4607280"/>
            <a:ext cx="1215360" cy="261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Document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0"/>
          <p:cNvSpPr/>
          <p:nvPr/>
        </p:nvSpPr>
        <p:spPr>
          <a:xfrm>
            <a:off x="5729760" y="5737680"/>
            <a:ext cx="1133280" cy="2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External Rich Data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Graphic 125" descr=""/>
          <p:cNvPicPr/>
          <p:nvPr/>
        </p:nvPicPr>
        <p:blipFill>
          <a:blip r:embed="rId13"/>
          <a:stretch/>
        </p:blipFill>
        <p:spPr>
          <a:xfrm>
            <a:off x="6530040" y="952920"/>
            <a:ext cx="593640" cy="583200"/>
          </a:xfrm>
          <a:prstGeom prst="rect">
            <a:avLst/>
          </a:prstGeom>
          <a:ln>
            <a:noFill/>
          </a:ln>
        </p:spPr>
      </p:pic>
      <p:sp>
        <p:nvSpPr>
          <p:cNvPr id="103" name="CustomShape 41"/>
          <p:cNvSpPr/>
          <p:nvPr/>
        </p:nvSpPr>
        <p:spPr>
          <a:xfrm>
            <a:off x="7112520" y="1141920"/>
            <a:ext cx="877320" cy="16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A-I Web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2"/>
          <p:cNvSpPr/>
          <p:nvPr/>
        </p:nvSpPr>
        <p:spPr>
          <a:xfrm>
            <a:off x="7990200" y="1222920"/>
            <a:ext cx="1217160" cy="529560"/>
          </a:xfrm>
          <a:prstGeom prst="bentConnector2">
            <a:avLst/>
          </a:pr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3"/>
          <p:cNvSpPr/>
          <p:nvPr/>
        </p:nvSpPr>
        <p:spPr>
          <a:xfrm>
            <a:off x="4613400" y="720360"/>
            <a:ext cx="1916280" cy="5238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4"/>
          <p:cNvSpPr/>
          <p:nvPr/>
        </p:nvSpPr>
        <p:spPr>
          <a:xfrm>
            <a:off x="6797520" y="1720440"/>
            <a:ext cx="833760" cy="468288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5"/>
          <p:cNvSpPr/>
          <p:nvPr/>
        </p:nvSpPr>
        <p:spPr>
          <a:xfrm>
            <a:off x="6725520" y="17499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 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6"/>
          <p:cNvSpPr/>
          <p:nvPr/>
        </p:nvSpPr>
        <p:spPr>
          <a:xfrm>
            <a:off x="6856920" y="210816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Graph DB Connector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7"/>
          <p:cNvSpPr/>
          <p:nvPr/>
        </p:nvSpPr>
        <p:spPr>
          <a:xfrm>
            <a:off x="6854400" y="270432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Topic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8"/>
          <p:cNvSpPr/>
          <p:nvPr/>
        </p:nvSpPr>
        <p:spPr>
          <a:xfrm>
            <a:off x="6847200" y="470088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OCR / GloVe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9"/>
          <p:cNvSpPr/>
          <p:nvPr/>
        </p:nvSpPr>
        <p:spPr>
          <a:xfrm>
            <a:off x="6847200" y="529776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Missing Data Services &amp; Anomaly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0"/>
          <p:cNvSpPr/>
          <p:nvPr/>
        </p:nvSpPr>
        <p:spPr>
          <a:xfrm>
            <a:off x="7747200" y="2468160"/>
            <a:ext cx="909000" cy="3996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1"/>
          <p:cNvSpPr/>
          <p:nvPr/>
        </p:nvSpPr>
        <p:spPr>
          <a:xfrm>
            <a:off x="7747200" y="5077440"/>
            <a:ext cx="909000" cy="3996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2"/>
          <p:cNvSpPr/>
          <p:nvPr/>
        </p:nvSpPr>
        <p:spPr>
          <a:xfrm>
            <a:off x="6850440" y="3741840"/>
            <a:ext cx="733320" cy="54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Capture Random Field Integrator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2260800" y="66960"/>
            <a:ext cx="77331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Random field integrator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2759040" y="489240"/>
            <a:ext cx="172908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3121920" y="5241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Lake/WH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124" name="CustomShape 9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5397480" y="489240"/>
            <a:ext cx="415800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6927840" y="52416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5465160" y="966240"/>
            <a:ext cx="1631520" cy="4993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Local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Perform OCR on multiply-rotated image source training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Extract noisy estimates of image labels from each rotated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Deep Belief Network (DBN) to learn marginal distribution associated to each character “stream” from each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of the N distributions is an element of a “conditional specification”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3852360" y="1256400"/>
            <a:ext cx="1544760" cy="2189520"/>
          </a:xfrm>
          <a:prstGeom prst="bentConnector3">
            <a:avLst>
              <a:gd name="adj1" fmla="val 50269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4"/>
          <p:cNvSpPr/>
          <p:nvPr/>
        </p:nvSpPr>
        <p:spPr>
          <a:xfrm>
            <a:off x="3838680" y="2270880"/>
            <a:ext cx="1558440" cy="1175040"/>
          </a:xfrm>
          <a:prstGeom prst="bentConnector3">
            <a:avLst>
              <a:gd name="adj1" fmla="val 50533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5"/>
          <p:cNvSpPr/>
          <p:nvPr/>
        </p:nvSpPr>
        <p:spPr>
          <a:xfrm flipV="1">
            <a:off x="3852360" y="3445560"/>
            <a:ext cx="1544760" cy="19386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6"/>
          <p:cNvSpPr/>
          <p:nvPr/>
        </p:nvSpPr>
        <p:spPr>
          <a:xfrm>
            <a:off x="7857720" y="966240"/>
            <a:ext cx="1631520" cy="4993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Global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(Random Field)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to learn global joint probability distribution from 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 distributions of joint probability distribution match N distributions of conditional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7"/>
          <p:cNvSpPr/>
          <p:nvPr/>
        </p:nvSpPr>
        <p:spPr>
          <a:xfrm>
            <a:off x="7205400" y="3281040"/>
            <a:ext cx="55224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8"/>
          <p:cNvSpPr/>
          <p:nvPr/>
        </p:nvSpPr>
        <p:spPr>
          <a:xfrm>
            <a:off x="3171240" y="1339920"/>
            <a:ext cx="8143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Graphic 26" descr=""/>
          <p:cNvPicPr/>
          <p:nvPr/>
        </p:nvPicPr>
        <p:blipFill>
          <a:blip r:embed="rId2"/>
          <a:stretch/>
        </p:blipFill>
        <p:spPr>
          <a:xfrm>
            <a:off x="3340800" y="92376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35" name="CustomShape 19"/>
          <p:cNvSpPr/>
          <p:nvPr/>
        </p:nvSpPr>
        <p:spPr>
          <a:xfrm>
            <a:off x="3171240" y="2383560"/>
            <a:ext cx="7189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Graphic 29" descr=""/>
          <p:cNvPicPr/>
          <p:nvPr/>
        </p:nvPicPr>
        <p:blipFill>
          <a:blip r:embed="rId3"/>
          <a:stretch/>
        </p:blipFill>
        <p:spPr>
          <a:xfrm>
            <a:off x="3297600" y="196740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37" name="CustomShape 20"/>
          <p:cNvSpPr/>
          <p:nvPr/>
        </p:nvSpPr>
        <p:spPr>
          <a:xfrm>
            <a:off x="3120840" y="5477040"/>
            <a:ext cx="7693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Graphic 32" descr=""/>
          <p:cNvPicPr/>
          <p:nvPr/>
        </p:nvPicPr>
        <p:blipFill>
          <a:blip r:embed="rId4"/>
          <a:stretch/>
        </p:blipFill>
        <p:spPr>
          <a:xfrm>
            <a:off x="3290400" y="5060880"/>
            <a:ext cx="45684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1523160" y="82440"/>
            <a:ext cx="91796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 Tokenizer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146" name="CustomShape 7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2684880" y="506880"/>
            <a:ext cx="695736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9"/>
          <p:cNvSpPr/>
          <p:nvPr/>
        </p:nvSpPr>
        <p:spPr>
          <a:xfrm>
            <a:off x="5623560" y="54432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5415480" y="900720"/>
            <a:ext cx="1566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Tokenizer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OCR-extracted image labels from rotated images consist of a list of character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Tokens (contiguous character sequences) are converted to integer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Integer sequences are padded to produce a tensor of shape (num_samples,num_timesteps)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2897640" y="90432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Label and Medication Info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7124400" y="325512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3"/>
          <p:cNvSpPr/>
          <p:nvPr/>
        </p:nvSpPr>
        <p:spPr>
          <a:xfrm>
            <a:off x="7819200" y="900720"/>
            <a:ext cx="1593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Random Field Models from DBN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Local models are produced for each “word” (character sequence) in each detailed level giving “word”-”word” co-occurrence marginal distributions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to learn global distribution of “word”-”word” co-occurrences from marginals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Marginals of global distribution are elements in conditional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Global distribution identifies “word” associated to each specific marginal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2897640" y="198576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Direct Images from Local Files and Remote URLs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2898000" y="316764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Direct Images from Local and Remote DBs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890440" y="433152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Embedded Images in Local Files and Remote URLs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2890440" y="5436360"/>
            <a:ext cx="1631520" cy="55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External Medication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 rot="5400000">
            <a:off x="3518280" y="151344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9"/>
          <p:cNvSpPr/>
          <p:nvPr/>
        </p:nvSpPr>
        <p:spPr>
          <a:xfrm rot="5400000">
            <a:off x="3518280" y="263700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0"/>
          <p:cNvSpPr/>
          <p:nvPr/>
        </p:nvSpPr>
        <p:spPr>
          <a:xfrm rot="5400000">
            <a:off x="3518280" y="380988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1"/>
          <p:cNvSpPr/>
          <p:nvPr/>
        </p:nvSpPr>
        <p:spPr>
          <a:xfrm rot="5400000">
            <a:off x="3518280" y="4973760"/>
            <a:ext cx="37620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4668120" y="204876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3"/>
          <p:cNvSpPr/>
          <p:nvPr/>
        </p:nvSpPr>
        <p:spPr>
          <a:xfrm>
            <a:off x="4668120" y="321984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668480" y="439992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4668120" y="550476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1523160" y="82440"/>
            <a:ext cx="91796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transformation, cleansing and expansion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2759040" y="489240"/>
            <a:ext cx="172908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3121920" y="5241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 Lake/WH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174" name="CustomShape 9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5397480" y="489240"/>
            <a:ext cx="415800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1"/>
          <p:cNvSpPr/>
          <p:nvPr/>
        </p:nvSpPr>
        <p:spPr>
          <a:xfrm>
            <a:off x="6927840" y="52416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7884720" y="886680"/>
            <a:ext cx="1566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GloVe for Data Expansion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Distributions of word-word co-occurrences from pre-trained GloVe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Marginals in chosen GloVe model detail distribution of all other words with given 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to learn global distribution of word-word co-occurrences from marginals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Marginals of global distribution are elements in conditional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Global distribution identifies word associated to each specific marginal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Expanded data set gives more detailed insights into extracted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Graphic 43" descr=""/>
          <p:cNvPicPr/>
          <p:nvPr/>
        </p:nvPicPr>
        <p:blipFill>
          <a:blip r:embed="rId2"/>
          <a:stretch/>
        </p:blipFill>
        <p:spPr>
          <a:xfrm>
            <a:off x="3447360" y="2325960"/>
            <a:ext cx="339480" cy="339480"/>
          </a:xfrm>
          <a:prstGeom prst="rect">
            <a:avLst/>
          </a:prstGeom>
          <a:ln>
            <a:noFill/>
          </a:ln>
        </p:spPr>
      </p:pic>
      <p:pic>
        <p:nvPicPr>
          <p:cNvPr id="179" name="Graphic 44" descr=""/>
          <p:cNvPicPr/>
          <p:nvPr/>
        </p:nvPicPr>
        <p:blipFill>
          <a:blip r:embed="rId3"/>
          <a:stretch/>
        </p:blipFill>
        <p:spPr>
          <a:xfrm>
            <a:off x="3358080" y="3616200"/>
            <a:ext cx="482400" cy="482400"/>
          </a:xfrm>
          <a:prstGeom prst="rect">
            <a:avLst/>
          </a:prstGeom>
          <a:ln>
            <a:noFill/>
          </a:ln>
        </p:spPr>
      </p:pic>
      <p:sp>
        <p:nvSpPr>
          <p:cNvPr id="180" name="CustomShape 13"/>
          <p:cNvSpPr/>
          <p:nvPr/>
        </p:nvSpPr>
        <p:spPr>
          <a:xfrm>
            <a:off x="3205800" y="2685600"/>
            <a:ext cx="8906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3296160" y="1445400"/>
            <a:ext cx="5983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3217320" y="4125240"/>
            <a:ext cx="763920" cy="27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Document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3205800" y="5678640"/>
            <a:ext cx="949680" cy="22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External Rich Data 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Graphic 49" descr=""/>
          <p:cNvPicPr/>
          <p:nvPr/>
        </p:nvPicPr>
        <p:blipFill>
          <a:blip r:embed="rId4"/>
          <a:stretch/>
        </p:blipFill>
        <p:spPr>
          <a:xfrm>
            <a:off x="3391920" y="5144400"/>
            <a:ext cx="456840" cy="456840"/>
          </a:xfrm>
          <a:prstGeom prst="rect">
            <a:avLst/>
          </a:prstGeom>
          <a:ln>
            <a:noFill/>
          </a:ln>
        </p:spPr>
      </p:pic>
      <p:pic>
        <p:nvPicPr>
          <p:cNvPr id="185" name="Graphic 50" descr=""/>
          <p:cNvPicPr/>
          <p:nvPr/>
        </p:nvPicPr>
        <p:blipFill>
          <a:blip r:embed="rId5"/>
          <a:stretch/>
        </p:blipFill>
        <p:spPr>
          <a:xfrm>
            <a:off x="3366720" y="933840"/>
            <a:ext cx="456840" cy="456840"/>
          </a:xfrm>
          <a:prstGeom prst="rect">
            <a:avLst/>
          </a:prstGeom>
          <a:ln>
            <a:noFill/>
          </a:ln>
        </p:spPr>
      </p:pic>
      <p:sp>
        <p:nvSpPr>
          <p:cNvPr id="186" name="CustomShape 17"/>
          <p:cNvSpPr/>
          <p:nvPr/>
        </p:nvSpPr>
        <p:spPr>
          <a:xfrm flipV="1">
            <a:off x="3849120" y="5221440"/>
            <a:ext cx="1651320" cy="150120"/>
          </a:xfrm>
          <a:prstGeom prst="bentConnector3">
            <a:avLst>
              <a:gd name="adj1" fmla="val 49748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8"/>
          <p:cNvSpPr/>
          <p:nvPr/>
        </p:nvSpPr>
        <p:spPr>
          <a:xfrm>
            <a:off x="5500800" y="446760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Missing Data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for character-based data correction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9"/>
          <p:cNvSpPr/>
          <p:nvPr/>
        </p:nvSpPr>
        <p:spPr>
          <a:xfrm>
            <a:off x="5502240" y="88668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OCR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3840480" y="3857400"/>
            <a:ext cx="1659960" cy="13644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1"/>
          <p:cNvSpPr/>
          <p:nvPr/>
        </p:nvSpPr>
        <p:spPr>
          <a:xfrm>
            <a:off x="3823920" y="1162440"/>
            <a:ext cx="1678320" cy="47844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2"/>
          <p:cNvSpPr/>
          <p:nvPr/>
        </p:nvSpPr>
        <p:spPr>
          <a:xfrm flipV="1">
            <a:off x="3787200" y="1640520"/>
            <a:ext cx="1715040" cy="854280"/>
          </a:xfrm>
          <a:prstGeom prst="bentConnector3">
            <a:avLst>
              <a:gd name="adj1" fmla="val 51212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3"/>
          <p:cNvSpPr/>
          <p:nvPr/>
        </p:nvSpPr>
        <p:spPr>
          <a:xfrm rot="5400000">
            <a:off x="6390360" y="2744280"/>
            <a:ext cx="812880" cy="136692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4"/>
          <p:cNvSpPr/>
          <p:nvPr/>
        </p:nvSpPr>
        <p:spPr>
          <a:xfrm flipV="1">
            <a:off x="3840480" y="1640520"/>
            <a:ext cx="1661400" cy="22158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101320" y="141480"/>
            <a:ext cx="80233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11055600" y="796680"/>
            <a:ext cx="909000" cy="1173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Legend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0600920" y="986760"/>
            <a:ext cx="909000" cy="11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4"/>
          <p:cNvSpPr/>
          <p:nvPr/>
        </p:nvSpPr>
        <p:spPr>
          <a:xfrm>
            <a:off x="11509920" y="1045080"/>
            <a:ext cx="511560" cy="36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5"/>
          <p:cNvSpPr/>
          <p:nvPr/>
        </p:nvSpPr>
        <p:spPr>
          <a:xfrm>
            <a:off x="1523160" y="82440"/>
            <a:ext cx="91796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70000"/>
              </a:lnSpc>
            </a:pPr>
            <a:r>
              <a:rPr b="1" lang="en-US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graph implementation on AZURE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2585520" y="398520"/>
            <a:ext cx="7136640" cy="6104160"/>
          </a:xfrm>
          <a:prstGeom prst="roundRect">
            <a:avLst>
              <a:gd name="adj" fmla="val 84"/>
            </a:avLst>
          </a:prstGeom>
          <a:noFill/>
          <a:ln w="255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Graphic 109" descr=""/>
          <p:cNvPicPr/>
          <p:nvPr/>
        </p:nvPicPr>
        <p:blipFill>
          <a:blip r:embed="rId1"/>
          <a:stretch/>
        </p:blipFill>
        <p:spPr>
          <a:xfrm rot="5400000">
            <a:off x="9556200" y="431280"/>
            <a:ext cx="534240" cy="534240"/>
          </a:xfrm>
          <a:prstGeom prst="rect">
            <a:avLst/>
          </a:prstGeom>
          <a:ln>
            <a:noFill/>
          </a:ln>
        </p:spPr>
      </p:pic>
      <p:sp>
        <p:nvSpPr>
          <p:cNvPr id="201" name="CustomShape 7"/>
          <p:cNvSpPr/>
          <p:nvPr/>
        </p:nvSpPr>
        <p:spPr>
          <a:xfrm rot="5400000">
            <a:off x="9834480" y="555840"/>
            <a:ext cx="534240" cy="1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Azure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2792520" y="506880"/>
            <a:ext cx="415800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4322880" y="541800"/>
            <a:ext cx="1097280" cy="2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Databricks / 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5279760" y="904320"/>
            <a:ext cx="1566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“Brains”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DBN for hierarchical clustering of threat vector data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Expanded data are properties of identified image labels in each leaf of the hierarchy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leaf in the child hierarchy defines a distribution in the conditional specification of the global distribution top leaf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subset of all columns as the data set in the top leaf leads to a hierarchy that defines a “brain”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2895840" y="448524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Transformed, Cleaned and Expanded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2897640" y="904320"/>
            <a:ext cx="163152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Rotated Image Label Character Streams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 rot="5400000">
            <a:off x="3785760" y="2761920"/>
            <a:ext cx="812880" cy="136692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7907760" y="506880"/>
            <a:ext cx="1698480" cy="5913720"/>
          </a:xfrm>
          <a:prstGeom prst="roundRect">
            <a:avLst>
              <a:gd name="adj" fmla="val 16667"/>
            </a:avLst>
          </a:prstGeom>
          <a:noFill/>
          <a:ln w="64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8280360" y="542160"/>
            <a:ext cx="977760" cy="20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7434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Cosmos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7152840" y="3281040"/>
            <a:ext cx="552240" cy="41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7974720" y="900720"/>
            <a:ext cx="1593720" cy="509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Knowledge Graphs and A-I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knowledge “brain” forms a separate graph when each 2 labels in a leaf node connect to form an edge in the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Properties give additional details about each label and allow the labels to be searched via SQL statements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Each leaf defines ranges for each property, so-called association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A-I service can be implemented as an OCR and SQL call on the properties of a particular “brain” and associated leaf with its conditional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raphik"/>
              </a:rPr>
              <a:t>Image labels are predicted from extracted text using pretrained OCR and a pretrained DBN (zero-shot)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655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2018-12-10T20:37:22Z</cp:lastPrinted>
  <dcterms:modified xsi:type="dcterms:W3CDTF">2020-08-24T20:52:03Z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0x0101007E68D9A9256FF84095EE8ABCB7C7D8F0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nabled">
    <vt:lpwstr>True</vt:lpwstr>
  </property>
  <property fmtid="{D5CDD505-2E9C-101B-9397-08002B2CF9AE}" pid="10" name="MSIP_Label_1bc0f418-96a4-4caf-9d7c-ccc5ec7f9d91_Extended_MSFT_Method">
    <vt:lpwstr>Manual</vt:lpwstr>
  </property>
  <property fmtid="{D5CDD505-2E9C-101B-9397-08002B2CF9AE}" pid="11" name="MSIP_Label_1bc0f418-96a4-4caf-9d7c-ccc5ec7f9d91_Name">
    <vt:lpwstr>Unrestricted</vt:lpwstr>
  </property>
  <property fmtid="{D5CDD505-2E9C-101B-9397-08002B2CF9AE}" pid="12" name="MSIP_Label_1bc0f418-96a4-4caf-9d7c-ccc5ec7f9d91_Owner">
    <vt:lpwstr>manish.d.srivastava@accenture.com</vt:lpwstr>
  </property>
  <property fmtid="{D5CDD505-2E9C-101B-9397-08002B2CF9AE}" pid="13" name="MSIP_Label_1bc0f418-96a4-4caf-9d7c-ccc5ec7f9d91_SetDate">
    <vt:lpwstr>2018-11-02T16:28:51.6708677Z</vt:lpwstr>
  </property>
  <property fmtid="{D5CDD505-2E9C-101B-9397-08002B2CF9AE}" pid="14" name="MSIP_Label_1bc0f418-96a4-4caf-9d7c-ccc5ec7f9d91_SiteId">
    <vt:lpwstr>e0793d39-0939-496d-b129-198edd916feb</vt:lpwstr>
  </property>
  <property fmtid="{D5CDD505-2E9C-101B-9397-08002B2CF9AE}" pid="15" name="Notes">
    <vt:i4>5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ensitivity">
    <vt:lpwstr>Unrestricted</vt:lpwstr>
  </property>
  <property fmtid="{D5CDD505-2E9C-101B-9397-08002B2CF9AE}" pid="19" name="ShareDoc">
    <vt:bool>0</vt:bool>
  </property>
  <property fmtid="{D5CDD505-2E9C-101B-9397-08002B2CF9AE}" pid="20" name="Slides">
    <vt:i4>5</vt:i4>
  </property>
</Properties>
</file>