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4"/>
    <p:sldMasterId id="2147483840" r:id="rId5"/>
  </p:sldMasterIdLst>
  <p:notesMasterIdLst>
    <p:notesMasterId r:id="rId11"/>
  </p:notesMasterIdLst>
  <p:handoutMasterIdLst>
    <p:handoutMasterId r:id="rId12"/>
  </p:handoutMasterIdLst>
  <p:sldIdLst>
    <p:sldId id="4644" r:id="rId6"/>
    <p:sldId id="4645" r:id="rId7"/>
    <p:sldId id="4648" r:id="rId8"/>
    <p:sldId id="4646" r:id="rId9"/>
    <p:sldId id="4647" r:id="rId10"/>
  </p:sldIdLst>
  <p:sldSz cx="12192000" cy="6858000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2B9"/>
    <a:srgbClr val="481E77"/>
    <a:srgbClr val="F8D353"/>
    <a:srgbClr val="491E77"/>
    <a:srgbClr val="6130B2"/>
    <a:srgbClr val="7500C0"/>
    <a:srgbClr val="1254F5"/>
    <a:srgbClr val="F1D5FF"/>
    <a:srgbClr val="7F7F7E"/>
    <a:srgbClr val="561A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96108" autoAdjust="0"/>
  </p:normalViewPr>
  <p:slideViewPr>
    <p:cSldViewPr snapToGrid="0">
      <p:cViewPr varScale="1">
        <p:scale>
          <a:sx n="109" d="100"/>
          <a:sy n="109" d="100"/>
        </p:scale>
        <p:origin x="1146" y="150"/>
      </p:cViewPr>
      <p:guideLst>
        <p:guide orient="horz" pos="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2344" y="4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>
                <a:latin typeface="Arial" panose="020B0604020202020204" pitchFamily="34" charset="0"/>
              </a:rPr>
              <a:t>3/8/2021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39D084F-DC83-4EB0-8CED-52E9AA3ECA1C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11515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07987" y="956561"/>
            <a:ext cx="11376026" cy="167389"/>
          </a:xfrm>
        </p:spPr>
        <p:txBody>
          <a:bodyPr/>
          <a:lstStyle>
            <a:lvl1pPr marL="0" indent="0">
              <a:lnSpc>
                <a:spcPct val="80000"/>
              </a:lnSpc>
              <a:defRPr sz="1800" b="1" cap="all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783679-94F1-4678-B0EA-71852EEA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307731"/>
            <a:ext cx="11376026" cy="816219"/>
          </a:xfrm>
        </p:spPr>
        <p:txBody>
          <a:bodyPr anchor="t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9E6FC-AA59-E949-99A1-6F00E9399168}"/>
              </a:ext>
            </a:extLst>
          </p:cNvPr>
          <p:cNvSpPr/>
          <p:nvPr userDrawn="1"/>
        </p:nvSpPr>
        <p:spPr>
          <a:xfrm>
            <a:off x="1" y="0"/>
            <a:ext cx="168166" cy="112395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07987" y="1141201"/>
            <a:ext cx="11376026" cy="622490"/>
          </a:xfrm>
        </p:spPr>
        <p:txBody>
          <a:bodyPr/>
          <a:lstStyle>
            <a:lvl1pPr marL="0" indent="0">
              <a:lnSpc>
                <a:spcPct val="80000"/>
              </a:lnSpc>
              <a:defRPr sz="1800" b="1" cap="all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783679-94F1-4678-B0EA-71852EEA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CD9F3-183A-4523-A87D-68A506332431}"/>
              </a:ext>
            </a:extLst>
          </p:cNvPr>
          <p:cNvSpPr/>
          <p:nvPr userDrawn="1"/>
        </p:nvSpPr>
        <p:spPr>
          <a:xfrm>
            <a:off x="1" y="0"/>
            <a:ext cx="168166" cy="112395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68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EA0D-B97C-470D-9C4B-89274B9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01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3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D83CA0-327E-FF47-8811-C50F5EB0E953}"/>
              </a:ext>
            </a:extLst>
          </p:cNvPr>
          <p:cNvSpPr/>
          <p:nvPr userDrawn="1"/>
        </p:nvSpPr>
        <p:spPr>
          <a:xfrm>
            <a:off x="-8964" y="6252322"/>
            <a:ext cx="12517956" cy="6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1219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EA0D-B97C-470D-9C4B-89274B9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BAEEE-BB0D-5E4F-9151-069663CD33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47"/>
            <a:ext cx="765137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7DBA63-401C-3247-BA32-E4B496BCFEF5}"/>
              </a:ext>
            </a:extLst>
          </p:cNvPr>
          <p:cNvSpPr/>
          <p:nvPr userDrawn="1"/>
        </p:nvSpPr>
        <p:spPr>
          <a:xfrm>
            <a:off x="0" y="0"/>
            <a:ext cx="7651375" cy="6889447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7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32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CDAF1-C942-1A4E-93A4-08328E554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31616"/>
            <a:ext cx="12192371" cy="466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10288-8BFF-B34A-B5A3-917D4F6CE653}"/>
              </a:ext>
            </a:extLst>
          </p:cNvPr>
          <p:cNvSpPr/>
          <p:nvPr userDrawn="1"/>
        </p:nvSpPr>
        <p:spPr>
          <a:xfrm>
            <a:off x="0" y="0"/>
            <a:ext cx="12192000" cy="689834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740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5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E1320AE-A3A5-4BAF-BAA9-EA7F147491D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7495798" y="6537399"/>
            <a:ext cx="4141956" cy="161962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F2D040-73E7-4276-B431-8FF77A142AD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00"/>
            <a:ext cx="216084" cy="161888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CBDC3A-D49F-4631-A8C7-55D59B33E5F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6" name="Acc_MasterBLACK">
            <a:extLst>
              <a:ext uri="{FF2B5EF4-FFF2-40B4-BE49-F238E27FC236}">
                <a16:creationId xmlns:a16="http://schemas.microsoft.com/office/drawing/2014/main" id="{9637275C-9542-4EC7-AEC0-8233ECC609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45018" y="6397079"/>
            <a:ext cx="1664208" cy="446694"/>
            <a:chOff x="9563100" y="1673029"/>
            <a:chExt cx="1389888" cy="3730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2C9E9C-06EB-4088-B79F-1FBB31134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23D2977-426F-4617-AB34-EC5B63DF8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9FC51A3-C2B2-48AA-937F-E4894EDD75D9}"/>
              </a:ext>
            </a:extLst>
          </p:cNvPr>
          <p:cNvSpPr txBox="1">
            <a:spLocks/>
          </p:cNvSpPr>
          <p:nvPr userDrawn="1"/>
        </p:nvSpPr>
        <p:spPr>
          <a:xfrm>
            <a:off x="3910266" y="6643557"/>
            <a:ext cx="5714999" cy="307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6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5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72AE4F2-51A9-4811-A588-4733822C2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601B6-1FC4-456C-8BBE-06AB768E08AF}"/>
              </a:ext>
            </a:extLst>
          </p:cNvPr>
          <p:cNvSpPr/>
          <p:nvPr userDrawn="1"/>
        </p:nvSpPr>
        <p:spPr>
          <a:xfrm>
            <a:off x="5519638" y="6527371"/>
            <a:ext cx="6092825" cy="2277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31" marR="0" lvl="0" indent="0" algn="r" defTabSz="41242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5904" algn="l"/>
                <a:tab pos="152248" algn="l"/>
              </a:tabLst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Copyright © 2018  Accenture. All rights reserved.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For Accenture Internal Use Only.</a:t>
            </a: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    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5.bin"/><Relationship Id="rId5" Type="http://schemas.openxmlformats.org/officeDocument/2006/relationships/tags" Target="../tags/tag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CF489475-2956-4BC2-BBF9-7796BA873F6D}"/>
              </a:ext>
            </a:extLst>
          </p:cNvPr>
          <p:cNvSpPr/>
          <p:nvPr userDrawn="1"/>
        </p:nvSpPr>
        <p:spPr>
          <a:xfrm>
            <a:off x="0" y="6597474"/>
            <a:ext cx="8088198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24AE016-F4AD-4535-84FD-D6CF2E6535C6}"/>
              </a:ext>
            </a:extLst>
          </p:cNvPr>
          <p:cNvSpPr/>
          <p:nvPr userDrawn="1"/>
        </p:nvSpPr>
        <p:spPr>
          <a:xfrm>
            <a:off x="8071104" y="6597474"/>
            <a:ext cx="4120896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8783727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95" imgH="396" progId="TCLayout.ActiveDocument.1">
                  <p:embed/>
                </p:oleObj>
              </mc:Choice>
              <mc:Fallback>
                <p:oleObj name="think-cell Slide" r:id="rId13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7" y="173737"/>
            <a:ext cx="11376026" cy="923685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123950"/>
            <a:ext cx="11376026" cy="5265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21663" y="6613348"/>
            <a:ext cx="262350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+mj-lt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C6198AA-109D-4D4B-87B6-8049E6AB3896}"/>
              </a:ext>
            </a:extLst>
          </p:cNvPr>
          <p:cNvSpPr/>
          <p:nvPr userDrawn="1"/>
        </p:nvSpPr>
        <p:spPr>
          <a:xfrm>
            <a:off x="-1" y="6597474"/>
            <a:ext cx="193040" cy="260526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4E9ED7A-9FBF-E746-9227-8A132A9D2664}"/>
              </a:ext>
            </a:extLst>
          </p:cNvPr>
          <p:cNvSpPr/>
          <p:nvPr userDrawn="1"/>
        </p:nvSpPr>
        <p:spPr>
          <a:xfrm>
            <a:off x="11784012" y="6610682"/>
            <a:ext cx="407987" cy="247318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8270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864" r:id="rId4"/>
    <p:sldLayoutId id="2147483860" r:id="rId5"/>
    <p:sldLayoutId id="2147483862" r:id="rId6"/>
    <p:sldLayoutId id="2147483845" r:id="rId7"/>
    <p:sldLayoutId id="2147483846" r:id="rId8"/>
    <p:sldLayoutId id="2147483863" r:id="rId9"/>
    <p:sldLayoutId id="2147483859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13716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45720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̶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pos="257" userDrawn="1">
          <p15:clr>
            <a:srgbClr val="F26B43"/>
          </p15:clr>
        </p15:guide>
        <p15:guide id="22" pos="7423" userDrawn="1">
          <p15:clr>
            <a:srgbClr val="F26B43"/>
          </p15:clr>
        </p15:guide>
        <p15:guide id="25" orient="horz" pos="708" userDrawn="1">
          <p15:clr>
            <a:srgbClr val="F26B43"/>
          </p15:clr>
        </p15:guide>
        <p15:guide id="27" orient="horz" pos="4026" userDrawn="1">
          <p15:clr>
            <a:srgbClr val="F26B43"/>
          </p15:clr>
        </p15:guide>
        <p15:guide id="28" pos="3817" userDrawn="1">
          <p15:clr>
            <a:srgbClr val="F26B43"/>
          </p15:clr>
        </p15:guide>
        <p15:guide id="29" pos="38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7" y="173737"/>
            <a:ext cx="11376026" cy="923685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123950"/>
            <a:ext cx="11376026" cy="5265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C71FA4F-BEDE-42F2-8839-FE0EC82B379E}"/>
              </a:ext>
            </a:extLst>
          </p:cNvPr>
          <p:cNvSpPr/>
          <p:nvPr userDrawn="1"/>
        </p:nvSpPr>
        <p:spPr>
          <a:xfrm>
            <a:off x="0" y="6597474"/>
            <a:ext cx="8088198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294B100-5007-4BC6-9CDE-5E1EA7FD5DA1}"/>
              </a:ext>
            </a:extLst>
          </p:cNvPr>
          <p:cNvSpPr/>
          <p:nvPr userDrawn="1"/>
        </p:nvSpPr>
        <p:spPr>
          <a:xfrm>
            <a:off x="-1" y="6597474"/>
            <a:ext cx="159789" cy="260526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FA9F16C-9775-4989-86AF-09CF330F8FE8}"/>
              </a:ext>
            </a:extLst>
          </p:cNvPr>
          <p:cNvSpPr/>
          <p:nvPr userDrawn="1"/>
        </p:nvSpPr>
        <p:spPr>
          <a:xfrm>
            <a:off x="8071104" y="6597474"/>
            <a:ext cx="4120896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40FF9-9BFD-4F95-847A-167E16181644}"/>
              </a:ext>
            </a:extLst>
          </p:cNvPr>
          <p:cNvSpPr txBox="1"/>
          <p:nvPr userDrawn="1"/>
        </p:nvSpPr>
        <p:spPr>
          <a:xfrm>
            <a:off x="11521663" y="6613348"/>
            <a:ext cx="262350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+mj-lt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13716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45720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̶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>
          <p15:clr>
            <a:srgbClr val="F26B43"/>
          </p15:clr>
        </p15:guide>
        <p15:guide id="20" pos="3840">
          <p15:clr>
            <a:srgbClr val="F26B43"/>
          </p15:clr>
        </p15:guide>
        <p15:guide id="21" pos="257">
          <p15:clr>
            <a:srgbClr val="F26B43"/>
          </p15:clr>
        </p15:guide>
        <p15:guide id="22" pos="7423">
          <p15:clr>
            <a:srgbClr val="F26B43"/>
          </p15:clr>
        </p15:guide>
        <p15:guide id="25" orient="horz" pos="708">
          <p15:clr>
            <a:srgbClr val="F26B43"/>
          </p15:clr>
        </p15:guide>
        <p15:guide id="27" orient="horz" pos="4026">
          <p15:clr>
            <a:srgbClr val="F26B43"/>
          </p15:clr>
        </p15:guide>
        <p15:guide id="28" pos="3817">
          <p15:clr>
            <a:srgbClr val="F26B43"/>
          </p15:clr>
        </p15:guide>
        <p15:guide id="29" pos="38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1.svg"/><Relationship Id="rId4" Type="http://schemas.openxmlformats.org/officeDocument/2006/relationships/image" Target="../media/image1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2260946" y="66933"/>
            <a:ext cx="7733459" cy="27478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ZERO SHOT LEARNING Architecture on AZURE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1F31B2-1513-4028-BE5C-CB2DF756840B}"/>
              </a:ext>
            </a:extLst>
          </p:cNvPr>
          <p:cNvSpPr/>
          <p:nvPr/>
        </p:nvSpPr>
        <p:spPr>
          <a:xfrm>
            <a:off x="2422220" y="398453"/>
            <a:ext cx="2325428" cy="610437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74" name="Graphic 73" descr="Server">
            <a:extLst>
              <a:ext uri="{FF2B5EF4-FFF2-40B4-BE49-F238E27FC236}">
                <a16:creationId xmlns:a16="http://schemas.microsoft.com/office/drawing/2014/main" id="{F6929139-A44D-4E97-8E98-27276526D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8765" y="3176991"/>
            <a:ext cx="339670" cy="339670"/>
          </a:xfrm>
          <a:prstGeom prst="rect">
            <a:avLst/>
          </a:prstGeom>
        </p:spPr>
      </p:pic>
      <p:pic>
        <p:nvPicPr>
          <p:cNvPr id="75" name="Graphic 74" descr="Document">
            <a:extLst>
              <a:ext uri="{FF2B5EF4-FFF2-40B4-BE49-F238E27FC236}">
                <a16:creationId xmlns:a16="http://schemas.microsoft.com/office/drawing/2014/main" id="{00D6C1F0-5F36-4D39-A7FC-7B0BE82CF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5467" y="4094247"/>
            <a:ext cx="457200" cy="457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43BC4B-C4A7-4420-A1A9-16CDC38365B7}"/>
              </a:ext>
            </a:extLst>
          </p:cNvPr>
          <p:cNvSpPr/>
          <p:nvPr/>
        </p:nvSpPr>
        <p:spPr>
          <a:xfrm>
            <a:off x="2388425" y="3536199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0B1874-2620-4E5C-AD1C-9BF4D1337525}"/>
              </a:ext>
            </a:extLst>
          </p:cNvPr>
          <p:cNvSpPr/>
          <p:nvPr/>
        </p:nvSpPr>
        <p:spPr>
          <a:xfrm>
            <a:off x="2497908" y="2726277"/>
            <a:ext cx="598585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20F9ED-77E7-476D-84F0-051F3170BDFB}"/>
              </a:ext>
            </a:extLst>
          </p:cNvPr>
          <p:cNvSpPr/>
          <p:nvPr/>
        </p:nvSpPr>
        <p:spPr>
          <a:xfrm>
            <a:off x="2471127" y="4607390"/>
            <a:ext cx="1215666" cy="26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3356D-8ECF-4004-9C0C-79F58DC22C13}"/>
              </a:ext>
            </a:extLst>
          </p:cNvPr>
          <p:cNvSpPr/>
          <p:nvPr/>
        </p:nvSpPr>
        <p:spPr>
          <a:xfrm>
            <a:off x="2388425" y="5743063"/>
            <a:ext cx="1133694" cy="23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82" name="Graphic 81" descr="Computer">
            <a:extLst>
              <a:ext uri="{FF2B5EF4-FFF2-40B4-BE49-F238E27FC236}">
                <a16:creationId xmlns:a16="http://schemas.microsoft.com/office/drawing/2014/main" id="{43BDB50E-3BE0-42F9-BD3A-11A2FF119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781" y="471208"/>
            <a:ext cx="498529" cy="498529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2862F2E-2604-4A42-B373-0B8A94608078}"/>
              </a:ext>
            </a:extLst>
          </p:cNvPr>
          <p:cNvSpPr/>
          <p:nvPr/>
        </p:nvSpPr>
        <p:spPr>
          <a:xfrm>
            <a:off x="4917871" y="1713536"/>
            <a:ext cx="834022" cy="468081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4830629" y="1628216"/>
            <a:ext cx="4891973" cy="4874613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B69B7E-65BF-4C55-B163-504042DB379D}"/>
              </a:ext>
            </a:extLst>
          </p:cNvPr>
          <p:cNvSpPr/>
          <p:nvPr/>
        </p:nvSpPr>
        <p:spPr>
          <a:xfrm>
            <a:off x="3745606" y="960181"/>
            <a:ext cx="956813" cy="23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 Engagement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7CDE1B-D006-4FDC-BF37-3E774565BEC2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 flipV="1">
            <a:off x="3042667" y="4322846"/>
            <a:ext cx="30387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B72A448-2864-406C-B711-62754F3E5D59}"/>
              </a:ext>
            </a:extLst>
          </p:cNvPr>
          <p:cNvSpPr/>
          <p:nvPr/>
        </p:nvSpPr>
        <p:spPr>
          <a:xfrm>
            <a:off x="4877349" y="1750123"/>
            <a:ext cx="891149" cy="22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Factory / Spark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5858583" y="1720311"/>
            <a:ext cx="834022" cy="468307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5788957" y="1746172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91" name="Graphic 90" descr="Server">
            <a:extLst>
              <a:ext uri="{FF2B5EF4-FFF2-40B4-BE49-F238E27FC236}">
                <a16:creationId xmlns:a16="http://schemas.microsoft.com/office/drawing/2014/main" id="{A636652B-DFAD-4830-83E0-C21B3132E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470" y="3176991"/>
            <a:ext cx="339670" cy="33967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7E9ED77-5E74-4109-B7C7-06B1D3D77CD9}"/>
              </a:ext>
            </a:extLst>
          </p:cNvPr>
          <p:cNvSpPr/>
          <p:nvPr/>
        </p:nvSpPr>
        <p:spPr>
          <a:xfrm>
            <a:off x="5833932" y="3531305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AFEC9D-7FBB-4C69-A394-67C007EFD80D}"/>
              </a:ext>
            </a:extLst>
          </p:cNvPr>
          <p:cNvSpPr/>
          <p:nvPr/>
        </p:nvSpPr>
        <p:spPr>
          <a:xfrm>
            <a:off x="5927101" y="2712946"/>
            <a:ext cx="743868" cy="298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12EE6D-475E-4C90-A035-2E9BB70EEDC4}"/>
              </a:ext>
            </a:extLst>
          </p:cNvPr>
          <p:cNvCxnSpPr>
            <a:cxnSpLocks/>
            <a:stCxn id="74" idx="3"/>
            <a:endCxn id="91" idx="1"/>
          </p:cNvCxnSpPr>
          <p:nvPr/>
        </p:nvCxnSpPr>
        <p:spPr>
          <a:xfrm>
            <a:off x="2948435" y="3346826"/>
            <a:ext cx="316703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626C42-191A-4F6E-AF1A-DE9B24339BF4}"/>
              </a:ext>
            </a:extLst>
          </p:cNvPr>
          <p:cNvCxnSpPr>
            <a:cxnSpLocks/>
          </p:cNvCxnSpPr>
          <p:nvPr/>
        </p:nvCxnSpPr>
        <p:spPr>
          <a:xfrm flipV="1">
            <a:off x="2984776" y="2530884"/>
            <a:ext cx="3112801" cy="43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325F1F4-ACDB-4E25-97B4-A0045CDF0116}"/>
              </a:ext>
            </a:extLst>
          </p:cNvPr>
          <p:cNvSpPr/>
          <p:nvPr/>
        </p:nvSpPr>
        <p:spPr>
          <a:xfrm>
            <a:off x="8772511" y="3976605"/>
            <a:ext cx="834022" cy="241609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97" name="Graphic 96" descr="Document">
            <a:extLst>
              <a:ext uri="{FF2B5EF4-FFF2-40B4-BE49-F238E27FC236}">
                <a16:creationId xmlns:a16="http://schemas.microsoft.com/office/drawing/2014/main" id="{4F317A5A-34D6-4B9C-8F79-14E25AC0D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1700" y="5184713"/>
            <a:ext cx="457200" cy="4572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79E763-9DF1-4C1D-8BD9-5C046F5076CF}"/>
              </a:ext>
            </a:extLst>
          </p:cNvPr>
          <p:cNvCxnSpPr>
            <a:cxnSpLocks/>
            <a:stCxn id="97" idx="3"/>
            <a:endCxn id="119" idx="1"/>
          </p:cNvCxnSpPr>
          <p:nvPr/>
        </p:nvCxnSpPr>
        <p:spPr>
          <a:xfrm>
            <a:off x="3018900" y="5413313"/>
            <a:ext cx="303031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E7B54C6-C2A1-4E3D-8955-D5DA17F94B6C}"/>
              </a:ext>
            </a:extLst>
          </p:cNvPr>
          <p:cNvSpPr/>
          <p:nvPr/>
        </p:nvSpPr>
        <p:spPr>
          <a:xfrm>
            <a:off x="8822727" y="4315413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Cognitive Services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BC113A0-02CE-483E-AFD1-57CB2B4768A3}"/>
              </a:ext>
            </a:extLst>
          </p:cNvPr>
          <p:cNvSpPr/>
          <p:nvPr/>
        </p:nvSpPr>
        <p:spPr>
          <a:xfrm>
            <a:off x="8823304" y="5004443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Machine Learning Studio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6DC5D4-FFAC-43A1-AE22-3443A3A42584}"/>
              </a:ext>
            </a:extLst>
          </p:cNvPr>
          <p:cNvSpPr/>
          <p:nvPr/>
        </p:nvSpPr>
        <p:spPr>
          <a:xfrm>
            <a:off x="8822728" y="5694579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Keras</a:t>
            </a:r>
            <a:r>
              <a:rPr lang="en-US" sz="600" dirty="0"/>
              <a:t> Deep Learning Framework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286F20-8280-48B4-A37B-2CCB30970CFB}"/>
              </a:ext>
            </a:extLst>
          </p:cNvPr>
          <p:cNvSpPr/>
          <p:nvPr/>
        </p:nvSpPr>
        <p:spPr>
          <a:xfrm>
            <a:off x="8815576" y="4012424"/>
            <a:ext cx="747887" cy="24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AI Services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356192F-8012-4F63-8BC7-C3F9E88BABBE}"/>
              </a:ext>
            </a:extLst>
          </p:cNvPr>
          <p:cNvSpPr/>
          <p:nvPr/>
        </p:nvSpPr>
        <p:spPr>
          <a:xfrm>
            <a:off x="8772511" y="1728022"/>
            <a:ext cx="834022" cy="1451142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D7803B-6E97-45A6-955B-1096DEECB826}"/>
              </a:ext>
            </a:extLst>
          </p:cNvPr>
          <p:cNvSpPr/>
          <p:nvPr/>
        </p:nvSpPr>
        <p:spPr>
          <a:xfrm>
            <a:off x="8762270" y="1752757"/>
            <a:ext cx="891149" cy="348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Knowledge Transformation</a:t>
            </a:r>
          </a:p>
        </p:txBody>
      </p:sp>
      <p:pic>
        <p:nvPicPr>
          <p:cNvPr id="105" name="Graphic 104" descr="Decision chart">
            <a:extLst>
              <a:ext uri="{FF2B5EF4-FFF2-40B4-BE49-F238E27FC236}">
                <a16:creationId xmlns:a16="http://schemas.microsoft.com/office/drawing/2014/main" id="{8462C381-0CDA-4968-8C84-B04E29E48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1260" y="2293899"/>
            <a:ext cx="561077" cy="4737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30B2E0C-8E3D-4CF3-8099-021E99E7292C}"/>
              </a:ext>
            </a:extLst>
          </p:cNvPr>
          <p:cNvSpPr/>
          <p:nvPr/>
        </p:nvSpPr>
        <p:spPr>
          <a:xfrm>
            <a:off x="8760230" y="2830759"/>
            <a:ext cx="802448" cy="239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Knowledge Graph DB</a:t>
            </a:r>
          </a:p>
        </p:txBody>
      </p:sp>
      <p:pic>
        <p:nvPicPr>
          <p:cNvPr id="107" name="Graphic 106" descr="Presentation with bar chart">
            <a:extLst>
              <a:ext uri="{FF2B5EF4-FFF2-40B4-BE49-F238E27FC236}">
                <a16:creationId xmlns:a16="http://schemas.microsoft.com/office/drawing/2014/main" id="{14156D15-BA45-4953-8AD3-DFF3C60A2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6579" y="449288"/>
            <a:ext cx="621208" cy="547709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D827FF4-3C8E-42C5-9300-34BDF211A7FC}"/>
              </a:ext>
            </a:extLst>
          </p:cNvPr>
          <p:cNvCxnSpPr>
            <a:stCxn id="82" idx="3"/>
            <a:endCxn id="107" idx="1"/>
          </p:cNvCxnSpPr>
          <p:nvPr/>
        </p:nvCxnSpPr>
        <p:spPr>
          <a:xfrm>
            <a:off x="4613310" y="720473"/>
            <a:ext cx="1883269" cy="2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5104A14-B1DD-4479-8AF5-F0037D22DE1B}"/>
              </a:ext>
            </a:extLst>
          </p:cNvPr>
          <p:cNvSpPr/>
          <p:nvPr/>
        </p:nvSpPr>
        <p:spPr>
          <a:xfrm>
            <a:off x="7103296" y="576681"/>
            <a:ext cx="906427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Business Intelligence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9542498" y="1709334"/>
            <a:ext cx="534692" cy="534692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941FA21-E418-45E8-AD2B-C4AFD52ECA36}"/>
              </a:ext>
            </a:extLst>
          </p:cNvPr>
          <p:cNvSpPr/>
          <p:nvPr/>
        </p:nvSpPr>
        <p:spPr>
          <a:xfrm>
            <a:off x="4822466" y="403803"/>
            <a:ext cx="4900135" cy="118006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1F5A4E-E1E0-472F-B83E-885CAB33521E}"/>
              </a:ext>
            </a:extLst>
          </p:cNvPr>
          <p:cNvSpPr/>
          <p:nvPr/>
        </p:nvSpPr>
        <p:spPr>
          <a:xfrm>
            <a:off x="8721213" y="941179"/>
            <a:ext cx="867182" cy="288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Knowledge Brain: SQL and Neural Networks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DEE0E54-469F-4E51-83C3-43C69E2E1D7D}"/>
              </a:ext>
            </a:extLst>
          </p:cNvPr>
          <p:cNvCxnSpPr>
            <a:cxnSpLocks/>
            <a:stCxn id="109" idx="3"/>
            <a:endCxn id="104" idx="0"/>
          </p:cNvCxnSpPr>
          <p:nvPr/>
        </p:nvCxnSpPr>
        <p:spPr>
          <a:xfrm>
            <a:off x="8009723" y="723143"/>
            <a:ext cx="1198122" cy="102961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 descr="Camera">
            <a:extLst>
              <a:ext uri="{FF2B5EF4-FFF2-40B4-BE49-F238E27FC236}">
                <a16:creationId xmlns:a16="http://schemas.microsoft.com/office/drawing/2014/main" id="{BDA8BE27-2436-4581-8F15-D239354635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46679" y="2310231"/>
            <a:ext cx="457200" cy="457200"/>
          </a:xfrm>
          <a:prstGeom prst="rect">
            <a:avLst/>
          </a:prstGeom>
        </p:spPr>
      </p:pic>
      <p:pic>
        <p:nvPicPr>
          <p:cNvPr id="115" name="Graphic 114" descr="Camera">
            <a:extLst>
              <a:ext uri="{FF2B5EF4-FFF2-40B4-BE49-F238E27FC236}">
                <a16:creationId xmlns:a16="http://schemas.microsoft.com/office/drawing/2014/main" id="{4B463CA5-35BF-46D7-AD62-5820A14150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74854" y="2304921"/>
            <a:ext cx="457200" cy="4572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20536" y="1833566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17" name="Arrow: Up 116">
            <a:extLst>
              <a:ext uri="{FF2B5EF4-FFF2-40B4-BE49-F238E27FC236}">
                <a16:creationId xmlns:a16="http://schemas.microsoft.com/office/drawing/2014/main" id="{C21A1F90-053D-4FEC-AB5C-B98B0926ACB6}"/>
              </a:ext>
            </a:extLst>
          </p:cNvPr>
          <p:cNvSpPr/>
          <p:nvPr/>
        </p:nvSpPr>
        <p:spPr>
          <a:xfrm>
            <a:off x="9008772" y="3270541"/>
            <a:ext cx="399245" cy="597653"/>
          </a:xfrm>
          <a:prstGeom prst="up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B5EF99-1179-4D85-9392-AB90EB2A20A2}"/>
              </a:ext>
            </a:extLst>
          </p:cNvPr>
          <p:cNvSpPr/>
          <p:nvPr/>
        </p:nvSpPr>
        <p:spPr>
          <a:xfrm>
            <a:off x="7859828" y="3504276"/>
            <a:ext cx="1247004" cy="27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Deep Learning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Graph-Based Hierarchical Clustering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19" name="Graphic 118" descr="Document">
            <a:extLst>
              <a:ext uri="{FF2B5EF4-FFF2-40B4-BE49-F238E27FC236}">
                <a16:creationId xmlns:a16="http://schemas.microsoft.com/office/drawing/2014/main" id="{DF9C58F4-0AA0-4078-997A-466EBB8ED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9211" y="5184713"/>
            <a:ext cx="457200" cy="457200"/>
          </a:xfrm>
          <a:prstGeom prst="rect">
            <a:avLst/>
          </a:prstGeom>
        </p:spPr>
      </p:pic>
      <p:pic>
        <p:nvPicPr>
          <p:cNvPr id="121" name="Graphic 120" descr="Document">
            <a:extLst>
              <a:ext uri="{FF2B5EF4-FFF2-40B4-BE49-F238E27FC236}">
                <a16:creationId xmlns:a16="http://schemas.microsoft.com/office/drawing/2014/main" id="{B1B8CBE7-9198-47B7-9818-999CFD474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1430" y="4094246"/>
            <a:ext cx="457200" cy="4572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B1BD6D5-4B9D-4174-8F41-26F3148C777C}"/>
              </a:ext>
            </a:extLst>
          </p:cNvPr>
          <p:cNvSpPr/>
          <p:nvPr/>
        </p:nvSpPr>
        <p:spPr>
          <a:xfrm>
            <a:off x="5720578" y="4607390"/>
            <a:ext cx="1215666" cy="26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AB7701-76FC-4DD4-AB90-8E548FCAF531}"/>
              </a:ext>
            </a:extLst>
          </p:cNvPr>
          <p:cNvSpPr/>
          <p:nvPr/>
        </p:nvSpPr>
        <p:spPr>
          <a:xfrm>
            <a:off x="5729707" y="5737540"/>
            <a:ext cx="1133694" cy="23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126" name="Graphic 125" descr="Cloud Computing">
            <a:extLst>
              <a:ext uri="{FF2B5EF4-FFF2-40B4-BE49-F238E27FC236}">
                <a16:creationId xmlns:a16="http://schemas.microsoft.com/office/drawing/2014/main" id="{4D5EC35E-B114-4635-9C5F-7F70FDE3FA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30123" y="952900"/>
            <a:ext cx="594041" cy="583504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B87BEAFE-4D58-4A3D-BBCF-DC36FF019FC5}"/>
              </a:ext>
            </a:extLst>
          </p:cNvPr>
          <p:cNvSpPr/>
          <p:nvPr/>
        </p:nvSpPr>
        <p:spPr>
          <a:xfrm>
            <a:off x="7112619" y="1142062"/>
            <a:ext cx="877685" cy="16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A-I Web Service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A80BD63-3AF6-4500-A850-345DA43526A1}"/>
              </a:ext>
            </a:extLst>
          </p:cNvPr>
          <p:cNvCxnSpPr>
            <a:cxnSpLocks/>
            <a:stCxn id="127" idx="3"/>
            <a:endCxn id="104" idx="0"/>
          </p:cNvCxnSpPr>
          <p:nvPr/>
        </p:nvCxnSpPr>
        <p:spPr>
          <a:xfrm>
            <a:off x="7990304" y="1222944"/>
            <a:ext cx="1217541" cy="52981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F7583D8-F99B-433A-A1E4-F8D2796721D3}"/>
              </a:ext>
            </a:extLst>
          </p:cNvPr>
          <p:cNvCxnSpPr>
            <a:cxnSpLocks/>
            <a:stCxn id="82" idx="3"/>
            <a:endCxn id="126" idx="1"/>
          </p:cNvCxnSpPr>
          <p:nvPr/>
        </p:nvCxnSpPr>
        <p:spPr>
          <a:xfrm>
            <a:off x="4613310" y="720473"/>
            <a:ext cx="1916813" cy="5241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6797484" y="1720310"/>
            <a:ext cx="834022" cy="468307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725661" y="1750123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  Spark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BC1E6F-AB0B-4F03-A351-1C95BB569E2D}"/>
              </a:ext>
            </a:extLst>
          </p:cNvPr>
          <p:cNvSpPr/>
          <p:nvPr/>
        </p:nvSpPr>
        <p:spPr>
          <a:xfrm>
            <a:off x="6856860" y="2108248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Graph DB Connector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F80D06-4409-4437-9F78-552F90D341B8}"/>
              </a:ext>
            </a:extLst>
          </p:cNvPr>
          <p:cNvSpPr/>
          <p:nvPr/>
        </p:nvSpPr>
        <p:spPr>
          <a:xfrm>
            <a:off x="6854438" y="2704275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Topic Model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F29993-EA6E-4DDC-9E1F-B2418EE27E13}"/>
              </a:ext>
            </a:extLst>
          </p:cNvPr>
          <p:cNvSpPr/>
          <p:nvPr/>
        </p:nvSpPr>
        <p:spPr>
          <a:xfrm>
            <a:off x="6847046" y="4700972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OCR / GloVe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43A2F0-6F17-49A3-B474-E7FC591D7849}"/>
              </a:ext>
            </a:extLst>
          </p:cNvPr>
          <p:cNvSpPr/>
          <p:nvPr/>
        </p:nvSpPr>
        <p:spPr>
          <a:xfrm>
            <a:off x="6847046" y="5297587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Missing Data Services &amp; Anomaly Detection</a:t>
            </a:r>
          </a:p>
        </p:txBody>
      </p:sp>
      <p:sp>
        <p:nvSpPr>
          <p:cNvPr id="136" name="Arrow: Left-Right 135">
            <a:extLst>
              <a:ext uri="{FF2B5EF4-FFF2-40B4-BE49-F238E27FC236}">
                <a16:creationId xmlns:a16="http://schemas.microsoft.com/office/drawing/2014/main" id="{35649298-14C2-4A9F-8DD6-859BC74B7FF8}"/>
              </a:ext>
            </a:extLst>
          </p:cNvPr>
          <p:cNvSpPr/>
          <p:nvPr/>
        </p:nvSpPr>
        <p:spPr>
          <a:xfrm>
            <a:off x="7747151" y="2468199"/>
            <a:ext cx="909291" cy="399851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Left-Right 136">
            <a:extLst>
              <a:ext uri="{FF2B5EF4-FFF2-40B4-BE49-F238E27FC236}">
                <a16:creationId xmlns:a16="http://schemas.microsoft.com/office/drawing/2014/main" id="{C3D9FF21-5010-4278-BD47-1E50975D6280}"/>
              </a:ext>
            </a:extLst>
          </p:cNvPr>
          <p:cNvSpPr/>
          <p:nvPr/>
        </p:nvSpPr>
        <p:spPr>
          <a:xfrm>
            <a:off x="7747150" y="5077470"/>
            <a:ext cx="909291" cy="399851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6850314" y="3741886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Image Capture Random Field Integrator</a:t>
            </a:r>
          </a:p>
        </p:txBody>
      </p:sp>
    </p:spTree>
    <p:extLst>
      <p:ext uri="{BB962C8B-B14F-4D97-AF65-F5344CB8AC3E}">
        <p14:creationId xmlns:p14="http://schemas.microsoft.com/office/powerpoint/2010/main" val="248116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2260946" y="66933"/>
            <a:ext cx="7733459" cy="274786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85000" lnSpcReduction="10000"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Random field integrator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2759041" y="489222"/>
            <a:ext cx="1729290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3122061" y="524166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5397565" y="489222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927924" y="524166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465315" y="966123"/>
            <a:ext cx="1631772" cy="4994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Local Models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Perform OCR on multiply-rotated image source training files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Extract noisy estimates of image labels from each rotated image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Deep Belief Network (DBN) to learn marginal distribution associated to each character “stream” from each image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of the N distributions is an element of a “conditional specification”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A77E78C-6F06-477B-980C-682279A02044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3852286" y="1256522"/>
            <a:ext cx="1545279" cy="2189781"/>
          </a:xfrm>
          <a:prstGeom prst="bentConnector3">
            <a:avLst>
              <a:gd name="adj1" fmla="val 502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767EAC2-3300-4756-B516-CA2A2BFD6E40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3838845" y="2270991"/>
            <a:ext cx="1558720" cy="1175312"/>
          </a:xfrm>
          <a:prstGeom prst="bentConnector3">
            <a:avLst>
              <a:gd name="adj1" fmla="val 505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5F7B702-165D-4FA7-9884-6FA5A67EE9FE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3852286" y="3446303"/>
            <a:ext cx="1545279" cy="1939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648C65B-78A3-49D8-9E2A-1987A30076AC}"/>
              </a:ext>
            </a:extLst>
          </p:cNvPr>
          <p:cNvSpPr/>
          <p:nvPr/>
        </p:nvSpPr>
        <p:spPr>
          <a:xfrm>
            <a:off x="7857575" y="966123"/>
            <a:ext cx="1631772" cy="4994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Global Model</a:t>
            </a:r>
          </a:p>
          <a:p>
            <a:pPr algn="ctr"/>
            <a:r>
              <a:rPr lang="en-US" sz="1000" dirty="0"/>
              <a:t>(Random Field)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DBN to learn global joint probability distribution from N models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Marginal distributions of joint probability distribution match N distributions of conditional specification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1E8A508-A88E-47CC-BCFA-0033E3CD2E52}"/>
              </a:ext>
            </a:extLst>
          </p:cNvPr>
          <p:cNvSpPr/>
          <p:nvPr/>
        </p:nvSpPr>
        <p:spPr>
          <a:xfrm>
            <a:off x="7205509" y="3280987"/>
            <a:ext cx="552773" cy="330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B380ED-AAB4-4451-8C8D-602F95EF8647}"/>
              </a:ext>
            </a:extLst>
          </p:cNvPr>
          <p:cNvSpPr/>
          <p:nvPr/>
        </p:nvSpPr>
        <p:spPr>
          <a:xfrm>
            <a:off x="3171305" y="1339925"/>
            <a:ext cx="814648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 1</a:t>
            </a:r>
          </a:p>
        </p:txBody>
      </p:sp>
      <p:pic>
        <p:nvPicPr>
          <p:cNvPr id="27" name="Graphic 26" descr="Camera">
            <a:extLst>
              <a:ext uri="{FF2B5EF4-FFF2-40B4-BE49-F238E27FC236}">
                <a16:creationId xmlns:a16="http://schemas.microsoft.com/office/drawing/2014/main" id="{024036D3-E86F-4E73-AA0A-BA812EBC8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0842" y="923879"/>
            <a:ext cx="457200" cy="4572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A247021-A23F-47D9-B38A-88C08B703FF9}"/>
              </a:ext>
            </a:extLst>
          </p:cNvPr>
          <p:cNvSpPr/>
          <p:nvPr/>
        </p:nvSpPr>
        <p:spPr>
          <a:xfrm>
            <a:off x="3171305" y="2383463"/>
            <a:ext cx="719351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 2</a:t>
            </a: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A6A29D16-A136-4BE6-A07F-9A16B03D2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7512" y="1967417"/>
            <a:ext cx="457200" cy="4572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6668F62-4FE3-4D91-809E-C3F5E2DADFB3}"/>
              </a:ext>
            </a:extLst>
          </p:cNvPr>
          <p:cNvSpPr/>
          <p:nvPr/>
        </p:nvSpPr>
        <p:spPr>
          <a:xfrm>
            <a:off x="3120984" y="5476921"/>
            <a:ext cx="769672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 N</a:t>
            </a:r>
          </a:p>
        </p:txBody>
      </p:sp>
      <p:pic>
        <p:nvPicPr>
          <p:cNvPr id="33" name="Graphic 32" descr="Camera">
            <a:extLst>
              <a:ext uri="{FF2B5EF4-FFF2-40B4-BE49-F238E27FC236}">
                <a16:creationId xmlns:a16="http://schemas.microsoft.com/office/drawing/2014/main" id="{56E989C9-405E-452A-AEBF-960B25A67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519" y="50608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Image source Tokenizer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2685011" y="506863"/>
            <a:ext cx="6957753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5623380" y="544323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415415" y="900671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Tokenizer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OCR-extracted image labels from rotated images consist of a list of character sequences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Tokens (contiguous character sequences) are converted to integer sequences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Integer sequences are padded to produce a tensor of shape (</a:t>
            </a:r>
            <a:r>
              <a:rPr lang="en-US" sz="900" dirty="0" err="1"/>
              <a:t>num_samples,num_timesteps</a:t>
            </a:r>
            <a:r>
              <a:rPr lang="en-US" sz="900" dirty="0"/>
              <a:t>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2897498" y="904255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Label and Medication Info Extraction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DA81EDD-E791-4104-B814-8CBA0D20CE7B}"/>
              </a:ext>
            </a:extLst>
          </p:cNvPr>
          <p:cNvSpPr/>
          <p:nvPr/>
        </p:nvSpPr>
        <p:spPr>
          <a:xfrm>
            <a:off x="7124503" y="3254957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0B8202-6A57-43A5-9150-E19602042A4C}"/>
              </a:ext>
            </a:extLst>
          </p:cNvPr>
          <p:cNvSpPr/>
          <p:nvPr/>
        </p:nvSpPr>
        <p:spPr>
          <a:xfrm>
            <a:off x="7819234" y="900671"/>
            <a:ext cx="1594075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Random Field Models from DBN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Local models are produced for each “word” (character sequence) in each detailed level giving “word”-”word” co-occurrence marginal distributions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DBN to learn global distribution of “word”-”word” co-occurrences from marginals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of global distribution are elements in conditional specification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Global distribution identifies “word” associated to each </a:t>
            </a:r>
            <a:r>
              <a:rPr lang="en-US" sz="800"/>
              <a:t>specific marginal</a:t>
            </a:r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77FF2-12D0-4AF8-AD5F-284E125AF2F4}"/>
              </a:ext>
            </a:extLst>
          </p:cNvPr>
          <p:cNvSpPr/>
          <p:nvPr/>
        </p:nvSpPr>
        <p:spPr>
          <a:xfrm>
            <a:off x="2897498" y="1985854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Direct Images from Local Files and Remote URLs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BBD3-2F1D-48A6-8CCA-E81BB77A5F08}"/>
              </a:ext>
            </a:extLst>
          </p:cNvPr>
          <p:cNvSpPr/>
          <p:nvPr/>
        </p:nvSpPr>
        <p:spPr>
          <a:xfrm>
            <a:off x="2898168" y="3167569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Direct Images from Local and Remote 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8D16-6887-48C1-A0F8-74AD0398A6DC}"/>
              </a:ext>
            </a:extLst>
          </p:cNvPr>
          <p:cNvSpPr/>
          <p:nvPr/>
        </p:nvSpPr>
        <p:spPr>
          <a:xfrm>
            <a:off x="2890339" y="4331593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Embedded Images in Local Files and Remote URLs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DAB7AF-F96C-427A-9586-B03C2CF5523B}"/>
              </a:ext>
            </a:extLst>
          </p:cNvPr>
          <p:cNvSpPr/>
          <p:nvPr/>
        </p:nvSpPr>
        <p:spPr>
          <a:xfrm>
            <a:off x="2890339" y="5436278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External Medication Info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DE39BB-F790-413D-9680-5CF4F4719809}"/>
              </a:ext>
            </a:extLst>
          </p:cNvPr>
          <p:cNvSpPr/>
          <p:nvPr/>
        </p:nvSpPr>
        <p:spPr>
          <a:xfrm rot="5400000">
            <a:off x="3517879" y="1513571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0E4F9B-1FE8-4B57-8426-92A022438B28}"/>
              </a:ext>
            </a:extLst>
          </p:cNvPr>
          <p:cNvSpPr/>
          <p:nvPr/>
        </p:nvSpPr>
        <p:spPr>
          <a:xfrm rot="5400000">
            <a:off x="3517879" y="2637098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F9B6782-9A01-4784-BEA1-65BC965C4351}"/>
              </a:ext>
            </a:extLst>
          </p:cNvPr>
          <p:cNvSpPr/>
          <p:nvPr/>
        </p:nvSpPr>
        <p:spPr>
          <a:xfrm rot="5400000">
            <a:off x="3517879" y="3809967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359912-B846-4AFE-84C3-E407A239CD9D}"/>
              </a:ext>
            </a:extLst>
          </p:cNvPr>
          <p:cNvSpPr/>
          <p:nvPr/>
        </p:nvSpPr>
        <p:spPr>
          <a:xfrm rot="5400000">
            <a:off x="3517879" y="4973991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09C6237-FFCE-4B49-A529-C01421C0FE00}"/>
              </a:ext>
            </a:extLst>
          </p:cNvPr>
          <p:cNvSpPr/>
          <p:nvPr/>
        </p:nvSpPr>
        <p:spPr>
          <a:xfrm>
            <a:off x="4668138" y="2048675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405FDF9-3889-4BD7-AC47-C443E2C400E2}"/>
              </a:ext>
            </a:extLst>
          </p:cNvPr>
          <p:cNvSpPr/>
          <p:nvPr/>
        </p:nvSpPr>
        <p:spPr>
          <a:xfrm>
            <a:off x="4668138" y="3220014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B2F642-D9ED-4E24-9609-8816FE332C83}"/>
              </a:ext>
            </a:extLst>
          </p:cNvPr>
          <p:cNvSpPr/>
          <p:nvPr/>
        </p:nvSpPr>
        <p:spPr>
          <a:xfrm>
            <a:off x="4668589" y="4399921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1816D8-F9CD-426C-8646-B23753627ED0}"/>
              </a:ext>
            </a:extLst>
          </p:cNvPr>
          <p:cNvSpPr/>
          <p:nvPr/>
        </p:nvSpPr>
        <p:spPr>
          <a:xfrm>
            <a:off x="4668272" y="5504606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80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70000" lnSpcReduction="20000"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transformation, cleansing and expansion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2759041" y="489222"/>
            <a:ext cx="1729290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3122061" y="524166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5397565" y="489222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927924" y="524166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7884622" y="886614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GloVe for Data Expansion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Distributions of word-word co-occurrences from pre-trained GloVe model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in chosen GloVe model detail distribution of all other words with given word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DBN to learn global distribution of word-word co-occurrences from marginals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of global distribution are elements in conditional specification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Global distribution identifies word associated to each specific marginal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Expanded data set gives more detailed insights into extracted labels</a:t>
            </a:r>
          </a:p>
        </p:txBody>
      </p:sp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2BA4AD65-A4F7-42CE-8442-72B4DE3E6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367" y="2325852"/>
            <a:ext cx="339670" cy="339670"/>
          </a:xfrm>
          <a:prstGeom prst="rect">
            <a:avLst/>
          </a:prstGeom>
        </p:spPr>
      </p:pic>
      <p:pic>
        <p:nvPicPr>
          <p:cNvPr id="45" name="Graphic 44" descr="Document">
            <a:extLst>
              <a:ext uri="{FF2B5EF4-FFF2-40B4-BE49-F238E27FC236}">
                <a16:creationId xmlns:a16="http://schemas.microsoft.com/office/drawing/2014/main" id="{47B9C648-F8C2-42DE-B7A8-EE29EEE71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7942" y="3616138"/>
            <a:ext cx="482623" cy="4826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C35CD2-BFD7-403D-BAE7-6BBB5EE61632}"/>
              </a:ext>
            </a:extLst>
          </p:cNvPr>
          <p:cNvSpPr/>
          <p:nvPr/>
        </p:nvSpPr>
        <p:spPr>
          <a:xfrm>
            <a:off x="3205722" y="2685508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A17CBB-0423-4D70-8084-D708F5B4A96E}"/>
              </a:ext>
            </a:extLst>
          </p:cNvPr>
          <p:cNvSpPr/>
          <p:nvPr/>
        </p:nvSpPr>
        <p:spPr>
          <a:xfrm>
            <a:off x="3296208" y="1445292"/>
            <a:ext cx="598585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36EDED-2957-415C-86DB-845EB36ABCBC}"/>
              </a:ext>
            </a:extLst>
          </p:cNvPr>
          <p:cNvSpPr/>
          <p:nvPr/>
        </p:nvSpPr>
        <p:spPr>
          <a:xfrm>
            <a:off x="3217439" y="4125262"/>
            <a:ext cx="764357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5B09FC-CB3B-497F-80BA-DFCF29CAE280}"/>
              </a:ext>
            </a:extLst>
          </p:cNvPr>
          <p:cNvSpPr/>
          <p:nvPr/>
        </p:nvSpPr>
        <p:spPr>
          <a:xfrm>
            <a:off x="3205722" y="5678677"/>
            <a:ext cx="950149" cy="22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50" name="Graphic 49" descr="Document">
            <a:extLst>
              <a:ext uri="{FF2B5EF4-FFF2-40B4-BE49-F238E27FC236}">
                <a16:creationId xmlns:a16="http://schemas.microsoft.com/office/drawing/2014/main" id="{128DF1D1-5777-44D7-A30F-42E3744DF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1959" y="5144278"/>
            <a:ext cx="457200" cy="457200"/>
          </a:xfrm>
          <a:prstGeom prst="rect">
            <a:avLst/>
          </a:prstGeom>
        </p:spPr>
      </p:pic>
      <p:pic>
        <p:nvPicPr>
          <p:cNvPr id="51" name="Graphic 50" descr="Camera">
            <a:extLst>
              <a:ext uri="{FF2B5EF4-FFF2-40B4-BE49-F238E27FC236}">
                <a16:creationId xmlns:a16="http://schemas.microsoft.com/office/drawing/2014/main" id="{CE705E0D-9890-4E68-AF6A-5E3AE79C5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6647" y="933977"/>
            <a:ext cx="457200" cy="4572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23FAC61-B676-49E4-B067-FA105488C59D}"/>
              </a:ext>
            </a:extLst>
          </p:cNvPr>
          <p:cNvCxnSpPr>
            <a:cxnSpLocks/>
            <a:stCxn id="50" idx="3"/>
            <a:endCxn id="132" idx="1"/>
          </p:cNvCxnSpPr>
          <p:nvPr/>
        </p:nvCxnSpPr>
        <p:spPr>
          <a:xfrm flipV="1">
            <a:off x="3849159" y="5222253"/>
            <a:ext cx="1651613" cy="150625"/>
          </a:xfrm>
          <a:prstGeom prst="bentConnector3">
            <a:avLst>
              <a:gd name="adj1" fmla="val 497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E8017A-C0CF-41AE-8E2B-9A33B92005CA}"/>
              </a:ext>
            </a:extLst>
          </p:cNvPr>
          <p:cNvSpPr/>
          <p:nvPr/>
        </p:nvSpPr>
        <p:spPr>
          <a:xfrm>
            <a:off x="5500772" y="4467657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Missing Data Services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DBN for character-based data correction activities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5502409" y="886614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4BAE116-2DE3-4B90-8E7D-4BF4A929826F}"/>
              </a:ext>
            </a:extLst>
          </p:cNvPr>
          <p:cNvCxnSpPr>
            <a:cxnSpLocks/>
            <a:stCxn id="45" idx="3"/>
            <a:endCxn id="132" idx="1"/>
          </p:cNvCxnSpPr>
          <p:nvPr/>
        </p:nvCxnSpPr>
        <p:spPr>
          <a:xfrm>
            <a:off x="3840565" y="3857450"/>
            <a:ext cx="1660207" cy="13648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63F8776-6758-4F1E-998E-64402F4279D8}"/>
              </a:ext>
            </a:extLst>
          </p:cNvPr>
          <p:cNvCxnSpPr>
            <a:cxnSpLocks/>
            <a:stCxn id="51" idx="3"/>
            <a:endCxn id="134" idx="1"/>
          </p:cNvCxnSpPr>
          <p:nvPr/>
        </p:nvCxnSpPr>
        <p:spPr>
          <a:xfrm>
            <a:off x="3823847" y="1162577"/>
            <a:ext cx="1678562" cy="478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1F1A790-0AB6-468A-B502-19164D453C50}"/>
              </a:ext>
            </a:extLst>
          </p:cNvPr>
          <p:cNvCxnSpPr>
            <a:cxnSpLocks/>
            <a:stCxn id="44" idx="3"/>
            <a:endCxn id="134" idx="1"/>
          </p:cNvCxnSpPr>
          <p:nvPr/>
        </p:nvCxnSpPr>
        <p:spPr>
          <a:xfrm flipV="1">
            <a:off x="3787037" y="1641210"/>
            <a:ext cx="1715372" cy="854477"/>
          </a:xfrm>
          <a:prstGeom prst="bentConnector3">
            <a:avLst>
              <a:gd name="adj1" fmla="val 512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row: Left-Right-Up 154">
            <a:extLst>
              <a:ext uri="{FF2B5EF4-FFF2-40B4-BE49-F238E27FC236}">
                <a16:creationId xmlns:a16="http://schemas.microsoft.com/office/drawing/2014/main" id="{49860A83-432C-4254-8006-BFB9AF8E1701}"/>
              </a:ext>
            </a:extLst>
          </p:cNvPr>
          <p:cNvSpPr/>
          <p:nvPr/>
        </p:nvSpPr>
        <p:spPr>
          <a:xfrm rot="5400000">
            <a:off x="6390281" y="2744426"/>
            <a:ext cx="813167" cy="1367444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F277897-C162-4B0D-BBB2-369F98DF3AB2}"/>
              </a:ext>
            </a:extLst>
          </p:cNvPr>
          <p:cNvCxnSpPr>
            <a:cxnSpLocks/>
            <a:stCxn id="45" idx="3"/>
            <a:endCxn id="134" idx="1"/>
          </p:cNvCxnSpPr>
          <p:nvPr/>
        </p:nvCxnSpPr>
        <p:spPr>
          <a:xfrm flipV="1">
            <a:off x="3840565" y="1641210"/>
            <a:ext cx="1661844" cy="22162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Knowledge </a:t>
            </a:r>
            <a:r>
              <a:rPr lang="en-US">
                <a:solidFill>
                  <a:srgbClr val="000000"/>
                </a:solidFill>
                <a:latin typeface="Graphik" panose="020B0503030202060203" pitchFamily="34" charset="0"/>
              </a:rPr>
              <a:t>graph implementation </a:t>
            </a:r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2792654" y="506863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4323013" y="541807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279711" y="904255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Knowledge “Brains”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DBN for hierarchical clustering of threat vector data streams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Expanded data are properties of identified image labels in each leaf of the hierarchy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leaf in the child hierarchy defines a distribution in the conditional specification of the global distribution top leaf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subset of all columns as the data set in the top leaf leads to a hierarchy that defines a “brain”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E8017A-C0CF-41AE-8E2B-9A33B92005CA}"/>
              </a:ext>
            </a:extLst>
          </p:cNvPr>
          <p:cNvSpPr/>
          <p:nvPr/>
        </p:nvSpPr>
        <p:spPr>
          <a:xfrm>
            <a:off x="2895861" y="4485298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Transformed, Cleaned and Expanded Data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2897498" y="904255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Rotated Image Label Character Streams</a:t>
            </a:r>
          </a:p>
        </p:txBody>
      </p:sp>
      <p:sp>
        <p:nvSpPr>
          <p:cNvPr id="155" name="Arrow: Left-Right-Up 154">
            <a:extLst>
              <a:ext uri="{FF2B5EF4-FFF2-40B4-BE49-F238E27FC236}">
                <a16:creationId xmlns:a16="http://schemas.microsoft.com/office/drawing/2014/main" id="{49860A83-432C-4254-8006-BFB9AF8E1701}"/>
              </a:ext>
            </a:extLst>
          </p:cNvPr>
          <p:cNvSpPr/>
          <p:nvPr/>
        </p:nvSpPr>
        <p:spPr>
          <a:xfrm rot="5400000">
            <a:off x="3785370" y="2762067"/>
            <a:ext cx="813167" cy="1367444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8303A9-133D-40B4-87F2-9107246970E8}"/>
              </a:ext>
            </a:extLst>
          </p:cNvPr>
          <p:cNvSpPr/>
          <p:nvPr/>
        </p:nvSpPr>
        <p:spPr>
          <a:xfrm>
            <a:off x="7907709" y="506863"/>
            <a:ext cx="1698824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9CC8C-8AA3-4FF3-8F9C-488F7AC274D1}"/>
              </a:ext>
            </a:extLst>
          </p:cNvPr>
          <p:cNvSpPr/>
          <p:nvPr/>
        </p:nvSpPr>
        <p:spPr>
          <a:xfrm>
            <a:off x="8280238" y="542220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Cosmos DB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DA81EDD-E791-4104-B814-8CBA0D20CE7B}"/>
              </a:ext>
            </a:extLst>
          </p:cNvPr>
          <p:cNvSpPr/>
          <p:nvPr/>
        </p:nvSpPr>
        <p:spPr>
          <a:xfrm>
            <a:off x="7152974" y="3281192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0B8202-6A57-43A5-9150-E19602042A4C}"/>
              </a:ext>
            </a:extLst>
          </p:cNvPr>
          <p:cNvSpPr/>
          <p:nvPr/>
        </p:nvSpPr>
        <p:spPr>
          <a:xfrm>
            <a:off x="7974635" y="900671"/>
            <a:ext cx="1594075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Knowledge Graphs and A-I Service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Each knowledge “brain” forms a separate graph when each 2 labels in a leaf node connect to form an edge in the graph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Properties give additional details about each label and allow the labels to be searched via SQL statements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Each leaf defines ranges for each property, so-called association rules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A-I service can be implemented as an OCR and SQL call on the properties of a particular “brain” and associated leaf with its conditional distribution</a:t>
            </a:r>
          </a:p>
          <a:p>
            <a:pPr algn="ctr"/>
            <a:endParaRPr lang="en-US" sz="800" dirty="0"/>
          </a:p>
          <a:p>
            <a:pPr algn="ctr"/>
            <a:r>
              <a:rPr lang="en-US" sz="800"/>
              <a:t>Image labels are </a:t>
            </a:r>
            <a:r>
              <a:rPr lang="en-US" sz="800" dirty="0"/>
              <a:t>predicted from extracted text using pretrained OCR and a pretrained DBN (zero-shot)</a:t>
            </a:r>
          </a:p>
        </p:txBody>
      </p:sp>
    </p:spTree>
    <p:extLst>
      <p:ext uri="{BB962C8B-B14F-4D97-AF65-F5344CB8AC3E}">
        <p14:creationId xmlns:p14="http://schemas.microsoft.com/office/powerpoint/2010/main" val="368487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he Change Management Aprroach on the Horizon project is tied together in a customized change journey"/>
  <p:tag name="THINKCELLPRESENTATIONDONOTDELETE" val="&lt;?xml version=&quot;1.0&quot; encoding=&quot;UTF-16&quot; standalone=&quot;yes&quot;?&gt;&lt;root reqver=&quot;23045&quot;&gt;&lt;version val=&quot;2510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CM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BBC05"/>
      </a:accent2>
      <a:accent3>
        <a:srgbClr val="20AFCA"/>
      </a:accent3>
      <a:accent4>
        <a:srgbClr val="26458E"/>
      </a:accent4>
      <a:accent5>
        <a:srgbClr val="44546A"/>
      </a:accent5>
      <a:accent6>
        <a:srgbClr val="7500AC"/>
      </a:accent6>
      <a:hlink>
        <a:srgbClr val="0563C1"/>
      </a:hlink>
      <a:folHlink>
        <a:srgbClr val="954F72"/>
      </a:folHlink>
    </a:clrScheme>
    <a:fontScheme name="Graphic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2.xml><?xml version="1.0" encoding="utf-8"?>
<a:theme xmlns:a="http://schemas.openxmlformats.org/drawingml/2006/main" name="1_Content Layouts">
  <a:themeElements>
    <a:clrScheme name="CM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BBC05"/>
      </a:accent2>
      <a:accent3>
        <a:srgbClr val="20AFCA"/>
      </a:accent3>
      <a:accent4>
        <a:srgbClr val="26458E"/>
      </a:accent4>
      <a:accent5>
        <a:srgbClr val="44546A"/>
      </a:accent5>
      <a:accent6>
        <a:srgbClr val="7500AC"/>
      </a:accent6>
      <a:hlink>
        <a:srgbClr val="0563C1"/>
      </a:hlink>
      <a:folHlink>
        <a:srgbClr val="954F72"/>
      </a:folHlink>
    </a:clrScheme>
    <a:fontScheme name="Graphic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68D9A9256FF84095EE8ABCB7C7D8F0" ma:contentTypeVersion="12" ma:contentTypeDescription="Create a new document." ma:contentTypeScope="" ma:versionID="171468a7d497134b95bcc29071f5ee80">
  <xsd:schema xmlns:xsd="http://www.w3.org/2001/XMLSchema" xmlns:xs="http://www.w3.org/2001/XMLSchema" xmlns:p="http://schemas.microsoft.com/office/2006/metadata/properties" xmlns:ns3="4db0edc2-78e4-4c26-9c10-b9f46bc270d3" xmlns:ns4="9683ae34-b51f-4213-9c1e-e6110d2edbf3" targetNamespace="http://schemas.microsoft.com/office/2006/metadata/properties" ma:root="true" ma:fieldsID="2d73fe137dc949d8233d98cba58e3299" ns3:_="" ns4:_="">
    <xsd:import namespace="4db0edc2-78e4-4c26-9c10-b9f46bc270d3"/>
    <xsd:import namespace="9683ae34-b51f-4213-9c1e-e6110d2edb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0edc2-78e4-4c26-9c10-b9f46bc270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3ae34-b51f-4213-9c1e-e6110d2ed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C58DDD-96F7-4F17-A8A2-FFE526484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b0edc2-78e4-4c26-9c10-b9f46bc270d3"/>
    <ds:schemaRef ds:uri="9683ae34-b51f-4213-9c1e-e6110d2ed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5C08F6-755A-46FE-B44F-D11CE3E2AA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D96F1-BE55-4F68-B5D0-2B03D852522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4db0edc2-78e4-4c26-9c10-b9f46bc270d3"/>
    <ds:schemaRef ds:uri="http://schemas.microsoft.com/office/2006/documentManagement/types"/>
    <ds:schemaRef ds:uri="9683ae34-b51f-4213-9c1e-e6110d2edbf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Widescreen</PresentationFormat>
  <Paragraphs>167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Graphik</vt:lpstr>
      <vt:lpstr>Graphik Black</vt:lpstr>
      <vt:lpstr>Content Layouts</vt:lpstr>
      <vt:lpstr>1_Content Layouts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cp:lastPrinted>2018-12-10T20:37:22Z</cp:lastPrinted>
  <dcterms:modified xsi:type="dcterms:W3CDTF">2021-03-08T21:42:21Z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0x0101007E68D9A9256FF84095EE8ABCB7C7D8F0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Owner">
    <vt:lpwstr>manish.d.srivastava@accenture.com</vt:lpwstr>
  </property>
  <property fmtid="{D5CDD505-2E9C-101B-9397-08002B2CF9AE}" pid="6" name="MSIP_Label_1bc0f418-96a4-4caf-9d7c-ccc5ec7f9d91_SetDate">
    <vt:lpwstr>2018-11-02T16:28:51.6708677Z</vt:lpwstr>
  </property>
  <property fmtid="{D5CDD505-2E9C-101B-9397-08002B2CF9AE}" pid="7" name="MSIP_Label_1bc0f418-96a4-4caf-9d7c-ccc5ec7f9d91_Name">
    <vt:lpwstr>Unrestricted</vt:lpwstr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