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9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80" r:id="rId13"/>
    <p:sldId id="282" r:id="rId14"/>
    <p:sldId id="263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81" r:id="rId27"/>
    <p:sldId id="285" r:id="rId28"/>
    <p:sldId id="283" r:id="rId29"/>
    <p:sldId id="284" r:id="rId30"/>
    <p:sldId id="286" r:id="rId31"/>
    <p:sldId id="287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FF92A-D8F7-4C7B-9F1C-53C905BF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090649-DE89-4EB4-9993-5AB820CD1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25F86-AB39-4667-A1A4-692AA699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D74F7-DB19-408E-9603-38CE4B09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A07F44-E7CF-4941-B7A3-26150BA8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D962A-7ACA-446D-B9DB-4A2D6419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88BE49-C5CE-4E9F-94F2-691472BE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50E27-A029-4E3D-897C-BBB3519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E70521-74B6-494A-80CC-42D1522C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E1DD24-1C3A-4201-8024-47469BC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9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7B5FBF-E89B-424C-B8A8-03BF3235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258D8C-F19B-4882-9231-ECE62E48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DEE07A-3609-4244-AA42-52D13516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D2D913-3C36-41F4-85F4-A1B947C5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4A422-5C9D-4B2B-AD26-862922C7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60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B43FF-F71A-46F0-B10D-83E23A4D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3E95E-3B9D-4CA5-8D3C-54F16BD8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399B18-728D-4151-9BF5-918B37AB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F17FD2-831B-415F-AB5D-52814BCC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638812-DB2E-4A60-B7E1-89BA978D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3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478F2-BCF2-495C-9F45-20183189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695FC3-122A-4228-AE90-E0C3D04E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997441-A9F8-41CF-88B4-467658BA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84F04-8DC2-4120-AC23-4F94F9F8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7F1A8-B13F-4937-A973-59199CF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3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872F4-157E-40C3-B825-0E7EC33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3635B-D3DE-43EF-81AE-28A23346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E87F01-1075-4854-B6A3-1F9C8B4A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3267BD-08D4-47E0-9203-599D8390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9A4A58-0891-487F-B075-B08C5B4E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8A93CD-B9DF-4EEB-9125-56A8824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64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7A699-45E4-450F-9F89-23D3EF70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9435B9-A519-452E-9926-C97068AF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EAEFC5-553E-40FD-B3B9-F3E10C86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DCCEA2-F1CC-49F3-8714-E85F19B0D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13BBDB-97E4-4531-9036-943759932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072E70-2EE2-4D0F-A29F-AC335173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E9D22C-6803-4A8C-9894-20251E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DE5DC6-449E-4E69-85F3-F34DC0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5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A203C-F4DE-447A-BE2E-877B8EA3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783239-07F6-4213-B804-0D2B2F1D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B5638-977B-44B3-8DA5-F86B2B37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64365F-A2A4-418C-8EE2-4F85608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7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5CA90A-97AB-4A5C-82E3-F5DD3CD1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FF0E49-5142-4F6C-9584-52AB7C88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32F8DA-2720-47A7-8DE6-1FCAC014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7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88D7E-6E33-4A7C-9DED-81B68279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263289-E449-482A-8D2C-3D37779A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7110D-5D8C-4D07-9851-7F96DD5F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E2F235-7D46-4078-87ED-B56E7B4A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27CBA1-430D-474A-AC89-C4265FD4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B41A43-0B5E-4FA6-88A6-9D7BF178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F8572-ECAE-4D64-B96A-C8DA70B7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A83E93-4396-49AE-9C08-706D14114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F5052C-F5EB-40D6-8971-2C2D6EC1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384396-721C-4B5F-AB6E-FD8F016D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47ECBE-2047-455E-A90B-1B1B5E2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F8D061-49D1-4E04-A0CE-279D55CA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EA8CAA-0264-4C58-946E-E7DCFA8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4EED55-DD7D-4923-9F41-65417925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8E6DF0-B427-41BB-A708-C598C363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E233-11DC-485D-989D-2718DC0054F0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FEA0B8-2E0C-453A-AC2C-A459ADEC8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B6BDED-5A22-4697-9D13-5B296654E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36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70BCABF8-D4B2-4481-9F54-4EFC99D01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28387" r="22580" b="20216"/>
          <a:stretch/>
        </p:blipFill>
        <p:spPr>
          <a:xfrm>
            <a:off x="294969" y="841949"/>
            <a:ext cx="7602122" cy="517410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0B9B16B6-9BAB-49F3-A0C9-A3AF170E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4" y="85327"/>
            <a:ext cx="10515600" cy="813876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CANALI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DEF2E0B0-6FE0-4658-99F2-295E216A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826" y="1454728"/>
            <a:ext cx="4044632" cy="43641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Ogni canale presente nel dataset, oltre ad essere caratterizzato 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(univoco)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nodi che si trovano alle sue estremità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capacità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è caratterizzato anche da due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 DI ROUTING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8FB72C-B200-4C2E-8CC3-3E16DAD90559}"/>
              </a:ext>
            </a:extLst>
          </p:cNvPr>
          <p:cNvSpPr txBox="1"/>
          <p:nvPr/>
        </p:nvSpPr>
        <p:spPr>
          <a:xfrm>
            <a:off x="294969" y="6016050"/>
            <a:ext cx="635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Informazioni su un canale nel file .</a:t>
            </a:r>
            <a:r>
              <a:rPr lang="it-IT" dirty="0" err="1"/>
              <a:t>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143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92E40-31A9-487F-A2A2-F02AEB2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8" y="91749"/>
            <a:ext cx="9816446" cy="417300"/>
          </a:xfrm>
        </p:spPr>
        <p:txBody>
          <a:bodyPr>
            <a:normAutofit fontScale="90000"/>
          </a:bodyPr>
          <a:lstStyle/>
          <a:p>
            <a:r>
              <a:rPr lang="it-IT" sz="3600" b="1" i="1" dirty="0">
                <a:solidFill>
                  <a:schemeClr val="accent6">
                    <a:lumMod val="75000"/>
                  </a:schemeClr>
                </a:solidFill>
              </a:rPr>
              <a:t>Distribuzioni delle commissioni imposte dai nodi aggregatori</a:t>
            </a:r>
          </a:p>
        </p:txBody>
      </p:sp>
      <p:pic>
        <p:nvPicPr>
          <p:cNvPr id="9" name="Immagine 8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C6939BE-4810-4BD5-9D1B-065348288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83" y="3457160"/>
            <a:ext cx="12269418" cy="56628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245B61-3AF3-41AD-926C-EE09A6323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0" y="708421"/>
            <a:ext cx="6352017" cy="29317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AB6BAA-8CD8-4BDA-BF9E-459D2232FFCC}"/>
              </a:ext>
            </a:extLst>
          </p:cNvPr>
          <p:cNvSpPr txBox="1"/>
          <p:nvPr/>
        </p:nvSpPr>
        <p:spPr>
          <a:xfrm>
            <a:off x="299301" y="569436"/>
            <a:ext cx="72727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u="sng" dirty="0">
                <a:solidFill>
                  <a:srgbClr val="70AD47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rPr>
              <a:t>HTLC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85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1D519-598B-473F-B021-E978565A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103694"/>
            <a:ext cx="10515600" cy="825344"/>
          </a:xfrm>
        </p:spPr>
        <p:txBody>
          <a:bodyPr/>
          <a:lstStyle/>
          <a:p>
            <a:r>
              <a:rPr lang="it-IT" b="1" i="1" u="sng" dirty="0">
                <a:solidFill>
                  <a:schemeClr val="accent6">
                    <a:lumMod val="75000"/>
                  </a:schemeClr>
                </a:solidFill>
              </a:rPr>
              <a:t>FEE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A91C9-A15C-4F2A-8E04-16ED1D81F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4" y="327720"/>
            <a:ext cx="11215583" cy="51764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C4A3F5-3CAF-444B-BDBF-E026DD6E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3" y="3036723"/>
            <a:ext cx="11215583" cy="51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607DF-A1CB-430D-8A0D-051F3A4A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43183"/>
            <a:ext cx="5153025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MULTIELEMENTI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A5CFE-3360-425D-B76C-E63079B3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061325"/>
            <a:ext cx="10515600" cy="49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 </a:t>
            </a:r>
            <a:r>
              <a:rPr lang="it-IT" sz="2000" i="1" dirty="0"/>
              <a:t>Canali multielemento</a:t>
            </a:r>
            <a:r>
              <a:rPr lang="it-IT" sz="2000" dirty="0"/>
              <a:t>, cioè quelli che stabiliscono più volte il collegamento tra due nodi, sono 2938 – circa il 6% dei canali totali.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AE2613-01A1-47DB-985A-F3AF75D3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14141" r="53044" b="26869"/>
          <a:stretch/>
        </p:blipFill>
        <p:spPr>
          <a:xfrm>
            <a:off x="2045564" y="1781212"/>
            <a:ext cx="5837808" cy="45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DC207-7A70-4324-B2F0-AE15E29A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10982325" cy="939891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TRASFORMAZIONE DA MULTIGRAFO A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DC267-D4AE-443F-80F0-C4966F83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1" y="130501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900" dirty="0"/>
              <a:t>Per poter proseguire con l’Analisi di Centralità è necessario collassare i canali multielemento in un solo canale, trasformando così il </a:t>
            </a:r>
            <a:r>
              <a:rPr lang="it-IT" sz="1900" dirty="0" err="1"/>
              <a:t>Multigrafo</a:t>
            </a:r>
            <a:r>
              <a:rPr lang="it-IT" sz="1900" dirty="0"/>
              <a:t> in Grafo semplice.</a:t>
            </a:r>
          </a:p>
          <a:p>
            <a:pPr marL="0" indent="0">
              <a:buNone/>
            </a:pPr>
            <a:r>
              <a:rPr lang="it-IT" sz="1900" dirty="0"/>
              <a:t>Ogni attributo associato al canale nel Grafo avrà come valore la media dei valori associati allo stesso attributo nei canali multielemento.</a:t>
            </a:r>
          </a:p>
          <a:p>
            <a:pPr marL="0" indent="0">
              <a:buNone/>
            </a:pPr>
            <a:endParaRPr lang="it-IT" sz="19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endParaRPr lang="it-IT" sz="14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r>
              <a:rPr lang="it-IT" sz="1900" dirty="0"/>
              <a:t>Per calcolare lo scostamento dei valori originari degli attributi rispetto alla media ho calcolato la deviazione standard, ottenendo che:</a:t>
            </a:r>
          </a:p>
          <a:p>
            <a:r>
              <a:rPr lang="it-IT" sz="1900" dirty="0"/>
              <a:t>nel 64% dei canali non c’è scostamento di nessun valore </a:t>
            </a:r>
          </a:p>
          <a:p>
            <a:r>
              <a:rPr lang="it-IT" sz="1900" dirty="0"/>
              <a:t>nel 18% dei canali c’è scostamento di una sola coppia di valori, tra cui </a:t>
            </a:r>
          </a:p>
          <a:p>
            <a:pPr marL="0" indent="0">
              <a:buNone/>
            </a:pPr>
            <a:r>
              <a:rPr lang="it-IT" sz="1900" dirty="0"/>
              <a:t>	-nell’ 1% lo scostamento è di un valore &gt;= 1000</a:t>
            </a:r>
          </a:p>
          <a:p>
            <a:pPr marL="0" indent="0">
              <a:buNone/>
            </a:pPr>
            <a:r>
              <a:rPr lang="it-IT" sz="1900" dirty="0"/>
              <a:t>	-nel 27% lo scostamento è di un valore &gt;=100</a:t>
            </a:r>
          </a:p>
          <a:p>
            <a:r>
              <a:rPr lang="it-IT" sz="1900" dirty="0"/>
              <a:t>nello 0% dei  canali c’è scostamento di tutte e tre le coppie di valori		</a:t>
            </a:r>
          </a:p>
          <a:p>
            <a:endParaRPr lang="it-IT" sz="1900" dirty="0"/>
          </a:p>
          <a:p>
            <a:pPr marL="0" indent="0">
              <a:buNone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81854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106EB-6B82-4EAB-AA40-2FE75D4C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35" y="91748"/>
            <a:ext cx="5901965" cy="775517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ANALISI DI CENTRALITA’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C9D13E-7433-49CA-AB6A-7860A0D3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5" y="1272619"/>
            <a:ext cx="10571375" cy="4904344"/>
          </a:xfrm>
        </p:spPr>
        <p:txBody>
          <a:bodyPr/>
          <a:lstStyle/>
          <a:p>
            <a:r>
              <a:rPr lang="it-IT" i="1" dirty="0" err="1"/>
              <a:t>Betweenness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</a:t>
            </a:r>
            <a:r>
              <a:rPr lang="it-IT" sz="2000" b="0" i="0" dirty="0">
                <a:solidFill>
                  <a:srgbClr val="2E2E2E"/>
                </a:solidFill>
                <a:effectLst/>
                <a:latin typeface="NexusSans"/>
              </a:rPr>
              <a:t> </a:t>
            </a:r>
            <a:r>
              <a:rPr lang="it-IT" sz="1800" dirty="0"/>
              <a:t>stima la rilevanza di un nodo in base al numero di cammini di minima lunghezza che lo attraversano.</a:t>
            </a:r>
          </a:p>
          <a:p>
            <a:r>
              <a:rPr lang="it-IT" i="1" dirty="0" err="1"/>
              <a:t>Closeness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il valore di </a:t>
            </a:r>
            <a:r>
              <a:rPr lang="it-IT" sz="1800" dirty="0" err="1"/>
              <a:t>closeness</a:t>
            </a:r>
            <a:r>
              <a:rPr lang="it-IT" sz="1800" dirty="0"/>
              <a:t> di un nodo stima il grado di vicinanza del nodo stesso dal resto dei nodi del grafo.</a:t>
            </a:r>
          </a:p>
          <a:p>
            <a:r>
              <a:rPr lang="it-IT" i="1" dirty="0"/>
              <a:t>Degree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</a:t>
            </a:r>
            <a:r>
              <a:rPr lang="it-IT" sz="1800" i="0" dirty="0">
                <a:solidFill>
                  <a:srgbClr val="202124"/>
                </a:solidFill>
                <a:effectLst/>
              </a:rPr>
              <a:t>l grado di centralità di un nodo è semplicemente il suo grado: il numero di archi che ha. Più alto è il grado, più centrale è il nodo. </a:t>
            </a:r>
            <a:endParaRPr lang="it-IT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b="0" i="1" u="sng" dirty="0" err="1">
                <a:solidFill>
                  <a:srgbClr val="202124"/>
                </a:solidFill>
                <a:effectLst/>
                <a:latin typeface="Google Sans"/>
              </a:rPr>
              <a:t>Eigenvector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1" dirty="0" err="1">
                <a:solidFill>
                  <a:srgbClr val="202124"/>
                </a:solidFill>
                <a:effectLst/>
                <a:latin typeface="Google Sans"/>
              </a:rPr>
              <a:t>centrality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: 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è un’estensione della degree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. Nella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eigenvector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non tutti i nodi sono equivalenti: alcuni sono più </a:t>
            </a:r>
            <a:r>
              <a:rPr lang="it-IT" sz="1800" i="1" dirty="0">
                <a:solidFill>
                  <a:srgbClr val="000000"/>
                </a:solidFill>
              </a:rPr>
              <a:t>importanti. 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Secondo la tesi di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centralità dell'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autovettore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u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nodo è importante se è collegato da altri nodi importanti.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La centralità dell'</a:t>
            </a:r>
            <a:r>
              <a:rPr lang="it-IT" sz="1800" b="0" i="0" dirty="0" err="1">
                <a:solidFill>
                  <a:srgbClr val="2E2E2E"/>
                </a:solidFill>
                <a:effectLst/>
              </a:rPr>
              <a:t>autovettore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 misura l'importanza di un nodo tenendo conto dell'importanza dei suoi vicini.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4593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5E502-E104-47E3-9345-1E11CC13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214296"/>
            <a:ext cx="5883111" cy="690677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BETWEENNESS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824B973-FB90-4AC0-BB4C-E2D4F119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" y="987006"/>
            <a:ext cx="11261071" cy="5197417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BC88B6-B798-4F52-99E0-B607864609E5}"/>
              </a:ext>
            </a:extLst>
          </p:cNvPr>
          <p:cNvSpPr txBox="1"/>
          <p:nvPr/>
        </p:nvSpPr>
        <p:spPr>
          <a:xfrm>
            <a:off x="828452" y="6184423"/>
            <a:ext cx="1104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Sull’asse x sono segnati i possibili valori di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, sull’asse y il grado dei nodi su cui si calcola la </a:t>
            </a:r>
            <a:r>
              <a:rPr lang="it-IT" sz="1400" i="1" dirty="0" err="1"/>
              <a:t>betweenness</a:t>
            </a:r>
            <a:r>
              <a:rPr lang="it-IT" sz="1400" i="1" dirty="0"/>
              <a:t>. Il grafico rappresenta la distribuzione della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10652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2DAE7-65B2-4970-991D-83A31882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94268"/>
            <a:ext cx="10515600" cy="957319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CLOSENESS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4AC5E1-458D-4BD4-B014-13180D04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089"/>
            <a:ext cx="11274641" cy="520368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36E417-168B-492E-96D1-AC5FD4D87AFA}"/>
              </a:ext>
            </a:extLst>
          </p:cNvPr>
          <p:cNvSpPr txBox="1"/>
          <p:nvPr/>
        </p:nvSpPr>
        <p:spPr>
          <a:xfrm>
            <a:off x="1180730" y="5813985"/>
            <a:ext cx="9259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47427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06FE5-94B6-4729-897C-5768127C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41401"/>
            <a:ext cx="10515600" cy="816516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DEGREE CENTRALITY</a:t>
            </a:r>
            <a:endParaRPr lang="it-IT" dirty="0"/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F06E274-C0BF-4C40-BAC2-84DC39F9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5" y="957917"/>
            <a:ext cx="11183659" cy="5161688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081359-6018-4855-A3AC-2D6EDD00AAA5}"/>
              </a:ext>
            </a:extLst>
          </p:cNvPr>
          <p:cNvSpPr txBox="1"/>
          <p:nvPr/>
        </p:nvSpPr>
        <p:spPr>
          <a:xfrm>
            <a:off x="1225289" y="6000416"/>
            <a:ext cx="9987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degree. Il grafico rappresenta la distribuzione della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8481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9789D-B58D-4EB8-ADB7-072532F6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308564"/>
            <a:ext cx="10618509" cy="879213"/>
          </a:xfrm>
        </p:spPr>
        <p:txBody>
          <a:bodyPr>
            <a:noAutofit/>
          </a:bodyPr>
          <a:lstStyle/>
          <a:p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EIGENVECTOR CENTRALITY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B14B7B-D586-4BDA-A195-900D47FA7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3" y="919640"/>
            <a:ext cx="11102009" cy="512400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1371D5-C762-49AF-9E22-CBFC8EB87CDC}"/>
              </a:ext>
            </a:extLst>
          </p:cNvPr>
          <p:cNvSpPr txBox="1"/>
          <p:nvPr/>
        </p:nvSpPr>
        <p:spPr>
          <a:xfrm>
            <a:off x="2241611" y="6160302"/>
            <a:ext cx="8376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eigenvector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530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D4465-A607-4711-9124-7B41DB7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346272"/>
            <a:ext cx="10916239" cy="455007"/>
          </a:xfrm>
        </p:spPr>
        <p:txBody>
          <a:bodyPr>
            <a:normAutofit fontScale="90000"/>
          </a:bodyPr>
          <a:lstStyle/>
          <a:p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– secondo tutte le 4 metriche :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4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03864ef025fde8fb587d989186ce6a4a186895ee44a926bfc370e2c366597a3f8f</a:t>
            </a:r>
            <a:br>
              <a:rPr lang="it-IT" sz="2000" b="0" dirty="0">
                <a:solidFill>
                  <a:srgbClr val="D4D4D4"/>
                </a:solidFill>
                <a:effectLst/>
                <a:latin typeface="+mn-lt"/>
              </a:rPr>
            </a:br>
            <a:br>
              <a:rPr lang="it-IT" sz="1000" b="0" dirty="0">
                <a:solidFill>
                  <a:srgbClr val="D4D4D4"/>
                </a:solidFill>
                <a:effectLst/>
                <a:latin typeface="+mn-lt"/>
              </a:rPr>
            </a:br>
            <a:endParaRPr lang="it-IT" sz="20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297637-7CB9-467B-B838-D7B99008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686143"/>
            <a:ext cx="11497302" cy="53064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BC4C51F-748A-465D-8F03-FC43D422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5" y="3429000"/>
            <a:ext cx="11625832" cy="515681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D013F7-E160-4178-A75D-B4AA0274C31C}"/>
              </a:ext>
            </a:extLst>
          </p:cNvPr>
          <p:cNvSpPr txBox="1"/>
          <p:nvPr/>
        </p:nvSpPr>
        <p:spPr>
          <a:xfrm>
            <a:off x="337352" y="6396335"/>
            <a:ext cx="1162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In alto sono riportati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applicate dal nodo considerato sui suoi canali. In basso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su tutti 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23541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B46B7E-C6BF-4E08-BA0C-5C45C94C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3427"/>
            <a:ext cx="10515600" cy="49424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policy sono 2 perché tutti i canali considerati sono bidirezionali: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node1_policy è decisa ed applicata dal node1 ai pagamenti instradati sul canale considerato in direzione node1-&gt;node2; viceversa la node2_policy è decisa e applicata dal node2 ai pagamenti instradati sul canale nel verso opposto.</a:t>
            </a:r>
          </a:p>
          <a:p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Nel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Multigrafo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ogni canale è rappresentato da un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solo arco che collega i nodi alle sue estremità (questo mi consente di avere nel grafo archi con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univoco), tra gli attributi dell’arco ho aggiunto le informazioni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capacity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43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808989-B837-47F4-B20A-DB6D95A64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88" y="1245041"/>
            <a:ext cx="10297761" cy="4752813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F0DAE-9974-49E9-9E10-BC41346C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7266"/>
            <a:ext cx="10515600" cy="466824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7EBBA73-DC12-42D4-99FA-534882BF65B8}"/>
              </a:ext>
            </a:extLst>
          </p:cNvPr>
          <p:cNvSpPr txBox="1">
            <a:spLocks/>
          </p:cNvSpPr>
          <p:nvPr/>
        </p:nvSpPr>
        <p:spPr>
          <a:xfrm>
            <a:off x="235670" y="346272"/>
            <a:ext cx="10916239" cy="455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eigenvector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02ad6fb8d693dc1e4569bcedefadf5f72a931ae027dc0f0c544b34c1c6f3b9a02b</a:t>
            </a:r>
          </a:p>
          <a:p>
            <a:r>
              <a:rPr lang="it-IT" sz="18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 terzo secondo degree </a:t>
            </a:r>
            <a:r>
              <a:rPr lang="it-IT" sz="1800" i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centrality</a:t>
            </a:r>
            <a:endParaRPr lang="it-IT" sz="1800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70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FC6E99B-395B-48A8-8EA8-C1AF147F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7" y="806633"/>
            <a:ext cx="11174691" cy="5157550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730EC95-E1AD-48C1-AA81-45AEA3C6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5" y="9142"/>
            <a:ext cx="11174691" cy="884674"/>
          </a:xfrm>
        </p:spPr>
        <p:txBody>
          <a:bodyPr>
            <a:normAutofit/>
          </a:bodyPr>
          <a:lstStyle/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degree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0217890e3aad8d35bc054f43acc00084b25229ecff0ab68debd82883ad65ee8266</a:t>
            </a:r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i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 terzo per </a:t>
            </a:r>
            <a:r>
              <a:rPr lang="it-IT" sz="1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betweenness</a:t>
            </a:r>
            <a:endParaRPr lang="it-IT" sz="18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57E544-BEB8-443D-BEE6-3783F281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9" y="3589195"/>
            <a:ext cx="11421424" cy="50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CF9B3-B843-4CCF-A448-0BBCD35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69817"/>
            <a:ext cx="10515600" cy="1325563"/>
          </a:xfrm>
        </p:spPr>
        <p:txBody>
          <a:bodyPr>
            <a:normAutofit/>
          </a:bodyPr>
          <a:lstStyle/>
          <a:p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039c73f53daad1050a6a72afb5353a2152f3152ee17168cd0ab28c2cb3e0050e36</a:t>
            </a:r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B33839-4BF5-43CF-B235-2B1E41283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9" y="1594485"/>
            <a:ext cx="9874445" cy="4557436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DC36FBB-5919-4039-9648-6089FF9F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0" y="3974074"/>
            <a:ext cx="10045162" cy="44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2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BF85A-00DE-4E69-ABEA-D92E4D25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07" y="166002"/>
            <a:ext cx="10515600" cy="823220"/>
          </a:xfrm>
        </p:spPr>
        <p:txBody>
          <a:bodyPr>
            <a:normAutofit/>
          </a:bodyPr>
          <a:lstStyle/>
          <a:p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eingenvector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0242a4ae0c5bef18048fbecf995094b74bfb0f7391418d71ed394784373f41e4f3</a:t>
            </a:r>
            <a:endParaRPr lang="it-IT" sz="1900" b="1" i="1" u="sng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Segnaposto contenuto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05A11DD4-BBE3-4805-8829-0C07D7DD7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67" y="865065"/>
            <a:ext cx="10800526" cy="4984858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845848-89F6-4D1C-820E-10F95BDC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9" y="3505200"/>
            <a:ext cx="10933102" cy="48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3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13729-97CA-42C6-B75A-B2ABB80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20746"/>
            <a:ext cx="10515600" cy="1325563"/>
          </a:xfrm>
        </p:spPr>
        <p:txBody>
          <a:bodyPr>
            <a:normAutofit/>
          </a:bodyPr>
          <a:lstStyle/>
          <a:p>
            <a:r>
              <a:rPr lang="it-IT" sz="5000" b="1" i="1" dirty="0">
                <a:solidFill>
                  <a:schemeClr val="accent6">
                    <a:lumMod val="75000"/>
                  </a:schemeClr>
                </a:solidFill>
              </a:rPr>
              <a:t>CAMPO DISABLED</a:t>
            </a:r>
          </a:p>
        </p:txBody>
      </p:sp>
      <p:pic>
        <p:nvPicPr>
          <p:cNvPr id="5" name="Segnaposto contenuto 4" descr="Immagine che contiene interni, pianta, fiore, colorato&#10;&#10;Descrizione generata automaticamente">
            <a:extLst>
              <a:ext uri="{FF2B5EF4-FFF2-40B4-BE49-F238E27FC236}">
                <a16:creationId xmlns:a16="http://schemas.microsoft.com/office/drawing/2014/main" id="{0A77A7C7-B0E8-44D3-B9DD-5D6DB2BCA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22553" r="29749" b="1"/>
          <a:stretch/>
        </p:blipFill>
        <p:spPr>
          <a:xfrm>
            <a:off x="630406" y="1219200"/>
            <a:ext cx="5626586" cy="3899525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3D09132-053A-4E96-84C5-AEDFECC47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8" t="20105" r="28594"/>
          <a:stretch/>
        </p:blipFill>
        <p:spPr>
          <a:xfrm>
            <a:off x="6192946" y="1314451"/>
            <a:ext cx="5803289" cy="361564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88EEE9-54FD-4FFA-B29F-ADC6B24D851A}"/>
              </a:ext>
            </a:extLst>
          </p:cNvPr>
          <p:cNvSpPr txBox="1"/>
          <p:nvPr/>
        </p:nvSpPr>
        <p:spPr>
          <a:xfrm>
            <a:off x="220771" y="5281939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giallo sono evidenziati i canali su cui è possibile instradare i pagamenti dal node1 al node2.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3604E2-39CD-436A-8CDA-07AB3E62F8F4}"/>
              </a:ext>
            </a:extLst>
          </p:cNvPr>
          <p:cNvSpPr txBox="1"/>
          <p:nvPr/>
        </p:nvSpPr>
        <p:spPr>
          <a:xfrm>
            <a:off x="5999054" y="5266690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arancione sono evidenziati i canali su cui è possibile instradare i pagamenti dal node2 al node1.</a:t>
            </a:r>
          </a:p>
        </p:txBody>
      </p:sp>
    </p:spTree>
    <p:extLst>
      <p:ext uri="{BB962C8B-B14F-4D97-AF65-F5344CB8AC3E}">
        <p14:creationId xmlns:p14="http://schemas.microsoft.com/office/powerpoint/2010/main" val="20859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97F93-E31B-446E-A9CB-548C914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percentuale di canali su cui non è consentito instradare pagamenti (in nessuna delle direzioni) è del 3 %.</a:t>
            </a:r>
          </a:p>
          <a:p>
            <a:r>
              <a:rPr lang="it-IT" dirty="0"/>
              <a:t>La percentuale canali su cui è consentito in una sola direzione </a:t>
            </a:r>
            <a:r>
              <a:rPr lang="it-IT"/>
              <a:t>è del  </a:t>
            </a:r>
            <a:r>
              <a:rPr lang="it-IT" dirty="0"/>
              <a:t>28 %.</a:t>
            </a:r>
          </a:p>
        </p:txBody>
      </p:sp>
    </p:spTree>
    <p:extLst>
      <p:ext uri="{BB962C8B-B14F-4D97-AF65-F5344CB8AC3E}">
        <p14:creationId xmlns:p14="http://schemas.microsoft.com/office/powerpoint/2010/main" val="357087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AB68B-C8FE-4C3A-8A9D-3236384B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64206"/>
            <a:ext cx="11125200" cy="789441"/>
          </a:xfrm>
        </p:spPr>
        <p:txBody>
          <a:bodyPr>
            <a:normAutofit/>
          </a:bodyPr>
          <a:lstStyle/>
          <a:p>
            <a: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  <a:t>Distribuzioni delle FEE sui canali nei quali è consentito instradare pagamenti in una sola direzione:</a:t>
            </a:r>
            <a:b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considero solo le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del nodo che consente il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routing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sul canale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8974F9-AA81-4F21-969F-D701E74D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08" y="3741420"/>
            <a:ext cx="9875730" cy="4376212"/>
          </a:xfrm>
          <a:prstGeom prst="rect">
            <a:avLst/>
          </a:prstGeom>
        </p:spPr>
      </p:pic>
      <p:pic>
        <p:nvPicPr>
          <p:cNvPr id="10" name="Immagine 9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E2EE45E-43E0-49A9-98A9-F16F8EFBE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9" y="1408087"/>
            <a:ext cx="9776670" cy="45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8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23A3F-73B1-4C91-8530-F2914FA3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BFBAE1-B56B-48FF-826D-E04227EE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48" y="1878890"/>
            <a:ext cx="10393754" cy="4797117"/>
          </a:xfrm>
        </p:spPr>
      </p:pic>
    </p:spTree>
    <p:extLst>
      <p:ext uri="{BB962C8B-B14F-4D97-AF65-F5344CB8AC3E}">
        <p14:creationId xmlns:p14="http://schemas.microsoft.com/office/powerpoint/2010/main" val="4221558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E044983-ADA7-4FBC-BC6A-EA72AFF2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8" y="3500234"/>
            <a:ext cx="7275158" cy="335776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4229B0-5585-4A6E-8EF3-E9A0C66C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317504"/>
            <a:ext cx="7486929" cy="34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C51C0-6ADB-4109-B156-F46C27A4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7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delle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 in base alla capacità del canale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AC1D08-544D-4A0D-B015-F86429086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23" y="4150490"/>
            <a:ext cx="6145177" cy="283623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68E1A2-48B8-447F-980F-0C2104107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77" y="1091954"/>
            <a:ext cx="6386002" cy="29473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7382FC-5798-4292-9993-B512B7943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0489"/>
            <a:ext cx="6145177" cy="28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3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F7502-7E25-4D1C-88AC-3601B3ED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30" y="0"/>
            <a:ext cx="1800513" cy="803565"/>
          </a:xfrm>
        </p:spPr>
        <p:txBody>
          <a:bodyPr>
            <a:noAutofit/>
          </a:bodyPr>
          <a:lstStyle/>
          <a:p>
            <a:r>
              <a:rPr lang="it-IT" sz="4800" b="1" i="1" dirty="0">
                <a:solidFill>
                  <a:schemeClr val="accent6">
                    <a:lumMod val="75000"/>
                  </a:schemeClr>
                </a:solidFill>
              </a:rPr>
              <a:t>Policy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F7CEAE-995D-469B-8BE9-38B207A6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22" y="3428999"/>
            <a:ext cx="11521977" cy="3264031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Consideriamo i campi: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min_htlc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valore minimo (espresso in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) per cui un nodo è disposto a fare il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forward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 di un pagamento.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Valore di default: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(1000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msat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)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-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che significa che la maggior parte dei nodi rifiuterà i pagament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i 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inferiori a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satoshi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.</a:t>
            </a:r>
            <a:endParaRPr lang="it-IT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fee_base_msat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tariffa addebitata ogni volta che un pagamento viene instradato attraverso il canale.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Valore di default: 1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(1000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)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fee_rate_milli_msat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commissione in percentuale addebitata sul valore </a:t>
            </a:r>
            <a:r>
              <a:rPr lang="it-IT" sz="1600" b="1" dirty="0">
                <a:solidFill>
                  <a:schemeClr val="tx1"/>
                </a:solidFill>
                <a:ea typeface="Cambria Math" panose="02040503050406030204" pitchFamily="18" charset="0"/>
              </a:rPr>
              <a:t>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del pagamento instradato attraverso il canale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settato a True, impedisce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(Policy1 e Policy2 potrebbero avere valori diversi del campo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il che vuol dire che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può essere consentito in una sola direzione)</a:t>
            </a: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B1EAC4A8-77CC-49CB-A0FE-90D4FD11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9" t="61010" r="45341" b="20202"/>
          <a:stretch/>
        </p:blipFill>
        <p:spPr>
          <a:xfrm>
            <a:off x="3048578" y="707164"/>
            <a:ext cx="490301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6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E6E3-6A14-478C-A768-F83A5D61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Degree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FAFAEF1-7AA9-47F4-A81E-1833C0E30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13" y="2003178"/>
            <a:ext cx="9989820" cy="4610686"/>
          </a:xfrm>
        </p:spPr>
      </p:pic>
    </p:spTree>
    <p:extLst>
      <p:ext uri="{BB962C8B-B14F-4D97-AF65-F5344CB8AC3E}">
        <p14:creationId xmlns:p14="http://schemas.microsoft.com/office/powerpoint/2010/main" val="395543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CF3C7-8833-4A6A-9932-BAD0F07E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4333"/>
            <a:ext cx="10515600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Matrice di correlazione 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DA94C53-0B65-42C2-9620-03BE4BDA6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47" y="2204462"/>
            <a:ext cx="9262503" cy="27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506DEF-A258-43ED-8367-AECADE94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4772"/>
            <a:ext cx="10515600" cy="612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i="1" dirty="0"/>
              <a:t>In azzurro i canali di cui non sono note le policy.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EDA8FA-F00B-4D03-8EF2-FE702250F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" r="21546"/>
          <a:stretch/>
        </p:blipFill>
        <p:spPr>
          <a:xfrm>
            <a:off x="767178" y="139715"/>
            <a:ext cx="9514536" cy="52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9A5DB8B6-D24F-42B1-AE79-005466853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6" r="27374"/>
          <a:stretch/>
        </p:blipFill>
        <p:spPr>
          <a:xfrm>
            <a:off x="4985868" y="24830"/>
            <a:ext cx="7890915" cy="6808339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C8DB10FA-05CC-4A2E-A21A-8E98B00F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118" y="49661"/>
            <a:ext cx="7525732" cy="633405"/>
          </a:xfrm>
        </p:spPr>
        <p:txBody>
          <a:bodyPr>
            <a:no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Visualizzazione della LN con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Graphia</a:t>
            </a:r>
            <a:endParaRPr lang="it-IT" sz="3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0F563CDD-B6DF-47E2-9FCD-52F281714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29181"/>
            <a:ext cx="5382705" cy="5979158"/>
          </a:xfrm>
        </p:spPr>
        <p:txBody>
          <a:bodyPr/>
          <a:lstStyle/>
          <a:p>
            <a:pPr algn="l"/>
            <a:r>
              <a:rPr lang="it-IT" dirty="0"/>
              <a:t>Il grafo è costituito da </a:t>
            </a:r>
          </a:p>
          <a:p>
            <a:pPr algn="l"/>
            <a:r>
              <a:rPr lang="it-IT" i="1" dirty="0"/>
              <a:t>11044 nodi </a:t>
            </a:r>
            <a:r>
              <a:rPr lang="it-IT" dirty="0"/>
              <a:t>e</a:t>
            </a:r>
            <a:r>
              <a:rPr lang="it-IT" i="1" dirty="0"/>
              <a:t> 42974 archi</a:t>
            </a:r>
            <a:r>
              <a:rPr lang="it-IT" dirty="0"/>
              <a:t>, </a:t>
            </a:r>
          </a:p>
          <a:p>
            <a:pPr algn="l"/>
            <a:r>
              <a:rPr lang="it-IT" dirty="0"/>
              <a:t>di cui rispettivamente il 98,3% e il 99,7% si trovano nella componente centrale.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64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0B576-EB6C-4136-9E3A-79B1E087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3" y="138882"/>
            <a:ext cx="8004143" cy="792190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MINHTLC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E49E-7FDE-40F2-A472-524E1AFB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8" y="5698210"/>
            <a:ext cx="11009243" cy="64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minhtlc</a:t>
            </a:r>
            <a:r>
              <a:rPr lang="it-IT" sz="1500" i="1" dirty="0"/>
              <a:t>, sull’asse y il numero di canali su cui è stato applicato un determinato valore. Il grafico mostra come sono distribuiti i valori di </a:t>
            </a:r>
            <a:r>
              <a:rPr lang="it-IT" sz="1500" i="1" dirty="0" err="1"/>
              <a:t>min_htlc</a:t>
            </a:r>
            <a:r>
              <a:rPr lang="it-IT" sz="1500" i="1" dirty="0"/>
              <a:t> nei canali della rete.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08A2A0-8C72-4122-883E-EECADB01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9" y="931072"/>
            <a:ext cx="9935074" cy="45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163D9-0CA2-444C-A5DB-9E6A3A87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6" y="346385"/>
            <a:ext cx="6976621" cy="669304"/>
          </a:xfrm>
        </p:spPr>
        <p:txBody>
          <a:bodyPr>
            <a:normAutofit fontScale="90000"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FEEBASE</a:t>
            </a:r>
            <a:br>
              <a:rPr lang="it-IT" sz="3400" dirty="0"/>
            </a:br>
            <a:endParaRPr lang="it-IT" sz="3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31FF90-73F9-4034-9D3D-28DF5378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3" y="681038"/>
            <a:ext cx="10206128" cy="4710521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D806E16-FAF5-45F3-AA3A-5F593E7DBCDC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fee_base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fee_base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87059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B27F2-519E-4F85-9D73-74FA61BC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129455"/>
            <a:ext cx="7023755" cy="718957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FEERATE</a:t>
            </a:r>
            <a:endParaRPr lang="it-IT" sz="3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347206-83A9-4478-83B7-ABF7128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33" y="848412"/>
            <a:ext cx="9982933" cy="460750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E17DCF7-C6CD-4955-AA6D-6EB50667ED62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fee_rate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fee_rate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99598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E4082-8A88-4409-8E70-08BB0741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0" y="148308"/>
            <a:ext cx="5044126" cy="718957"/>
          </a:xfrm>
        </p:spPr>
        <p:txBody>
          <a:bodyPr/>
          <a:lstStyle/>
          <a:p>
            <a:r>
              <a:rPr lang="it-IT" b="1" i="1">
                <a:solidFill>
                  <a:schemeClr val="accent6">
                    <a:lumMod val="75000"/>
                  </a:schemeClr>
                </a:solidFill>
              </a:rPr>
              <a:t>NODI AGGREGATORI</a:t>
            </a: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97B68-7CFE-4858-A929-4A93FE29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32" y="933252"/>
            <a:ext cx="11237535" cy="4351338"/>
          </a:xfrm>
        </p:spPr>
        <p:txBody>
          <a:bodyPr/>
          <a:lstStyle/>
          <a:p>
            <a:r>
              <a:rPr lang="it-IT"/>
              <a:t>L’algoritmo seleziona come nodi aggregatori quei </a:t>
            </a:r>
            <a:r>
              <a:rPr lang="it-IT" i="1"/>
              <a:t>nodi che hanno grado&gt;=5 e tra i cui vicini ci sono almeno 3 nodi «rosa»</a:t>
            </a:r>
            <a:r>
              <a:rPr lang="it-IT"/>
              <a:t> (nodi di grado 1).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233E74-1DAA-4408-B52C-2746B364385A}"/>
              </a:ext>
            </a:extLst>
          </p:cNvPr>
          <p:cNvSpPr txBox="1"/>
          <p:nvPr/>
        </p:nvSpPr>
        <p:spPr>
          <a:xfrm>
            <a:off x="4224130" y="6272618"/>
            <a:ext cx="83786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i="1" dirty="0"/>
              <a:t>(Nodi aggregatori in blu nella figura)</a:t>
            </a:r>
          </a:p>
        </p:txBody>
      </p:sp>
      <p:pic>
        <p:nvPicPr>
          <p:cNvPr id="7" name="Immagine 6" descr="Immagine che contiene pianta&#10;&#10;Descrizione generata automaticamente">
            <a:extLst>
              <a:ext uri="{FF2B5EF4-FFF2-40B4-BE49-F238E27FC236}">
                <a16:creationId xmlns:a16="http://schemas.microsoft.com/office/drawing/2014/main" id="{D9C4F14F-47FC-4E8C-A1E5-A9E5E23EA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9" t="7867" r="30136" b="34532"/>
          <a:stretch/>
        </p:blipFill>
        <p:spPr>
          <a:xfrm>
            <a:off x="2012508" y="1851098"/>
            <a:ext cx="7546271" cy="4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3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Microsoft Office PowerPoint</Application>
  <PresentationFormat>Widescreen</PresentationFormat>
  <Paragraphs>84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Google Sans</vt:lpstr>
      <vt:lpstr>NexusSans</vt:lpstr>
      <vt:lpstr>Nunito</vt:lpstr>
      <vt:lpstr>Tema di Office</vt:lpstr>
      <vt:lpstr>CANALI</vt:lpstr>
      <vt:lpstr>Presentazione standard di PowerPoint</vt:lpstr>
      <vt:lpstr>Policy </vt:lpstr>
      <vt:lpstr>Presentazione standard di PowerPoint</vt:lpstr>
      <vt:lpstr>Visualizzazione della LN con Graphia</vt:lpstr>
      <vt:lpstr>DISTRIBUZIONE DEI VALORI DI MINHTLC</vt:lpstr>
      <vt:lpstr>DISTRIBUZIONE DEI VALORI DI FEEBASE </vt:lpstr>
      <vt:lpstr>DISTRIBUZIONE DEI VALORI DI FEERATE</vt:lpstr>
      <vt:lpstr>NODI AGGREGATORI</vt:lpstr>
      <vt:lpstr>Distribuzioni delle commissioni imposte dai nodi aggregatori</vt:lpstr>
      <vt:lpstr>FEE</vt:lpstr>
      <vt:lpstr>MULTIELEMENTI</vt:lpstr>
      <vt:lpstr> TRASFORMAZIONE DA MULTIGRAFO A GRAFO</vt:lpstr>
      <vt:lpstr>ANALISI DI CENTRALITA’</vt:lpstr>
      <vt:lpstr>BETWEENNESS CENTRALITY</vt:lpstr>
      <vt:lpstr>CLOSENESS CENTRALITY</vt:lpstr>
      <vt:lpstr>DEGREE CENTRALITY</vt:lpstr>
      <vt:lpstr> EIGENVECTOR CENTRALITY  </vt:lpstr>
      <vt:lpstr>Fee applicate dal nodo più centrale – secondo tutte le 4 metriche : 03864ef025fde8fb587d989186ce6a4a186895ee44a926bfc370e2c366597a3f8f  </vt:lpstr>
      <vt:lpstr>Presentazione standard di PowerPoint</vt:lpstr>
      <vt:lpstr>Secondo nodo più centrale – secondo degree centrality:  0217890e3aad8d35bc054f43acc00084b25229ecff0ab68debd82883ad65ee8266 e terzo per betweenness</vt:lpstr>
      <vt:lpstr>Terzo nodo più centrale – secondo closeness centrality:  039c73f53daad1050a6a72afb5353a2152f3152ee17168cd0ab28c2cb3e0050e36 </vt:lpstr>
      <vt:lpstr>Terzo nodo più centrale – secondo eingenvector centrality:  0242a4ae0c5bef18048fbecf995094b74bfb0f7391418d71ed394784373f41e4f3</vt:lpstr>
      <vt:lpstr>CAMPO DISABLED</vt:lpstr>
      <vt:lpstr>Presentazione standard di PowerPoint</vt:lpstr>
      <vt:lpstr>Distribuzioni delle FEE sui canali nei quali è consentito instradare pagamenti in una sola direzione: considero solo le fee del nodo che consente il routing sul canale</vt:lpstr>
      <vt:lpstr>Fee applicate dal nodo più centrale  – secondo la Closeness Centrality –  ai suoi vicini</vt:lpstr>
      <vt:lpstr>Presentazione standard di PowerPoint</vt:lpstr>
      <vt:lpstr>Distribuzione delle fee in base alla capacità del canale</vt:lpstr>
      <vt:lpstr>Fee applicate dal nodo più centrale  – secondo la Degree Centrality –  ai suoi vicini</vt:lpstr>
      <vt:lpstr>Matrice di correlazione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CANALI</dc:title>
  <dc:creator>Roberta Zucca</dc:creator>
  <cp:lastModifiedBy>Roberta Zucca</cp:lastModifiedBy>
  <cp:revision>8</cp:revision>
  <dcterms:created xsi:type="dcterms:W3CDTF">2021-10-11T10:30:25Z</dcterms:created>
  <dcterms:modified xsi:type="dcterms:W3CDTF">2021-11-08T09:46:56Z</dcterms:modified>
</cp:coreProperties>
</file>