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9" r:id="rId6"/>
    <p:sldId id="270" r:id="rId7"/>
    <p:sldId id="271" r:id="rId8"/>
    <p:sldId id="272" r:id="rId9"/>
    <p:sldId id="273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0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4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15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3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3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1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9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2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1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9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DD4F82C-F9C9-4898-82C3-7F9704DC0A24}" type="datetimeFigureOut">
              <a:rPr lang="en-GB" smtClean="0"/>
              <a:pPr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4881452-65FC-48DD-A073-453E7A3836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7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25" y="1324773"/>
            <a:ext cx="2103550" cy="210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0752"/>
            <a:ext cx="9144000" cy="2387600"/>
          </a:xfrm>
        </p:spPr>
        <p:txBody>
          <a:bodyPr/>
          <a:lstStyle/>
          <a:p>
            <a:r>
              <a:rPr lang="en-GB" dirty="0" smtClean="0"/>
              <a:t>ROBIN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2494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Gamification Project</a:t>
            </a:r>
          </a:p>
          <a:p>
            <a:r>
              <a:rPr lang="en-GB" sz="2000" dirty="0">
                <a:latin typeface="+mj-lt"/>
              </a:rPr>
              <a:t>Robert </a:t>
            </a:r>
            <a:r>
              <a:rPr lang="en-GB" sz="2000" dirty="0" smtClean="0">
                <a:latin typeface="+mj-lt"/>
              </a:rPr>
              <a:t>Bastian · Paavan Buddhdev · Aiken </a:t>
            </a:r>
            <a:r>
              <a:rPr lang="en-GB" sz="2000" dirty="0" err="1" smtClean="0">
                <a:latin typeface="+mj-lt"/>
              </a:rPr>
              <a:t>Cairncross</a:t>
            </a:r>
            <a:r>
              <a:rPr lang="en-GB" sz="2000" dirty="0" smtClean="0">
                <a:latin typeface="+mj-lt"/>
              </a:rPr>
              <a:t> · James Dai · Alistair </a:t>
            </a:r>
            <a:r>
              <a:rPr lang="en-GB" sz="2000" dirty="0">
                <a:latin typeface="+mj-lt"/>
              </a:rPr>
              <a:t>Gavin</a:t>
            </a:r>
          </a:p>
        </p:txBody>
      </p:sp>
    </p:spTree>
    <p:extLst>
      <p:ext uri="{BB962C8B-B14F-4D97-AF65-F5344CB8AC3E}">
        <p14:creationId xmlns:p14="http://schemas.microsoft.com/office/powerpoint/2010/main" val="26082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Anyone </a:t>
            </a:r>
            <a:r>
              <a:rPr lang="en-GB" dirty="0"/>
              <a:t>is able to submit a </a:t>
            </a:r>
            <a:r>
              <a:rPr lang="en-GB" dirty="0" smtClean="0"/>
              <a:t>challenge</a:t>
            </a:r>
          </a:p>
          <a:p>
            <a:pPr lvl="1"/>
            <a:r>
              <a:rPr lang="en-GB" dirty="0" smtClean="0"/>
              <a:t>When no previous problem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QM can set a challenge</a:t>
            </a:r>
          </a:p>
          <a:p>
            <a:pPr lvl="1"/>
            <a:r>
              <a:rPr lang="en-GB" dirty="0" smtClean="0"/>
              <a:t>Previous challenge ended; that challenge’s winner is new QM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solvers can submit solutions</a:t>
            </a:r>
          </a:p>
          <a:p>
            <a:pPr lvl="1"/>
            <a:r>
              <a:rPr lang="en-GB" dirty="0" smtClean="0"/>
              <a:t>QM has submitted challenge and it hasn’t expired</a:t>
            </a:r>
          </a:p>
          <a:p>
            <a:pPr lvl="1"/>
            <a:r>
              <a:rPr lang="en-GB" dirty="0" smtClean="0"/>
              <a:t>One solution for each solver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QM can grade the </a:t>
            </a:r>
            <a:r>
              <a:rPr lang="en-GB" dirty="0" smtClean="0"/>
              <a:t>solutions</a:t>
            </a:r>
          </a:p>
          <a:p>
            <a:pPr lvl="1"/>
            <a:r>
              <a:rPr lang="en-GB" dirty="0" smtClean="0"/>
              <a:t>All the registered users have submitted solutions OR expiry time reached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8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Structural 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Ruby-on-Rails </a:t>
            </a:r>
            <a:r>
              <a:rPr lang="en-GB" dirty="0" smtClean="0"/>
              <a:t>(and SQLite)</a:t>
            </a:r>
          </a:p>
          <a:p>
            <a:pPr lvl="1"/>
            <a:r>
              <a:rPr lang="en-GB" dirty="0" smtClean="0"/>
              <a:t>Widely used ∴ widely documented</a:t>
            </a:r>
          </a:p>
          <a:p>
            <a:pPr lvl="1"/>
            <a:r>
              <a:rPr lang="en-GB" dirty="0" smtClean="0"/>
              <a:t>Fast and powerful</a:t>
            </a:r>
          </a:p>
          <a:p>
            <a:pPr lvl="1"/>
            <a:r>
              <a:rPr lang="en-GB" dirty="0" smtClean="0"/>
              <a:t>Ruby was new to us so good to try out 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Bootstrap</a:t>
            </a:r>
          </a:p>
          <a:p>
            <a:pPr lvl="1"/>
            <a:r>
              <a:rPr lang="en-GB" dirty="0" smtClean="0"/>
              <a:t>Elements for alerts etc. built-in</a:t>
            </a:r>
          </a:p>
          <a:p>
            <a:pPr lvl="1"/>
            <a:r>
              <a:rPr lang="en-GB" dirty="0" smtClean="0"/>
              <a:t>Huge range of structural elements – e.g. our FAQ uses an accordion, alerts returned use warning/danger classes to stand out,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07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Kept up using Slack and Git!</a:t>
            </a:r>
          </a:p>
          <a:p>
            <a:pPr marL="0" indent="0">
              <a:buNone/>
            </a:pPr>
            <a:r>
              <a:rPr lang="en-GB" dirty="0" smtClean="0"/>
              <a:t>We had a late </a:t>
            </a:r>
            <a:r>
              <a:rPr lang="en-GB" dirty="0" smtClean="0"/>
              <a:t>start (but </a:t>
            </a:r>
            <a:r>
              <a:rPr lang="en-GB" dirty="0" smtClean="0"/>
              <a:t>hey, who didn’t…)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Each of us had individual </a:t>
            </a:r>
            <a:r>
              <a:rPr lang="en-GB" dirty="0" smtClean="0"/>
              <a:t>roles with </a:t>
            </a:r>
            <a:r>
              <a:rPr lang="en-GB" dirty="0" smtClean="0"/>
              <a:t>lots of room for overlap</a:t>
            </a:r>
          </a:p>
          <a:p>
            <a:pPr marL="0" indent="0">
              <a:buNone/>
            </a:pPr>
            <a:r>
              <a:rPr lang="en-GB" dirty="0" smtClean="0"/>
              <a:t>Windows vs Unix</a:t>
            </a:r>
          </a:p>
          <a:p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596190" y="4231983"/>
            <a:ext cx="3400926" cy="2069432"/>
            <a:chOff x="966537" y="4242468"/>
            <a:chExt cx="3400926" cy="206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258" t="41961" r="91704" b="28195"/>
            <a:stretch/>
          </p:blipFill>
          <p:spPr>
            <a:xfrm>
              <a:off x="966537" y="4242468"/>
              <a:ext cx="525379" cy="20694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68833" t="41961" r="8943" b="28195"/>
            <a:stretch/>
          </p:blipFill>
          <p:spPr>
            <a:xfrm>
              <a:off x="1475874" y="4242468"/>
              <a:ext cx="2891589" cy="2069432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106" y="4524709"/>
            <a:ext cx="5257800" cy="1504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80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867" y="1745636"/>
            <a:ext cx="3250091" cy="22036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58" y="1171075"/>
            <a:ext cx="3352800" cy="3352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131429"/>
            <a:ext cx="9144000" cy="1655762"/>
          </a:xfrm>
        </p:spPr>
        <p:txBody>
          <a:bodyPr/>
          <a:lstStyle/>
          <a:p>
            <a:r>
              <a:rPr lang="en-GB" dirty="0" smtClean="0">
                <a:latin typeface="+mj-lt"/>
              </a:rPr>
              <a:t>Huge thanks to Ivo (our supervisor),</a:t>
            </a:r>
          </a:p>
          <a:p>
            <a:r>
              <a:rPr lang="en-GB" dirty="0" smtClean="0">
                <a:latin typeface="+mj-lt"/>
              </a:rPr>
              <a:t>and to Tom (our sponsor from </a:t>
            </a:r>
            <a:r>
              <a:rPr lang="en-GB" dirty="0" err="1" smtClean="0">
                <a:latin typeface="+mj-lt"/>
              </a:rPr>
              <a:t>Palantir</a:t>
            </a:r>
            <a:r>
              <a:rPr lang="en-GB" dirty="0" smtClean="0">
                <a:latin typeface="+mj-lt"/>
              </a:rPr>
              <a:t>)</a:t>
            </a:r>
            <a:r>
              <a:rPr lang="en-GB" dirty="0" smtClean="0"/>
              <a:t>,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and to all of you for listening!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798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</a:t>
            </a:r>
            <a:r>
              <a:rPr lang="en-GB" dirty="0"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Users who form part of a small group/team</a:t>
            </a:r>
          </a:p>
          <a:p>
            <a:pPr marL="0" indent="0">
              <a:buNone/>
            </a:pPr>
            <a:r>
              <a:rPr lang="en-GB" dirty="0" smtClean="0"/>
              <a:t>Each user takes turns writing challenges for other users to solve</a:t>
            </a:r>
          </a:p>
          <a:p>
            <a:pPr marL="0" indent="0">
              <a:buNone/>
            </a:pPr>
            <a:r>
              <a:rPr lang="en-GB" dirty="0" smtClean="0"/>
              <a:t>Multiple rounds, like an ongoing tournament</a:t>
            </a:r>
          </a:p>
          <a:p>
            <a:pPr marL="0" indent="0">
              <a:buNone/>
            </a:pPr>
            <a:r>
              <a:rPr lang="en-GB" dirty="0" smtClean="0"/>
              <a:t>Each round of tournament has a question-master, who sets the challenge and timescale, and scores the solutions afterwards</a:t>
            </a:r>
          </a:p>
          <a:p>
            <a:pPr marL="0" indent="0">
              <a:buNone/>
            </a:pPr>
            <a:r>
              <a:rPr lang="en-GB" dirty="0" smtClean="0"/>
              <a:t>Separate instance for each group – e.g. yourteamname.robin.com (like Slack)</a:t>
            </a:r>
          </a:p>
        </p:txBody>
      </p:sp>
    </p:spTree>
    <p:extLst>
      <p:ext uri="{BB962C8B-B14F-4D97-AF65-F5344CB8AC3E}">
        <p14:creationId xmlns:p14="http://schemas.microsoft.com/office/powerpoint/2010/main" val="223123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Brief: teach programming, using elements of games to incentivise and encourage more learning.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System to create challenges for other users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Competition!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points &amp; trophies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challenging users you know</a:t>
            </a:r>
          </a:p>
        </p:txBody>
      </p:sp>
      <p:sp>
        <p:nvSpPr>
          <p:cNvPr id="8" name="Freeform 7"/>
          <p:cNvSpPr/>
          <p:nvPr/>
        </p:nvSpPr>
        <p:spPr>
          <a:xfrm>
            <a:off x="7411453" y="2454442"/>
            <a:ext cx="1442884" cy="1044840"/>
          </a:xfrm>
          <a:custGeom>
            <a:avLst/>
            <a:gdLst>
              <a:gd name="connsiteX0" fmla="*/ 705853 w 867505"/>
              <a:gd name="connsiteY0" fmla="*/ 0 h 1524000"/>
              <a:gd name="connsiteX1" fmla="*/ 818147 w 867505"/>
              <a:gd name="connsiteY1" fmla="*/ 1090863 h 1524000"/>
              <a:gd name="connsiteX2" fmla="*/ 0 w 867505"/>
              <a:gd name="connsiteY2" fmla="*/ 1524000 h 1524000"/>
              <a:gd name="connsiteX0" fmla="*/ 1042738 w 1080831"/>
              <a:gd name="connsiteY0" fmla="*/ 0 h 1251284"/>
              <a:gd name="connsiteX1" fmla="*/ 818147 w 1080831"/>
              <a:gd name="connsiteY1" fmla="*/ 818147 h 1251284"/>
              <a:gd name="connsiteX2" fmla="*/ 0 w 1080831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4840"/>
              <a:gd name="connsiteX1" fmla="*/ 1283369 w 1442884"/>
              <a:gd name="connsiteY1" fmla="*/ 834189 h 1044840"/>
              <a:gd name="connsiteX2" fmla="*/ 0 w 1442884"/>
              <a:gd name="connsiteY2" fmla="*/ 1042737 h 104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884" h="1044840">
                <a:moveTo>
                  <a:pt x="1347538" y="0"/>
                </a:moveTo>
                <a:cubicBezTo>
                  <a:pt x="1462506" y="418431"/>
                  <a:pt x="1507959" y="660400"/>
                  <a:pt x="1283369" y="834189"/>
                </a:cubicBezTo>
                <a:cubicBezTo>
                  <a:pt x="1058779" y="1007979"/>
                  <a:pt x="409072" y="1056107"/>
                  <a:pt x="0" y="1042737"/>
                </a:cubicBezTo>
              </a:path>
            </a:pathLst>
          </a:cu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1860886" y="4771315"/>
            <a:ext cx="753977" cy="683001"/>
          </a:xfrm>
          <a:custGeom>
            <a:avLst/>
            <a:gdLst>
              <a:gd name="connsiteX0" fmla="*/ 705853 w 867505"/>
              <a:gd name="connsiteY0" fmla="*/ 0 h 1524000"/>
              <a:gd name="connsiteX1" fmla="*/ 818147 w 867505"/>
              <a:gd name="connsiteY1" fmla="*/ 1090863 h 1524000"/>
              <a:gd name="connsiteX2" fmla="*/ 0 w 867505"/>
              <a:gd name="connsiteY2" fmla="*/ 1524000 h 1524000"/>
              <a:gd name="connsiteX0" fmla="*/ 1042738 w 1080831"/>
              <a:gd name="connsiteY0" fmla="*/ 0 h 1251284"/>
              <a:gd name="connsiteX1" fmla="*/ 818147 w 1080831"/>
              <a:gd name="connsiteY1" fmla="*/ 818147 h 1251284"/>
              <a:gd name="connsiteX2" fmla="*/ 0 w 1080831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4840"/>
              <a:gd name="connsiteX1" fmla="*/ 1283369 w 1442884"/>
              <a:gd name="connsiteY1" fmla="*/ 834189 h 1044840"/>
              <a:gd name="connsiteX2" fmla="*/ 0 w 1442884"/>
              <a:gd name="connsiteY2" fmla="*/ 1042737 h 1044840"/>
              <a:gd name="connsiteX0" fmla="*/ 1443790 w 1545057"/>
              <a:gd name="connsiteY0" fmla="*/ 0 h 880254"/>
              <a:gd name="connsiteX1" fmla="*/ 1379621 w 1545057"/>
              <a:gd name="connsiteY1" fmla="*/ 834189 h 880254"/>
              <a:gd name="connsiteX2" fmla="*/ 0 w 1545057"/>
              <a:gd name="connsiteY2" fmla="*/ 770021 h 880254"/>
              <a:gd name="connsiteX0" fmla="*/ 1443790 w 1545057"/>
              <a:gd name="connsiteY0" fmla="*/ 0 h 1016406"/>
              <a:gd name="connsiteX1" fmla="*/ 1379621 w 1545057"/>
              <a:gd name="connsiteY1" fmla="*/ 834189 h 1016406"/>
              <a:gd name="connsiteX2" fmla="*/ 0 w 1545057"/>
              <a:gd name="connsiteY2" fmla="*/ 770021 h 1016406"/>
              <a:gd name="connsiteX0" fmla="*/ 1443790 w 1461667"/>
              <a:gd name="connsiteY0" fmla="*/ 0 h 1546183"/>
              <a:gd name="connsiteX1" fmla="*/ 850232 w 1461667"/>
              <a:gd name="connsiteY1" fmla="*/ 1523999 h 1546183"/>
              <a:gd name="connsiteX2" fmla="*/ 0 w 1461667"/>
              <a:gd name="connsiteY2" fmla="*/ 770021 h 1546183"/>
              <a:gd name="connsiteX0" fmla="*/ 1058779 w 1099519"/>
              <a:gd name="connsiteY0" fmla="*/ 818147 h 1018277"/>
              <a:gd name="connsiteX1" fmla="*/ 850232 w 1099519"/>
              <a:gd name="connsiteY1" fmla="*/ 753978 h 1018277"/>
              <a:gd name="connsiteX2" fmla="*/ 0 w 1099519"/>
              <a:gd name="connsiteY2" fmla="*/ 0 h 1018277"/>
              <a:gd name="connsiteX0" fmla="*/ 1058779 w 1075313"/>
              <a:gd name="connsiteY0" fmla="*/ 818147 h 990330"/>
              <a:gd name="connsiteX1" fmla="*/ 481264 w 1075313"/>
              <a:gd name="connsiteY1" fmla="*/ 641683 h 990330"/>
              <a:gd name="connsiteX2" fmla="*/ 0 w 1075313"/>
              <a:gd name="connsiteY2" fmla="*/ 0 h 990330"/>
              <a:gd name="connsiteX0" fmla="*/ 1058779 w 1058779"/>
              <a:gd name="connsiteY0" fmla="*/ 818147 h 818147"/>
              <a:gd name="connsiteX1" fmla="*/ 481264 w 1058779"/>
              <a:gd name="connsiteY1" fmla="*/ 641683 h 818147"/>
              <a:gd name="connsiteX2" fmla="*/ 0 w 1058779"/>
              <a:gd name="connsiteY2" fmla="*/ 0 h 818147"/>
              <a:gd name="connsiteX0" fmla="*/ 1058779 w 1058779"/>
              <a:gd name="connsiteY0" fmla="*/ 818147 h 818147"/>
              <a:gd name="connsiteX1" fmla="*/ 641685 w 1058779"/>
              <a:gd name="connsiteY1" fmla="*/ 545431 h 818147"/>
              <a:gd name="connsiteX2" fmla="*/ 0 w 1058779"/>
              <a:gd name="connsiteY2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8779" h="818147">
                <a:moveTo>
                  <a:pt x="1058779" y="818147"/>
                </a:moveTo>
                <a:cubicBezTo>
                  <a:pt x="949157" y="691146"/>
                  <a:pt x="818148" y="681789"/>
                  <a:pt x="641685" y="545431"/>
                </a:cubicBezTo>
                <a:cubicBezTo>
                  <a:pt x="465222" y="409073"/>
                  <a:pt x="553451" y="430465"/>
                  <a:pt x="0" y="0"/>
                </a:cubicBezTo>
              </a:path>
            </a:pathLst>
          </a:cu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951751" y="4578810"/>
            <a:ext cx="1540040" cy="508829"/>
          </a:xfrm>
          <a:custGeom>
            <a:avLst/>
            <a:gdLst>
              <a:gd name="connsiteX0" fmla="*/ 705853 w 867505"/>
              <a:gd name="connsiteY0" fmla="*/ 0 h 1524000"/>
              <a:gd name="connsiteX1" fmla="*/ 818147 w 867505"/>
              <a:gd name="connsiteY1" fmla="*/ 1090863 h 1524000"/>
              <a:gd name="connsiteX2" fmla="*/ 0 w 867505"/>
              <a:gd name="connsiteY2" fmla="*/ 1524000 h 1524000"/>
              <a:gd name="connsiteX0" fmla="*/ 1042738 w 1080831"/>
              <a:gd name="connsiteY0" fmla="*/ 0 h 1251284"/>
              <a:gd name="connsiteX1" fmla="*/ 818147 w 1080831"/>
              <a:gd name="connsiteY1" fmla="*/ 818147 h 1251284"/>
              <a:gd name="connsiteX2" fmla="*/ 0 w 1080831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4840"/>
              <a:gd name="connsiteX1" fmla="*/ 1283369 w 1442884"/>
              <a:gd name="connsiteY1" fmla="*/ 834189 h 1044840"/>
              <a:gd name="connsiteX2" fmla="*/ 0 w 1442884"/>
              <a:gd name="connsiteY2" fmla="*/ 1042737 h 1044840"/>
              <a:gd name="connsiteX0" fmla="*/ 1443790 w 1545057"/>
              <a:gd name="connsiteY0" fmla="*/ 0 h 880254"/>
              <a:gd name="connsiteX1" fmla="*/ 1379621 w 1545057"/>
              <a:gd name="connsiteY1" fmla="*/ 834189 h 880254"/>
              <a:gd name="connsiteX2" fmla="*/ 0 w 1545057"/>
              <a:gd name="connsiteY2" fmla="*/ 770021 h 880254"/>
              <a:gd name="connsiteX0" fmla="*/ 1443790 w 1545057"/>
              <a:gd name="connsiteY0" fmla="*/ 0 h 1016406"/>
              <a:gd name="connsiteX1" fmla="*/ 1379621 w 1545057"/>
              <a:gd name="connsiteY1" fmla="*/ 834189 h 1016406"/>
              <a:gd name="connsiteX2" fmla="*/ 0 w 1545057"/>
              <a:gd name="connsiteY2" fmla="*/ 770021 h 1016406"/>
              <a:gd name="connsiteX0" fmla="*/ 1443790 w 1461667"/>
              <a:gd name="connsiteY0" fmla="*/ 0 h 1546183"/>
              <a:gd name="connsiteX1" fmla="*/ 850232 w 1461667"/>
              <a:gd name="connsiteY1" fmla="*/ 1523999 h 1546183"/>
              <a:gd name="connsiteX2" fmla="*/ 0 w 1461667"/>
              <a:gd name="connsiteY2" fmla="*/ 770021 h 1546183"/>
              <a:gd name="connsiteX0" fmla="*/ 1058779 w 1099519"/>
              <a:gd name="connsiteY0" fmla="*/ 818147 h 1018277"/>
              <a:gd name="connsiteX1" fmla="*/ 850232 w 1099519"/>
              <a:gd name="connsiteY1" fmla="*/ 753978 h 1018277"/>
              <a:gd name="connsiteX2" fmla="*/ 0 w 1099519"/>
              <a:gd name="connsiteY2" fmla="*/ 0 h 1018277"/>
              <a:gd name="connsiteX0" fmla="*/ 1058779 w 1075313"/>
              <a:gd name="connsiteY0" fmla="*/ 818147 h 990330"/>
              <a:gd name="connsiteX1" fmla="*/ 481264 w 1075313"/>
              <a:gd name="connsiteY1" fmla="*/ 641683 h 990330"/>
              <a:gd name="connsiteX2" fmla="*/ 0 w 1075313"/>
              <a:gd name="connsiteY2" fmla="*/ 0 h 990330"/>
              <a:gd name="connsiteX0" fmla="*/ 1058779 w 1058779"/>
              <a:gd name="connsiteY0" fmla="*/ 818147 h 818147"/>
              <a:gd name="connsiteX1" fmla="*/ 481264 w 1058779"/>
              <a:gd name="connsiteY1" fmla="*/ 641683 h 818147"/>
              <a:gd name="connsiteX2" fmla="*/ 0 w 1058779"/>
              <a:gd name="connsiteY2" fmla="*/ 0 h 818147"/>
              <a:gd name="connsiteX0" fmla="*/ 1058779 w 1058779"/>
              <a:gd name="connsiteY0" fmla="*/ 818147 h 818147"/>
              <a:gd name="connsiteX1" fmla="*/ 641685 w 1058779"/>
              <a:gd name="connsiteY1" fmla="*/ 545431 h 818147"/>
              <a:gd name="connsiteX2" fmla="*/ 0 w 1058779"/>
              <a:gd name="connsiteY2" fmla="*/ 0 h 818147"/>
              <a:gd name="connsiteX0" fmla="*/ 2117561 w 2117561"/>
              <a:gd name="connsiteY0" fmla="*/ 664416 h 664416"/>
              <a:gd name="connsiteX1" fmla="*/ 641685 w 2117561"/>
              <a:gd name="connsiteY1" fmla="*/ 545431 h 664416"/>
              <a:gd name="connsiteX2" fmla="*/ 0 w 2117561"/>
              <a:gd name="connsiteY2" fmla="*/ 0 h 664416"/>
              <a:gd name="connsiteX0" fmla="*/ 2117561 w 2117561"/>
              <a:gd name="connsiteY0" fmla="*/ 664416 h 664416"/>
              <a:gd name="connsiteX1" fmla="*/ 912012 w 2117561"/>
              <a:gd name="connsiteY1" fmla="*/ 564648 h 664416"/>
              <a:gd name="connsiteX2" fmla="*/ 0 w 2117561"/>
              <a:gd name="connsiteY2" fmla="*/ 0 h 664416"/>
              <a:gd name="connsiteX0" fmla="*/ 2117561 w 2117561"/>
              <a:gd name="connsiteY0" fmla="*/ 664416 h 664416"/>
              <a:gd name="connsiteX1" fmla="*/ 912012 w 2117561"/>
              <a:gd name="connsiteY1" fmla="*/ 564648 h 664416"/>
              <a:gd name="connsiteX2" fmla="*/ 0 w 2117561"/>
              <a:gd name="connsiteY2" fmla="*/ 0 h 664416"/>
              <a:gd name="connsiteX0" fmla="*/ 2117561 w 2117561"/>
              <a:gd name="connsiteY0" fmla="*/ 664416 h 665117"/>
              <a:gd name="connsiteX1" fmla="*/ 912012 w 2117561"/>
              <a:gd name="connsiteY1" fmla="*/ 564648 h 665117"/>
              <a:gd name="connsiteX2" fmla="*/ 0 w 2117561"/>
              <a:gd name="connsiteY2" fmla="*/ 0 h 665117"/>
              <a:gd name="connsiteX0" fmla="*/ 2162615 w 2162615"/>
              <a:gd name="connsiteY0" fmla="*/ 568334 h 609512"/>
              <a:gd name="connsiteX1" fmla="*/ 912012 w 2162615"/>
              <a:gd name="connsiteY1" fmla="*/ 564648 h 609512"/>
              <a:gd name="connsiteX2" fmla="*/ 0 w 2162615"/>
              <a:gd name="connsiteY2" fmla="*/ 0 h 60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615" h="609512">
                <a:moveTo>
                  <a:pt x="2162615" y="568334"/>
                </a:moveTo>
                <a:cubicBezTo>
                  <a:pt x="2052993" y="575848"/>
                  <a:pt x="1272448" y="659370"/>
                  <a:pt x="912012" y="564648"/>
                </a:cubicBezTo>
                <a:cubicBezTo>
                  <a:pt x="551576" y="469926"/>
                  <a:pt x="553451" y="430465"/>
                  <a:pt x="0" y="0"/>
                </a:cubicBezTo>
              </a:path>
            </a:pathLst>
          </a:cu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79" y="1825625"/>
            <a:ext cx="9544641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0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95" y="1825625"/>
            <a:ext cx="960861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019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58" y="1825625"/>
            <a:ext cx="9568684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516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30" y="1825625"/>
            <a:ext cx="951634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013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59" y="1825625"/>
            <a:ext cx="9582881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40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9" y="1825625"/>
            <a:ext cx="9575782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67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296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ROBIN</vt:lpstr>
      <vt:lpstr>What</vt:lpstr>
      <vt:lpstr>Why</vt:lpstr>
      <vt:lpstr>Problem lifecycle</vt:lpstr>
      <vt:lpstr>Problem lifecycle</vt:lpstr>
      <vt:lpstr>Problem lifecycle</vt:lpstr>
      <vt:lpstr>Problem lifecycle</vt:lpstr>
      <vt:lpstr>Problem lifecycle</vt:lpstr>
      <vt:lpstr>Problem lifecycle</vt:lpstr>
      <vt:lpstr>States</vt:lpstr>
      <vt:lpstr>Structural base</vt:lpstr>
      <vt:lpstr>Group dynamics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ROBIN</dc:title>
  <dc:creator>Paavan Buddhdev</dc:creator>
  <cp:lastModifiedBy>Paavan Buddhdev</cp:lastModifiedBy>
  <cp:revision>15</cp:revision>
  <dcterms:created xsi:type="dcterms:W3CDTF">2015-05-12T12:37:44Z</dcterms:created>
  <dcterms:modified xsi:type="dcterms:W3CDTF">2015-05-12T14:32:58Z</dcterms:modified>
</cp:coreProperties>
</file>