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69" r:id="rId6"/>
    <p:sldId id="270" r:id="rId7"/>
    <p:sldId id="271" r:id="rId8"/>
    <p:sldId id="272" r:id="rId9"/>
    <p:sldId id="273" r:id="rId10"/>
    <p:sldId id="266" r:id="rId11"/>
    <p:sldId id="267" r:id="rId12"/>
    <p:sldId id="268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7" autoAdjust="0"/>
    <p:restoredTop sz="95934"/>
  </p:normalViewPr>
  <p:slideViewPr>
    <p:cSldViewPr snapToGrid="0">
      <p:cViewPr varScale="1">
        <p:scale>
          <a:sx n="110" d="100"/>
          <a:sy n="110" d="100"/>
        </p:scale>
        <p:origin x="6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F82C-F9C9-4898-82C3-7F9704DC0A24}" type="datetimeFigureOut">
              <a:rPr lang="en-GB" smtClean="0"/>
              <a:t>13/05/2015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1452-65FC-48DD-A073-453E7A3836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6093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F82C-F9C9-4898-82C3-7F9704DC0A24}" type="datetimeFigureOut">
              <a:rPr lang="en-GB" smtClean="0"/>
              <a:t>13/05/2015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1452-65FC-48DD-A073-453E7A3836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3045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F82C-F9C9-4898-82C3-7F9704DC0A24}" type="datetimeFigureOut">
              <a:rPr lang="en-GB" smtClean="0"/>
              <a:t>13/05/2015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1452-65FC-48DD-A073-453E7A3836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15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F82C-F9C9-4898-82C3-7F9704DC0A24}" type="datetimeFigureOut">
              <a:rPr lang="en-GB" smtClean="0"/>
              <a:t>13/05/2015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1452-65FC-48DD-A073-453E7A3836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22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F82C-F9C9-4898-82C3-7F9704DC0A24}" type="datetimeFigureOut">
              <a:rPr lang="en-GB" smtClean="0"/>
              <a:t>13/05/2015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1452-65FC-48DD-A073-453E7A3836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438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F82C-F9C9-4898-82C3-7F9704DC0A24}" type="datetimeFigureOut">
              <a:rPr lang="en-GB" smtClean="0"/>
              <a:t>13/05/2015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1452-65FC-48DD-A073-453E7A3836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5636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F82C-F9C9-4898-82C3-7F9704DC0A24}" type="datetimeFigureOut">
              <a:rPr lang="en-GB" smtClean="0"/>
              <a:t>13/05/2015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1452-65FC-48DD-A073-453E7A3836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3186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F82C-F9C9-4898-82C3-7F9704DC0A24}" type="datetimeFigureOut">
              <a:rPr lang="en-GB" smtClean="0"/>
              <a:t>13/05/2015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1452-65FC-48DD-A073-453E7A3836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6391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F82C-F9C9-4898-82C3-7F9704DC0A24}" type="datetimeFigureOut">
              <a:rPr lang="en-GB" smtClean="0"/>
              <a:t>13/05/2015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1452-65FC-48DD-A073-453E7A3836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62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F82C-F9C9-4898-82C3-7F9704DC0A24}" type="datetimeFigureOut">
              <a:rPr lang="en-GB" smtClean="0"/>
              <a:t>13/05/2015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1452-65FC-48DD-A073-453E7A3836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144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F82C-F9C9-4898-82C3-7F9704DC0A24}" type="datetimeFigureOut">
              <a:rPr lang="en-GB" smtClean="0"/>
              <a:t>13/05/2015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1452-65FC-48DD-A073-453E7A3836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927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DDD4F82C-F9C9-4898-82C3-7F9704DC0A24}" type="datetimeFigureOut">
              <a:rPr lang="en-GB" smtClean="0"/>
              <a:pPr/>
              <a:t>13/05/2015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14881452-65FC-48DD-A073-453E7A38367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976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225" y="1324773"/>
            <a:ext cx="2103550" cy="21035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50752"/>
            <a:ext cx="9144000" cy="2387600"/>
          </a:xfrm>
        </p:spPr>
        <p:txBody>
          <a:bodyPr/>
          <a:lstStyle/>
          <a:p>
            <a:r>
              <a:rPr lang="en-GB" dirty="0" smtClean="0"/>
              <a:t>ROBIN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72494"/>
            <a:ext cx="9144000" cy="1655762"/>
          </a:xfrm>
        </p:spPr>
        <p:txBody>
          <a:bodyPr>
            <a:normAutofit/>
          </a:bodyPr>
          <a:lstStyle/>
          <a:p>
            <a:r>
              <a:rPr lang="en-GB" dirty="0" smtClean="0">
                <a:latin typeface="+mj-lt"/>
              </a:rPr>
              <a:t>Gamification Project</a:t>
            </a:r>
          </a:p>
          <a:p>
            <a:r>
              <a:rPr lang="en-GB" sz="2000" dirty="0">
                <a:latin typeface="+mj-lt"/>
              </a:rPr>
              <a:t>Robert </a:t>
            </a:r>
            <a:r>
              <a:rPr lang="en-GB" sz="2000" dirty="0" smtClean="0">
                <a:latin typeface="+mj-lt"/>
              </a:rPr>
              <a:t>Bastian · Paavan Buddhdev · Aiken </a:t>
            </a:r>
            <a:r>
              <a:rPr lang="en-GB" sz="2000" dirty="0" err="1" smtClean="0">
                <a:latin typeface="+mj-lt"/>
              </a:rPr>
              <a:t>Cairncross</a:t>
            </a:r>
            <a:r>
              <a:rPr lang="en-GB" sz="2000" dirty="0" smtClean="0">
                <a:latin typeface="+mj-lt"/>
              </a:rPr>
              <a:t> · James Dai · Alistair </a:t>
            </a:r>
            <a:r>
              <a:rPr lang="en-GB" sz="2000" dirty="0">
                <a:latin typeface="+mj-lt"/>
              </a:rPr>
              <a:t>Gavin</a:t>
            </a:r>
          </a:p>
        </p:txBody>
      </p:sp>
    </p:spTree>
    <p:extLst>
      <p:ext uri="{BB962C8B-B14F-4D97-AF65-F5344CB8AC3E}">
        <p14:creationId xmlns:p14="http://schemas.microsoft.com/office/powerpoint/2010/main" val="260822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Anyone </a:t>
            </a:r>
            <a:r>
              <a:rPr lang="en-GB" dirty="0"/>
              <a:t>is able to submit a </a:t>
            </a:r>
            <a:r>
              <a:rPr lang="en-GB" dirty="0" smtClean="0"/>
              <a:t>challenge</a:t>
            </a:r>
          </a:p>
          <a:p>
            <a:pPr lvl="1"/>
            <a:r>
              <a:rPr lang="en-GB" dirty="0" smtClean="0"/>
              <a:t>When no previous problem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The </a:t>
            </a:r>
            <a:r>
              <a:rPr lang="en-GB" dirty="0"/>
              <a:t>QM can set a challenge</a:t>
            </a:r>
          </a:p>
          <a:p>
            <a:pPr lvl="1"/>
            <a:r>
              <a:rPr lang="en-GB" dirty="0" smtClean="0"/>
              <a:t>Previous challenge ended; that challenge’s winner is new QM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The </a:t>
            </a:r>
            <a:r>
              <a:rPr lang="en-GB" dirty="0"/>
              <a:t>solvers can submit solutions</a:t>
            </a:r>
          </a:p>
          <a:p>
            <a:pPr lvl="1"/>
            <a:r>
              <a:rPr lang="en-GB" dirty="0" smtClean="0"/>
              <a:t>QM has submitted challenge and it hasn’t expired</a:t>
            </a:r>
          </a:p>
          <a:p>
            <a:pPr lvl="1"/>
            <a:r>
              <a:rPr lang="en-GB" dirty="0" smtClean="0"/>
              <a:t>One solution for each solver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The QM can grade the </a:t>
            </a:r>
            <a:r>
              <a:rPr lang="en-GB" dirty="0" smtClean="0"/>
              <a:t>solutions</a:t>
            </a:r>
          </a:p>
          <a:p>
            <a:pPr lvl="1"/>
            <a:r>
              <a:rPr lang="en-GB" dirty="0" smtClean="0"/>
              <a:t>All the registered users have submitted solutions OR expiry time reached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988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Structural base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Ruby-on-Rails (and SQLite)</a:t>
            </a:r>
          </a:p>
          <a:p>
            <a:pPr lvl="1"/>
            <a:r>
              <a:rPr lang="en-GB" dirty="0" smtClean="0"/>
              <a:t>Widely used ∴ widely documented</a:t>
            </a:r>
          </a:p>
          <a:p>
            <a:pPr lvl="1"/>
            <a:r>
              <a:rPr lang="en-GB" dirty="0" smtClean="0"/>
              <a:t>Fast and powerful</a:t>
            </a:r>
          </a:p>
          <a:p>
            <a:pPr lvl="1"/>
            <a:r>
              <a:rPr lang="en-GB" dirty="0" smtClean="0"/>
              <a:t>Ruby was new to us so good to try out </a:t>
            </a:r>
          </a:p>
          <a:p>
            <a:pPr lvl="1"/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Bootstrap</a:t>
            </a:r>
          </a:p>
          <a:p>
            <a:pPr lvl="1"/>
            <a:r>
              <a:rPr lang="en-GB" dirty="0" smtClean="0"/>
              <a:t>Elements for alerts etc. built-in</a:t>
            </a:r>
          </a:p>
          <a:p>
            <a:pPr lvl="1"/>
            <a:r>
              <a:rPr lang="en-GB" dirty="0" smtClean="0"/>
              <a:t>Huge range of structural elements – e.g. our FAQ uses an accordion, alerts returned use warning/danger classes to stand out, etc.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407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Group dynamics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Kept up using Slack and Git!</a:t>
            </a:r>
          </a:p>
          <a:p>
            <a:r>
              <a:rPr lang="en-GB" dirty="0" smtClean="0"/>
              <a:t>We had a late start (but hey, who didn’t…)</a:t>
            </a:r>
          </a:p>
          <a:p>
            <a:r>
              <a:rPr lang="en-GB" dirty="0" smtClean="0"/>
              <a:t>Each of us had individual roles with lots of room for overlap</a:t>
            </a:r>
          </a:p>
          <a:p>
            <a:r>
              <a:rPr lang="en-GB" dirty="0" smtClean="0"/>
              <a:t>Windows vs Unix</a:t>
            </a:r>
          </a:p>
          <a:p>
            <a:endParaRPr lang="en-GB" dirty="0"/>
          </a:p>
        </p:txBody>
      </p:sp>
      <p:grpSp>
        <p:nvGrpSpPr>
          <p:cNvPr id="7" name="Group 6"/>
          <p:cNvGrpSpPr/>
          <p:nvPr/>
        </p:nvGrpSpPr>
        <p:grpSpPr>
          <a:xfrm>
            <a:off x="1596190" y="4231983"/>
            <a:ext cx="3400926" cy="2069432"/>
            <a:chOff x="966537" y="4242468"/>
            <a:chExt cx="3400926" cy="206943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4258" t="41961" r="91704" b="28195"/>
            <a:stretch/>
          </p:blipFill>
          <p:spPr>
            <a:xfrm>
              <a:off x="966537" y="4242468"/>
              <a:ext cx="525379" cy="2069432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68833" t="41961" r="8943" b="28195"/>
            <a:stretch/>
          </p:blipFill>
          <p:spPr>
            <a:xfrm>
              <a:off x="1475874" y="4242468"/>
              <a:ext cx="2891589" cy="2069432"/>
            </a:xfrm>
            <a:prstGeom prst="rect">
              <a:avLst/>
            </a:prstGeom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5106" y="4524709"/>
            <a:ext cx="5257800" cy="15049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980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867" y="1745636"/>
            <a:ext cx="3250091" cy="220367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958" y="1171075"/>
            <a:ext cx="3352800" cy="3352800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4131429"/>
            <a:ext cx="9144000" cy="1655762"/>
          </a:xfrm>
        </p:spPr>
        <p:txBody>
          <a:bodyPr/>
          <a:lstStyle/>
          <a:p>
            <a:r>
              <a:rPr lang="en-GB" dirty="0" smtClean="0">
                <a:latin typeface="+mj-lt"/>
              </a:rPr>
              <a:t>Huge thanks to Ivo (our supervisor),</a:t>
            </a:r>
          </a:p>
          <a:p>
            <a:r>
              <a:rPr lang="en-GB" dirty="0" smtClean="0">
                <a:latin typeface="+mj-lt"/>
              </a:rPr>
              <a:t>and to Tom (our sponsor from </a:t>
            </a:r>
            <a:r>
              <a:rPr lang="en-GB" dirty="0" err="1" smtClean="0">
                <a:latin typeface="+mj-lt"/>
              </a:rPr>
              <a:t>Palantir</a:t>
            </a:r>
            <a:r>
              <a:rPr lang="en-GB" dirty="0" smtClean="0">
                <a:latin typeface="+mj-lt"/>
              </a:rPr>
              <a:t>)</a:t>
            </a:r>
            <a:r>
              <a:rPr lang="en-GB" dirty="0" smtClean="0"/>
              <a:t>,</a:t>
            </a:r>
            <a:endParaRPr lang="en-GB" dirty="0" smtClean="0">
              <a:latin typeface="+mj-lt"/>
            </a:endParaRPr>
          </a:p>
          <a:p>
            <a:r>
              <a:rPr lang="en-GB" dirty="0" smtClean="0">
                <a:latin typeface="+mj-lt"/>
              </a:rPr>
              <a:t>and to all of you for listening!</a:t>
            </a:r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9798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</a:t>
            </a:r>
            <a:r>
              <a:rPr lang="en-GB" dirty="0"/>
              <a:t>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Users who form part of a small group/team</a:t>
            </a:r>
          </a:p>
          <a:p>
            <a:r>
              <a:rPr lang="en-GB" dirty="0" smtClean="0"/>
              <a:t>Each user takes turns writing challenges for other users to solve</a:t>
            </a:r>
          </a:p>
          <a:p>
            <a:r>
              <a:rPr lang="en-GB" dirty="0" smtClean="0"/>
              <a:t>Multiple rounds, like an ongoing tournament</a:t>
            </a:r>
          </a:p>
          <a:p>
            <a:r>
              <a:rPr lang="en-GB" dirty="0" smtClean="0"/>
              <a:t>Each round of tournament has a question-master, who sets the challenge and timescale, and scores the solutions afterwards</a:t>
            </a:r>
          </a:p>
          <a:p>
            <a:r>
              <a:rPr lang="en-GB" dirty="0" smtClean="0"/>
              <a:t>Separate instance for each group – e.g. yourteamname.robin.com (like Slack)</a:t>
            </a:r>
          </a:p>
        </p:txBody>
      </p:sp>
    </p:spTree>
    <p:extLst>
      <p:ext uri="{BB962C8B-B14F-4D97-AF65-F5344CB8AC3E}">
        <p14:creationId xmlns:p14="http://schemas.microsoft.com/office/powerpoint/2010/main" val="223123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xplosion 1 5"/>
          <p:cNvSpPr/>
          <p:nvPr/>
        </p:nvSpPr>
        <p:spPr>
          <a:xfrm>
            <a:off x="433144" y="3115770"/>
            <a:ext cx="2982350" cy="2926080"/>
          </a:xfrm>
          <a:prstGeom prst="irregularSeal1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 smtClean="0"/>
              <a:t>Our brief</a:t>
            </a:r>
            <a:r>
              <a:rPr lang="en-GB" dirty="0" smtClean="0"/>
              <a:t>: teach programming, using elements of games to incentivise and encourage more learning.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		System to create challenges for other users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Competition! 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		points &amp; trophies</a:t>
            </a:r>
          </a:p>
          <a:p>
            <a:pPr marL="0" indent="0">
              <a:buNone/>
            </a:pPr>
            <a:r>
              <a:rPr lang="en-GB" dirty="0"/>
              <a:t>		</a:t>
            </a:r>
            <a:r>
              <a:rPr lang="en-GB" dirty="0" smtClean="0"/>
              <a:t>challenging users who you know</a:t>
            </a:r>
          </a:p>
        </p:txBody>
      </p:sp>
      <p:sp>
        <p:nvSpPr>
          <p:cNvPr id="9" name="Freeform 8"/>
          <p:cNvSpPr/>
          <p:nvPr/>
        </p:nvSpPr>
        <p:spPr>
          <a:xfrm>
            <a:off x="1860886" y="4771316"/>
            <a:ext cx="782113" cy="725204"/>
          </a:xfrm>
          <a:custGeom>
            <a:avLst/>
            <a:gdLst>
              <a:gd name="connsiteX0" fmla="*/ 705853 w 867505"/>
              <a:gd name="connsiteY0" fmla="*/ 0 h 1524000"/>
              <a:gd name="connsiteX1" fmla="*/ 818147 w 867505"/>
              <a:gd name="connsiteY1" fmla="*/ 1090863 h 1524000"/>
              <a:gd name="connsiteX2" fmla="*/ 0 w 867505"/>
              <a:gd name="connsiteY2" fmla="*/ 1524000 h 1524000"/>
              <a:gd name="connsiteX0" fmla="*/ 1042738 w 1080831"/>
              <a:gd name="connsiteY0" fmla="*/ 0 h 1251284"/>
              <a:gd name="connsiteX1" fmla="*/ 818147 w 1080831"/>
              <a:gd name="connsiteY1" fmla="*/ 818147 h 1251284"/>
              <a:gd name="connsiteX2" fmla="*/ 0 w 1080831"/>
              <a:gd name="connsiteY2" fmla="*/ 1251284 h 1251284"/>
              <a:gd name="connsiteX0" fmla="*/ 1042738 w 1120517"/>
              <a:gd name="connsiteY0" fmla="*/ 0 h 1251284"/>
              <a:gd name="connsiteX1" fmla="*/ 978569 w 1120517"/>
              <a:gd name="connsiteY1" fmla="*/ 834189 h 1251284"/>
              <a:gd name="connsiteX2" fmla="*/ 0 w 1120517"/>
              <a:gd name="connsiteY2" fmla="*/ 1251284 h 1251284"/>
              <a:gd name="connsiteX0" fmla="*/ 1042738 w 1120517"/>
              <a:gd name="connsiteY0" fmla="*/ 0 h 1251284"/>
              <a:gd name="connsiteX1" fmla="*/ 978569 w 1120517"/>
              <a:gd name="connsiteY1" fmla="*/ 834189 h 1251284"/>
              <a:gd name="connsiteX2" fmla="*/ 0 w 1120517"/>
              <a:gd name="connsiteY2" fmla="*/ 1251284 h 1251284"/>
              <a:gd name="connsiteX0" fmla="*/ 1347538 w 1442884"/>
              <a:gd name="connsiteY0" fmla="*/ 0 h 1042737"/>
              <a:gd name="connsiteX1" fmla="*/ 1283369 w 1442884"/>
              <a:gd name="connsiteY1" fmla="*/ 834189 h 1042737"/>
              <a:gd name="connsiteX2" fmla="*/ 0 w 1442884"/>
              <a:gd name="connsiteY2" fmla="*/ 1042737 h 1042737"/>
              <a:gd name="connsiteX0" fmla="*/ 1347538 w 1442884"/>
              <a:gd name="connsiteY0" fmla="*/ 0 h 1042737"/>
              <a:gd name="connsiteX1" fmla="*/ 1283369 w 1442884"/>
              <a:gd name="connsiteY1" fmla="*/ 834189 h 1042737"/>
              <a:gd name="connsiteX2" fmla="*/ 0 w 1442884"/>
              <a:gd name="connsiteY2" fmla="*/ 1042737 h 1042737"/>
              <a:gd name="connsiteX0" fmla="*/ 1347538 w 1442884"/>
              <a:gd name="connsiteY0" fmla="*/ 0 h 1044840"/>
              <a:gd name="connsiteX1" fmla="*/ 1283369 w 1442884"/>
              <a:gd name="connsiteY1" fmla="*/ 834189 h 1044840"/>
              <a:gd name="connsiteX2" fmla="*/ 0 w 1442884"/>
              <a:gd name="connsiteY2" fmla="*/ 1042737 h 1044840"/>
              <a:gd name="connsiteX0" fmla="*/ 1443790 w 1545057"/>
              <a:gd name="connsiteY0" fmla="*/ 0 h 880254"/>
              <a:gd name="connsiteX1" fmla="*/ 1379621 w 1545057"/>
              <a:gd name="connsiteY1" fmla="*/ 834189 h 880254"/>
              <a:gd name="connsiteX2" fmla="*/ 0 w 1545057"/>
              <a:gd name="connsiteY2" fmla="*/ 770021 h 880254"/>
              <a:gd name="connsiteX0" fmla="*/ 1443790 w 1545057"/>
              <a:gd name="connsiteY0" fmla="*/ 0 h 1016406"/>
              <a:gd name="connsiteX1" fmla="*/ 1379621 w 1545057"/>
              <a:gd name="connsiteY1" fmla="*/ 834189 h 1016406"/>
              <a:gd name="connsiteX2" fmla="*/ 0 w 1545057"/>
              <a:gd name="connsiteY2" fmla="*/ 770021 h 1016406"/>
              <a:gd name="connsiteX0" fmla="*/ 1443790 w 1461667"/>
              <a:gd name="connsiteY0" fmla="*/ 0 h 1546183"/>
              <a:gd name="connsiteX1" fmla="*/ 850232 w 1461667"/>
              <a:gd name="connsiteY1" fmla="*/ 1523999 h 1546183"/>
              <a:gd name="connsiteX2" fmla="*/ 0 w 1461667"/>
              <a:gd name="connsiteY2" fmla="*/ 770021 h 1546183"/>
              <a:gd name="connsiteX0" fmla="*/ 1058779 w 1099519"/>
              <a:gd name="connsiteY0" fmla="*/ 818147 h 1018277"/>
              <a:gd name="connsiteX1" fmla="*/ 850232 w 1099519"/>
              <a:gd name="connsiteY1" fmla="*/ 753978 h 1018277"/>
              <a:gd name="connsiteX2" fmla="*/ 0 w 1099519"/>
              <a:gd name="connsiteY2" fmla="*/ 0 h 1018277"/>
              <a:gd name="connsiteX0" fmla="*/ 1058779 w 1075313"/>
              <a:gd name="connsiteY0" fmla="*/ 818147 h 990330"/>
              <a:gd name="connsiteX1" fmla="*/ 481264 w 1075313"/>
              <a:gd name="connsiteY1" fmla="*/ 641683 h 990330"/>
              <a:gd name="connsiteX2" fmla="*/ 0 w 1075313"/>
              <a:gd name="connsiteY2" fmla="*/ 0 h 990330"/>
              <a:gd name="connsiteX0" fmla="*/ 1058779 w 1058779"/>
              <a:gd name="connsiteY0" fmla="*/ 818147 h 818147"/>
              <a:gd name="connsiteX1" fmla="*/ 481264 w 1058779"/>
              <a:gd name="connsiteY1" fmla="*/ 641683 h 818147"/>
              <a:gd name="connsiteX2" fmla="*/ 0 w 1058779"/>
              <a:gd name="connsiteY2" fmla="*/ 0 h 818147"/>
              <a:gd name="connsiteX0" fmla="*/ 1058779 w 1058779"/>
              <a:gd name="connsiteY0" fmla="*/ 818147 h 818147"/>
              <a:gd name="connsiteX1" fmla="*/ 641685 w 1058779"/>
              <a:gd name="connsiteY1" fmla="*/ 545431 h 818147"/>
              <a:gd name="connsiteX2" fmla="*/ 0 w 1058779"/>
              <a:gd name="connsiteY2" fmla="*/ 0 h 818147"/>
              <a:gd name="connsiteX0" fmla="*/ 1058779 w 1058779"/>
              <a:gd name="connsiteY0" fmla="*/ 818147 h 818147"/>
              <a:gd name="connsiteX1" fmla="*/ 0 w 1058779"/>
              <a:gd name="connsiteY1" fmla="*/ 0 h 818147"/>
              <a:gd name="connsiteX0" fmla="*/ 1098289 w 1098289"/>
              <a:gd name="connsiteY0" fmla="*/ 868701 h 868701"/>
              <a:gd name="connsiteX1" fmla="*/ 0 w 1098289"/>
              <a:gd name="connsiteY1" fmla="*/ 0 h 868701"/>
              <a:gd name="connsiteX0" fmla="*/ 1098289 w 1098289"/>
              <a:gd name="connsiteY0" fmla="*/ 868701 h 868701"/>
              <a:gd name="connsiteX1" fmla="*/ 0 w 1098289"/>
              <a:gd name="connsiteY1" fmla="*/ 0 h 868701"/>
              <a:gd name="connsiteX0" fmla="*/ 1098289 w 1098289"/>
              <a:gd name="connsiteY0" fmla="*/ 868701 h 868701"/>
              <a:gd name="connsiteX1" fmla="*/ 0 w 1098289"/>
              <a:gd name="connsiteY1" fmla="*/ 0 h 868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98289" h="868701">
                <a:moveTo>
                  <a:pt x="1098289" y="868701"/>
                </a:moveTo>
                <a:cubicBezTo>
                  <a:pt x="475382" y="629687"/>
                  <a:pt x="287077" y="407527"/>
                  <a:pt x="0" y="0"/>
                </a:cubicBezTo>
              </a:path>
            </a:pathLst>
          </a:cu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reeform 11"/>
          <p:cNvSpPr/>
          <p:nvPr/>
        </p:nvSpPr>
        <p:spPr>
          <a:xfrm>
            <a:off x="2951751" y="4578810"/>
            <a:ext cx="1540040" cy="475407"/>
          </a:xfrm>
          <a:custGeom>
            <a:avLst/>
            <a:gdLst>
              <a:gd name="connsiteX0" fmla="*/ 705853 w 867505"/>
              <a:gd name="connsiteY0" fmla="*/ 0 h 1524000"/>
              <a:gd name="connsiteX1" fmla="*/ 818147 w 867505"/>
              <a:gd name="connsiteY1" fmla="*/ 1090863 h 1524000"/>
              <a:gd name="connsiteX2" fmla="*/ 0 w 867505"/>
              <a:gd name="connsiteY2" fmla="*/ 1524000 h 1524000"/>
              <a:gd name="connsiteX0" fmla="*/ 1042738 w 1080831"/>
              <a:gd name="connsiteY0" fmla="*/ 0 h 1251284"/>
              <a:gd name="connsiteX1" fmla="*/ 818147 w 1080831"/>
              <a:gd name="connsiteY1" fmla="*/ 818147 h 1251284"/>
              <a:gd name="connsiteX2" fmla="*/ 0 w 1080831"/>
              <a:gd name="connsiteY2" fmla="*/ 1251284 h 1251284"/>
              <a:gd name="connsiteX0" fmla="*/ 1042738 w 1120517"/>
              <a:gd name="connsiteY0" fmla="*/ 0 h 1251284"/>
              <a:gd name="connsiteX1" fmla="*/ 978569 w 1120517"/>
              <a:gd name="connsiteY1" fmla="*/ 834189 h 1251284"/>
              <a:gd name="connsiteX2" fmla="*/ 0 w 1120517"/>
              <a:gd name="connsiteY2" fmla="*/ 1251284 h 1251284"/>
              <a:gd name="connsiteX0" fmla="*/ 1042738 w 1120517"/>
              <a:gd name="connsiteY0" fmla="*/ 0 h 1251284"/>
              <a:gd name="connsiteX1" fmla="*/ 978569 w 1120517"/>
              <a:gd name="connsiteY1" fmla="*/ 834189 h 1251284"/>
              <a:gd name="connsiteX2" fmla="*/ 0 w 1120517"/>
              <a:gd name="connsiteY2" fmla="*/ 1251284 h 1251284"/>
              <a:gd name="connsiteX0" fmla="*/ 1347538 w 1442884"/>
              <a:gd name="connsiteY0" fmla="*/ 0 h 1042737"/>
              <a:gd name="connsiteX1" fmla="*/ 1283369 w 1442884"/>
              <a:gd name="connsiteY1" fmla="*/ 834189 h 1042737"/>
              <a:gd name="connsiteX2" fmla="*/ 0 w 1442884"/>
              <a:gd name="connsiteY2" fmla="*/ 1042737 h 1042737"/>
              <a:gd name="connsiteX0" fmla="*/ 1347538 w 1442884"/>
              <a:gd name="connsiteY0" fmla="*/ 0 h 1042737"/>
              <a:gd name="connsiteX1" fmla="*/ 1283369 w 1442884"/>
              <a:gd name="connsiteY1" fmla="*/ 834189 h 1042737"/>
              <a:gd name="connsiteX2" fmla="*/ 0 w 1442884"/>
              <a:gd name="connsiteY2" fmla="*/ 1042737 h 1042737"/>
              <a:gd name="connsiteX0" fmla="*/ 1347538 w 1442884"/>
              <a:gd name="connsiteY0" fmla="*/ 0 h 1044840"/>
              <a:gd name="connsiteX1" fmla="*/ 1283369 w 1442884"/>
              <a:gd name="connsiteY1" fmla="*/ 834189 h 1044840"/>
              <a:gd name="connsiteX2" fmla="*/ 0 w 1442884"/>
              <a:gd name="connsiteY2" fmla="*/ 1042737 h 1044840"/>
              <a:gd name="connsiteX0" fmla="*/ 1443790 w 1545057"/>
              <a:gd name="connsiteY0" fmla="*/ 0 h 880254"/>
              <a:gd name="connsiteX1" fmla="*/ 1379621 w 1545057"/>
              <a:gd name="connsiteY1" fmla="*/ 834189 h 880254"/>
              <a:gd name="connsiteX2" fmla="*/ 0 w 1545057"/>
              <a:gd name="connsiteY2" fmla="*/ 770021 h 880254"/>
              <a:gd name="connsiteX0" fmla="*/ 1443790 w 1545057"/>
              <a:gd name="connsiteY0" fmla="*/ 0 h 1016406"/>
              <a:gd name="connsiteX1" fmla="*/ 1379621 w 1545057"/>
              <a:gd name="connsiteY1" fmla="*/ 834189 h 1016406"/>
              <a:gd name="connsiteX2" fmla="*/ 0 w 1545057"/>
              <a:gd name="connsiteY2" fmla="*/ 770021 h 1016406"/>
              <a:gd name="connsiteX0" fmla="*/ 1443790 w 1461667"/>
              <a:gd name="connsiteY0" fmla="*/ 0 h 1546183"/>
              <a:gd name="connsiteX1" fmla="*/ 850232 w 1461667"/>
              <a:gd name="connsiteY1" fmla="*/ 1523999 h 1546183"/>
              <a:gd name="connsiteX2" fmla="*/ 0 w 1461667"/>
              <a:gd name="connsiteY2" fmla="*/ 770021 h 1546183"/>
              <a:gd name="connsiteX0" fmla="*/ 1058779 w 1099519"/>
              <a:gd name="connsiteY0" fmla="*/ 818147 h 1018277"/>
              <a:gd name="connsiteX1" fmla="*/ 850232 w 1099519"/>
              <a:gd name="connsiteY1" fmla="*/ 753978 h 1018277"/>
              <a:gd name="connsiteX2" fmla="*/ 0 w 1099519"/>
              <a:gd name="connsiteY2" fmla="*/ 0 h 1018277"/>
              <a:gd name="connsiteX0" fmla="*/ 1058779 w 1075313"/>
              <a:gd name="connsiteY0" fmla="*/ 818147 h 990330"/>
              <a:gd name="connsiteX1" fmla="*/ 481264 w 1075313"/>
              <a:gd name="connsiteY1" fmla="*/ 641683 h 990330"/>
              <a:gd name="connsiteX2" fmla="*/ 0 w 1075313"/>
              <a:gd name="connsiteY2" fmla="*/ 0 h 990330"/>
              <a:gd name="connsiteX0" fmla="*/ 1058779 w 1058779"/>
              <a:gd name="connsiteY0" fmla="*/ 818147 h 818147"/>
              <a:gd name="connsiteX1" fmla="*/ 481264 w 1058779"/>
              <a:gd name="connsiteY1" fmla="*/ 641683 h 818147"/>
              <a:gd name="connsiteX2" fmla="*/ 0 w 1058779"/>
              <a:gd name="connsiteY2" fmla="*/ 0 h 818147"/>
              <a:gd name="connsiteX0" fmla="*/ 1058779 w 1058779"/>
              <a:gd name="connsiteY0" fmla="*/ 818147 h 818147"/>
              <a:gd name="connsiteX1" fmla="*/ 641685 w 1058779"/>
              <a:gd name="connsiteY1" fmla="*/ 545431 h 818147"/>
              <a:gd name="connsiteX2" fmla="*/ 0 w 1058779"/>
              <a:gd name="connsiteY2" fmla="*/ 0 h 818147"/>
              <a:gd name="connsiteX0" fmla="*/ 2117561 w 2117561"/>
              <a:gd name="connsiteY0" fmla="*/ 664416 h 664416"/>
              <a:gd name="connsiteX1" fmla="*/ 641685 w 2117561"/>
              <a:gd name="connsiteY1" fmla="*/ 545431 h 664416"/>
              <a:gd name="connsiteX2" fmla="*/ 0 w 2117561"/>
              <a:gd name="connsiteY2" fmla="*/ 0 h 664416"/>
              <a:gd name="connsiteX0" fmla="*/ 2117561 w 2117561"/>
              <a:gd name="connsiteY0" fmla="*/ 664416 h 664416"/>
              <a:gd name="connsiteX1" fmla="*/ 912012 w 2117561"/>
              <a:gd name="connsiteY1" fmla="*/ 564648 h 664416"/>
              <a:gd name="connsiteX2" fmla="*/ 0 w 2117561"/>
              <a:gd name="connsiteY2" fmla="*/ 0 h 664416"/>
              <a:gd name="connsiteX0" fmla="*/ 2117561 w 2117561"/>
              <a:gd name="connsiteY0" fmla="*/ 664416 h 664416"/>
              <a:gd name="connsiteX1" fmla="*/ 912012 w 2117561"/>
              <a:gd name="connsiteY1" fmla="*/ 564648 h 664416"/>
              <a:gd name="connsiteX2" fmla="*/ 0 w 2117561"/>
              <a:gd name="connsiteY2" fmla="*/ 0 h 664416"/>
              <a:gd name="connsiteX0" fmla="*/ 2117561 w 2117561"/>
              <a:gd name="connsiteY0" fmla="*/ 664416 h 665117"/>
              <a:gd name="connsiteX1" fmla="*/ 912012 w 2117561"/>
              <a:gd name="connsiteY1" fmla="*/ 564648 h 665117"/>
              <a:gd name="connsiteX2" fmla="*/ 0 w 2117561"/>
              <a:gd name="connsiteY2" fmla="*/ 0 h 665117"/>
              <a:gd name="connsiteX0" fmla="*/ 2162615 w 2162615"/>
              <a:gd name="connsiteY0" fmla="*/ 568334 h 609512"/>
              <a:gd name="connsiteX1" fmla="*/ 912012 w 2162615"/>
              <a:gd name="connsiteY1" fmla="*/ 564648 h 609512"/>
              <a:gd name="connsiteX2" fmla="*/ 0 w 2162615"/>
              <a:gd name="connsiteY2" fmla="*/ 0 h 609512"/>
              <a:gd name="connsiteX0" fmla="*/ 2162615 w 2162615"/>
              <a:gd name="connsiteY0" fmla="*/ 568334 h 568334"/>
              <a:gd name="connsiteX1" fmla="*/ 0 w 2162615"/>
              <a:gd name="connsiteY1" fmla="*/ 0 h 568334"/>
              <a:gd name="connsiteX0" fmla="*/ 2162615 w 2162615"/>
              <a:gd name="connsiteY0" fmla="*/ 568334 h 568638"/>
              <a:gd name="connsiteX1" fmla="*/ 0 w 2162615"/>
              <a:gd name="connsiteY1" fmla="*/ 0 h 568638"/>
              <a:gd name="connsiteX0" fmla="*/ 2162615 w 2162615"/>
              <a:gd name="connsiteY0" fmla="*/ 568334 h 569477"/>
              <a:gd name="connsiteX1" fmla="*/ 0 w 2162615"/>
              <a:gd name="connsiteY1" fmla="*/ 0 h 569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62615" h="569477">
                <a:moveTo>
                  <a:pt x="2162615" y="568334"/>
                </a:moveTo>
                <a:cubicBezTo>
                  <a:pt x="1105913" y="581105"/>
                  <a:pt x="641853" y="492768"/>
                  <a:pt x="0" y="0"/>
                </a:cubicBezTo>
              </a:path>
            </a:pathLst>
          </a:cu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6632620" y="2356834"/>
            <a:ext cx="12879" cy="940158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10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 lifecycle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679" y="1825625"/>
            <a:ext cx="9544641" cy="43513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403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 lifecycle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695" y="1825625"/>
            <a:ext cx="9608610" cy="43513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50193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 lifecycle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658" y="1825625"/>
            <a:ext cx="9568684" cy="43513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35168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 lifecycle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830" y="1825625"/>
            <a:ext cx="9516340" cy="43513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00132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 lifecycle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559" y="1825625"/>
            <a:ext cx="9582881" cy="43513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9407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 lifecycle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109" y="1825625"/>
            <a:ext cx="9575782" cy="43513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8677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288</Words>
  <Application>Microsoft Macintosh PowerPoint</Application>
  <PresentationFormat>Widescreen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ROBIN</vt:lpstr>
      <vt:lpstr>What</vt:lpstr>
      <vt:lpstr>Why</vt:lpstr>
      <vt:lpstr>Problem lifecycle</vt:lpstr>
      <vt:lpstr>Problem lifecycle</vt:lpstr>
      <vt:lpstr>Problem lifecycle</vt:lpstr>
      <vt:lpstr>Problem lifecycle</vt:lpstr>
      <vt:lpstr>Problem lifecycle</vt:lpstr>
      <vt:lpstr>Problem lifecycle</vt:lpstr>
      <vt:lpstr>States</vt:lpstr>
      <vt:lpstr>Structural base</vt:lpstr>
      <vt:lpstr>Group dynamics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ROBIN</dc:title>
  <dc:creator>Paavan Buddhdev</dc:creator>
  <cp:lastModifiedBy>Robert Bastian</cp:lastModifiedBy>
  <cp:revision>17</cp:revision>
  <dcterms:created xsi:type="dcterms:W3CDTF">2015-05-12T12:37:44Z</dcterms:created>
  <dcterms:modified xsi:type="dcterms:W3CDTF">2015-05-13T09:28:02Z</dcterms:modified>
</cp:coreProperties>
</file>