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9" r:id="rId6"/>
    <p:sldId id="270" r:id="rId7"/>
    <p:sldId id="271" r:id="rId8"/>
    <p:sldId id="272" r:id="rId9"/>
    <p:sldId id="273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5934"/>
  </p:normalViewPr>
  <p:slideViewPr>
    <p:cSldViewPr snapToGrid="0">
      <p:cViewPr varScale="1">
        <p:scale>
          <a:sx n="110" d="100"/>
          <a:sy n="110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F82C-F9C9-4898-82C3-7F9704DC0A24}" type="datetimeFigureOut">
              <a:rPr lang="en-GB" smtClean="0"/>
              <a:pPr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1452-65FC-48DD-A073-453E7A3836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69" y="1850830"/>
            <a:ext cx="1577663" cy="1577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20314"/>
            <a:ext cx="6858000" cy="1790700"/>
          </a:xfrm>
        </p:spPr>
        <p:txBody>
          <a:bodyPr/>
          <a:lstStyle/>
          <a:p>
            <a:r>
              <a:rPr lang="en-GB" dirty="0" smtClean="0"/>
              <a:t>ROBIN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61620"/>
            <a:ext cx="6858000" cy="124182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Gamification Project</a:t>
            </a:r>
          </a:p>
          <a:p>
            <a:r>
              <a:rPr lang="en-GB" sz="1500" dirty="0"/>
              <a:t>Robert </a:t>
            </a:r>
            <a:r>
              <a:rPr lang="en-GB" sz="1500" dirty="0"/>
              <a:t>Bastian · Paavan Buddhdev · Aiken </a:t>
            </a:r>
            <a:r>
              <a:rPr lang="en-GB" sz="1500" dirty="0" err="1"/>
              <a:t>Cairncross</a:t>
            </a:r>
            <a:r>
              <a:rPr lang="en-GB" sz="1500" dirty="0"/>
              <a:t> · James Dai · Alistair </a:t>
            </a:r>
            <a:r>
              <a:rPr lang="en-GB" sz="1500" dirty="0"/>
              <a:t>Gavin</a:t>
            </a:r>
          </a:p>
        </p:txBody>
      </p:sp>
    </p:spTree>
    <p:extLst>
      <p:ext uri="{BB962C8B-B14F-4D97-AF65-F5344CB8AC3E}">
        <p14:creationId xmlns:p14="http://schemas.microsoft.com/office/powerpoint/2010/main" val="26082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GB" dirty="0" smtClean="0">
                <a:latin typeface="+mj-lt"/>
              </a:rPr>
              <a:t>Anyone </a:t>
            </a:r>
            <a:r>
              <a:rPr lang="en-GB" dirty="0">
                <a:latin typeface="+mj-lt"/>
              </a:rPr>
              <a:t>is able to submit a </a:t>
            </a:r>
            <a:r>
              <a:rPr lang="en-GB" dirty="0" smtClean="0">
                <a:latin typeface="+mj-lt"/>
              </a:rPr>
              <a:t>challenge</a:t>
            </a:r>
          </a:p>
          <a:p>
            <a:pPr lvl="1"/>
            <a:r>
              <a:rPr lang="en-GB" dirty="0" smtClean="0">
                <a:latin typeface="+mj-lt"/>
              </a:rPr>
              <a:t>When no previous problem</a:t>
            </a:r>
            <a:endParaRPr lang="en-GB" dirty="0">
              <a:latin typeface="+mj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GB" dirty="0" smtClean="0">
                <a:latin typeface="+mj-lt"/>
              </a:rPr>
              <a:t>The </a:t>
            </a:r>
            <a:r>
              <a:rPr lang="en-GB" dirty="0">
                <a:latin typeface="+mj-lt"/>
              </a:rPr>
              <a:t>QM can set a challenge</a:t>
            </a:r>
          </a:p>
          <a:p>
            <a:pPr lvl="1"/>
            <a:r>
              <a:rPr lang="en-GB" dirty="0" smtClean="0">
                <a:latin typeface="+mj-lt"/>
              </a:rPr>
              <a:t>Previous challenge ended; that challenge’s winner is new QM</a:t>
            </a:r>
            <a:endParaRPr lang="en-GB" dirty="0">
              <a:latin typeface="+mj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GB" dirty="0" smtClean="0">
                <a:latin typeface="+mj-lt"/>
              </a:rPr>
              <a:t>The </a:t>
            </a:r>
            <a:r>
              <a:rPr lang="en-GB" dirty="0">
                <a:latin typeface="+mj-lt"/>
              </a:rPr>
              <a:t>solvers can submit solutions</a:t>
            </a:r>
          </a:p>
          <a:p>
            <a:pPr lvl="1"/>
            <a:r>
              <a:rPr lang="en-GB" dirty="0" smtClean="0">
                <a:latin typeface="+mj-lt"/>
              </a:rPr>
              <a:t>QM has submitted challenge and it hasn’t expired</a:t>
            </a:r>
          </a:p>
          <a:p>
            <a:pPr lvl="1"/>
            <a:r>
              <a:rPr lang="en-GB" dirty="0" smtClean="0">
                <a:latin typeface="+mj-lt"/>
              </a:rPr>
              <a:t>One solution for each solver</a:t>
            </a:r>
            <a:endParaRPr lang="en-GB" dirty="0">
              <a:latin typeface="+mj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GB" dirty="0">
                <a:latin typeface="+mj-lt"/>
              </a:rPr>
              <a:t>The QM can grade the </a:t>
            </a:r>
            <a:r>
              <a:rPr lang="en-GB" dirty="0" smtClean="0">
                <a:latin typeface="+mj-lt"/>
              </a:rPr>
              <a:t>solutions</a:t>
            </a:r>
          </a:p>
          <a:p>
            <a:pPr lvl="1"/>
            <a:r>
              <a:rPr lang="en-GB" dirty="0" smtClean="0">
                <a:latin typeface="+mj-lt"/>
              </a:rPr>
              <a:t>All the registered users have submitted solutions OR expiry time reached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98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Structural 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+mj-lt"/>
              </a:rPr>
              <a:t>Ruby-on-Rails (and SQLite)</a:t>
            </a:r>
          </a:p>
          <a:p>
            <a:pPr lvl="1"/>
            <a:r>
              <a:rPr lang="en-GB" dirty="0" smtClean="0">
                <a:latin typeface="+mj-lt"/>
              </a:rPr>
              <a:t>Widely used ∴ widely documented</a:t>
            </a:r>
          </a:p>
          <a:p>
            <a:pPr lvl="1"/>
            <a:r>
              <a:rPr lang="en-GB" dirty="0" smtClean="0">
                <a:latin typeface="+mj-lt"/>
              </a:rPr>
              <a:t>Fast and powerful</a:t>
            </a:r>
          </a:p>
          <a:p>
            <a:pPr lvl="1"/>
            <a:r>
              <a:rPr lang="en-GB" dirty="0" smtClean="0">
                <a:latin typeface="+mj-lt"/>
              </a:rPr>
              <a:t>Ruby was new to us so good to try out </a:t>
            </a:r>
          </a:p>
          <a:p>
            <a:pPr lvl="1"/>
            <a:endParaRPr lang="en-GB" dirty="0" smtClean="0">
              <a:latin typeface="+mj-lt"/>
            </a:endParaRP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Bootstrap</a:t>
            </a:r>
          </a:p>
          <a:p>
            <a:pPr lvl="1"/>
            <a:r>
              <a:rPr lang="en-GB" dirty="0" smtClean="0">
                <a:latin typeface="+mj-lt"/>
              </a:rPr>
              <a:t>Elements for alerts etc. built-in</a:t>
            </a:r>
          </a:p>
          <a:p>
            <a:pPr lvl="1"/>
            <a:r>
              <a:rPr lang="en-GB" dirty="0" smtClean="0">
                <a:latin typeface="+mj-lt"/>
              </a:rPr>
              <a:t>Huge range of structural elements – e.g. our FAQ uses an accordion, alerts returned use warning/danger classes to stand out, etc.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0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Kept up using Slack and Git!</a:t>
            </a:r>
          </a:p>
          <a:p>
            <a:r>
              <a:rPr lang="en-GB" dirty="0" smtClean="0">
                <a:latin typeface="+mj-lt"/>
              </a:rPr>
              <a:t>We had a late start (but hey, who didn’t…)</a:t>
            </a:r>
          </a:p>
          <a:p>
            <a:r>
              <a:rPr lang="en-GB" dirty="0" smtClean="0">
                <a:latin typeface="+mj-lt"/>
              </a:rPr>
              <a:t>Each of us had individual roles with lots of room for overlap</a:t>
            </a:r>
          </a:p>
          <a:p>
            <a:r>
              <a:rPr lang="en-GB" dirty="0" smtClean="0">
                <a:latin typeface="+mj-lt"/>
              </a:rPr>
              <a:t>Windows vs Unix</a:t>
            </a:r>
          </a:p>
          <a:p>
            <a:endParaRPr lang="en-GB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97142" y="4621545"/>
            <a:ext cx="2550695" cy="1552074"/>
            <a:chOff x="966537" y="4242468"/>
            <a:chExt cx="3400926" cy="206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258" t="41961" r="91704" b="28195"/>
            <a:stretch/>
          </p:blipFill>
          <p:spPr>
            <a:xfrm>
              <a:off x="966537" y="4242468"/>
              <a:ext cx="525379" cy="20694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8833" t="41961" r="8943" b="28195"/>
            <a:stretch/>
          </p:blipFill>
          <p:spPr>
            <a:xfrm>
              <a:off x="1475874" y="4242468"/>
              <a:ext cx="2891589" cy="2069432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30" y="4841090"/>
            <a:ext cx="3943350" cy="1128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8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01" y="2166477"/>
            <a:ext cx="2437568" cy="16527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69" y="1735556"/>
            <a:ext cx="2514600" cy="2514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955822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+mj-lt"/>
              </a:rPr>
              <a:t>Huge thanks to Ivo (our supervisor),</a:t>
            </a:r>
          </a:p>
          <a:p>
            <a:r>
              <a:rPr lang="en-GB" dirty="0" smtClean="0">
                <a:latin typeface="+mj-lt"/>
              </a:rPr>
              <a:t>and to Tom (our sponsor from </a:t>
            </a:r>
            <a:r>
              <a:rPr lang="en-GB" dirty="0" err="1" smtClean="0">
                <a:latin typeface="+mj-lt"/>
              </a:rPr>
              <a:t>Palantir</a:t>
            </a:r>
            <a:r>
              <a:rPr lang="en-GB" dirty="0" smtClean="0">
                <a:latin typeface="+mj-lt"/>
              </a:rPr>
              <a:t>)</a:t>
            </a:r>
            <a:r>
              <a:rPr lang="en-GB" dirty="0" smtClean="0"/>
              <a:t>,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and to all of you for listening!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9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</a:t>
            </a:r>
            <a:r>
              <a:rPr lang="en-GB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Users who form part of a small group/team</a:t>
            </a:r>
          </a:p>
          <a:p>
            <a:r>
              <a:rPr lang="en-GB" dirty="0" smtClean="0">
                <a:latin typeface="+mj-lt"/>
              </a:rPr>
              <a:t>Each user takes turns writing challenges for other users to solve</a:t>
            </a:r>
          </a:p>
          <a:p>
            <a:r>
              <a:rPr lang="en-GB" dirty="0" smtClean="0">
                <a:latin typeface="+mj-lt"/>
              </a:rPr>
              <a:t>Multiple rounds, like an ongoing tournament</a:t>
            </a:r>
          </a:p>
          <a:p>
            <a:r>
              <a:rPr lang="en-GB" dirty="0" smtClean="0">
                <a:latin typeface="+mj-lt"/>
              </a:rPr>
              <a:t>Each round of tournament has a question-master, who sets the challenge and timescale, and scores the solutions afterwards</a:t>
            </a:r>
          </a:p>
          <a:p>
            <a:r>
              <a:rPr lang="en-GB" dirty="0" smtClean="0">
                <a:latin typeface="+mj-lt"/>
              </a:rPr>
              <a:t>Separate instance for each group – e.g. yourteamname.robin.com (like Slack)</a:t>
            </a:r>
          </a:p>
        </p:txBody>
      </p:sp>
    </p:spTree>
    <p:extLst>
      <p:ext uri="{BB962C8B-B14F-4D97-AF65-F5344CB8AC3E}">
        <p14:creationId xmlns:p14="http://schemas.microsoft.com/office/powerpoint/2010/main" val="22312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1 5"/>
          <p:cNvSpPr/>
          <p:nvPr/>
        </p:nvSpPr>
        <p:spPr>
          <a:xfrm>
            <a:off x="347243" y="4004304"/>
            <a:ext cx="2678136" cy="2194560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latin typeface="+mj-lt"/>
              </a:rPr>
              <a:t>Our brief</a:t>
            </a:r>
            <a:r>
              <a:rPr lang="en-GB" dirty="0" smtClean="0">
                <a:latin typeface="+mj-lt"/>
              </a:rPr>
              <a:t>: teach programming, using elements of games to incentivise and encourage more learning.</a:t>
            </a:r>
          </a:p>
          <a:p>
            <a:pPr marL="0" indent="0">
              <a:buNone/>
            </a:pPr>
            <a:endParaRPr lang="en-GB" dirty="0" smtClean="0">
              <a:latin typeface="+mj-lt"/>
            </a:endParaRP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	</a:t>
            </a:r>
            <a:r>
              <a:rPr lang="en-GB" dirty="0" smtClean="0">
                <a:latin typeface="+mj-lt"/>
              </a:rPr>
              <a:t>System </a:t>
            </a:r>
            <a:r>
              <a:rPr lang="en-GB" dirty="0" smtClean="0">
                <a:latin typeface="+mj-lt"/>
              </a:rPr>
              <a:t>to create challenges for other users</a:t>
            </a:r>
          </a:p>
          <a:p>
            <a:pPr marL="0" indent="0">
              <a:buNone/>
            </a:pPr>
            <a:endParaRPr lang="en-GB" dirty="0" smtClean="0">
              <a:latin typeface="+mj-lt"/>
            </a:endParaRPr>
          </a:p>
          <a:p>
            <a:pPr marL="0" indent="0">
              <a:buNone/>
            </a:pPr>
            <a:endParaRPr lang="en-GB" dirty="0" smtClean="0">
              <a:latin typeface="+mj-lt"/>
            </a:endParaRP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Competition</a:t>
            </a:r>
            <a:r>
              <a:rPr lang="en-GB" dirty="0" smtClean="0">
                <a:latin typeface="+mj-lt"/>
              </a:rPr>
              <a:t>! 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	</a:t>
            </a:r>
            <a:r>
              <a:rPr lang="en-GB" dirty="0" smtClean="0">
                <a:latin typeface="+mj-lt"/>
              </a:rPr>
              <a:t>		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        </a:t>
            </a:r>
            <a:r>
              <a:rPr lang="en-GB" dirty="0" smtClean="0">
                <a:latin typeface="+mj-lt"/>
              </a:rPr>
              <a:t>points </a:t>
            </a:r>
            <a:r>
              <a:rPr lang="en-GB" dirty="0" smtClean="0">
                <a:latin typeface="+mj-lt"/>
              </a:rPr>
              <a:t>&amp; trophies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		</a:t>
            </a:r>
            <a:r>
              <a:rPr lang="en-GB" dirty="0" smtClean="0">
                <a:latin typeface="+mj-lt"/>
              </a:rPr>
              <a:t>challenging users who you know</a:t>
            </a:r>
          </a:p>
        </p:txBody>
      </p:sp>
      <p:sp>
        <p:nvSpPr>
          <p:cNvPr id="9" name="Freeform 8"/>
          <p:cNvSpPr/>
          <p:nvPr/>
        </p:nvSpPr>
        <p:spPr>
          <a:xfrm>
            <a:off x="1844378" y="5495389"/>
            <a:ext cx="586585" cy="543903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0 w 1058779"/>
              <a:gd name="connsiteY1" fmla="*/ 0 h 818147"/>
              <a:gd name="connsiteX0" fmla="*/ 1098289 w 1098289"/>
              <a:gd name="connsiteY0" fmla="*/ 868701 h 868701"/>
              <a:gd name="connsiteX1" fmla="*/ 0 w 1098289"/>
              <a:gd name="connsiteY1" fmla="*/ 0 h 868701"/>
              <a:gd name="connsiteX0" fmla="*/ 1098289 w 1098289"/>
              <a:gd name="connsiteY0" fmla="*/ 868701 h 868701"/>
              <a:gd name="connsiteX1" fmla="*/ 0 w 1098289"/>
              <a:gd name="connsiteY1" fmla="*/ 0 h 868701"/>
              <a:gd name="connsiteX0" fmla="*/ 1098289 w 1098289"/>
              <a:gd name="connsiteY0" fmla="*/ 868701 h 868701"/>
              <a:gd name="connsiteX1" fmla="*/ 0 w 1098289"/>
              <a:gd name="connsiteY1" fmla="*/ 0 h 86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8289" h="868701">
                <a:moveTo>
                  <a:pt x="1098289" y="868701"/>
                </a:moveTo>
                <a:cubicBezTo>
                  <a:pt x="475382" y="629687"/>
                  <a:pt x="287077" y="407527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Freeform 11"/>
          <p:cNvSpPr/>
          <p:nvPr/>
        </p:nvSpPr>
        <p:spPr>
          <a:xfrm>
            <a:off x="2939159" y="5138834"/>
            <a:ext cx="1155030" cy="356555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  <a:gd name="connsiteX0" fmla="*/ 2117561 w 2117561"/>
              <a:gd name="connsiteY0" fmla="*/ 664416 h 664416"/>
              <a:gd name="connsiteX1" fmla="*/ 641685 w 2117561"/>
              <a:gd name="connsiteY1" fmla="*/ 545431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5117"/>
              <a:gd name="connsiteX1" fmla="*/ 912012 w 2117561"/>
              <a:gd name="connsiteY1" fmla="*/ 564648 h 665117"/>
              <a:gd name="connsiteX2" fmla="*/ 0 w 2117561"/>
              <a:gd name="connsiteY2" fmla="*/ 0 h 665117"/>
              <a:gd name="connsiteX0" fmla="*/ 2162615 w 2162615"/>
              <a:gd name="connsiteY0" fmla="*/ 568334 h 609512"/>
              <a:gd name="connsiteX1" fmla="*/ 912012 w 2162615"/>
              <a:gd name="connsiteY1" fmla="*/ 564648 h 609512"/>
              <a:gd name="connsiteX2" fmla="*/ 0 w 2162615"/>
              <a:gd name="connsiteY2" fmla="*/ 0 h 609512"/>
              <a:gd name="connsiteX0" fmla="*/ 2162615 w 2162615"/>
              <a:gd name="connsiteY0" fmla="*/ 568334 h 568334"/>
              <a:gd name="connsiteX1" fmla="*/ 0 w 2162615"/>
              <a:gd name="connsiteY1" fmla="*/ 0 h 568334"/>
              <a:gd name="connsiteX0" fmla="*/ 2162615 w 2162615"/>
              <a:gd name="connsiteY0" fmla="*/ 568334 h 568638"/>
              <a:gd name="connsiteX1" fmla="*/ 0 w 2162615"/>
              <a:gd name="connsiteY1" fmla="*/ 0 h 568638"/>
              <a:gd name="connsiteX0" fmla="*/ 2162615 w 2162615"/>
              <a:gd name="connsiteY0" fmla="*/ 568334 h 569477"/>
              <a:gd name="connsiteX1" fmla="*/ 0 w 2162615"/>
              <a:gd name="connsiteY1" fmla="*/ 0 h 5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615" h="569477">
                <a:moveTo>
                  <a:pt x="2162615" y="568334"/>
                </a:moveTo>
                <a:cubicBezTo>
                  <a:pt x="1105913" y="581105"/>
                  <a:pt x="641853" y="492768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74466" y="2624875"/>
            <a:ext cx="9659" cy="705119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0" y="2226469"/>
            <a:ext cx="7158481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71" y="2226469"/>
            <a:ext cx="7206458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1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44" y="2226469"/>
            <a:ext cx="7176513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51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3" y="2226469"/>
            <a:ext cx="7137255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01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0" y="2226469"/>
            <a:ext cx="7187161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40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82" y="2226469"/>
            <a:ext cx="7181837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67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288</Words>
  <Application>Microsoft Macintosh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ROBIN</vt:lpstr>
      <vt:lpstr>What</vt:lpstr>
      <vt:lpstr>Why</vt:lpstr>
      <vt:lpstr>Problem lifecycle</vt:lpstr>
      <vt:lpstr>Problem lifecycle</vt:lpstr>
      <vt:lpstr>Problem lifecycle</vt:lpstr>
      <vt:lpstr>Problem lifecycle</vt:lpstr>
      <vt:lpstr>Problem lifecycle</vt:lpstr>
      <vt:lpstr>Problem lifecycle</vt:lpstr>
      <vt:lpstr>States</vt:lpstr>
      <vt:lpstr>Structural base</vt:lpstr>
      <vt:lpstr>Group dynamics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</dc:title>
  <dc:creator>Paavan Buddhdev</dc:creator>
  <cp:lastModifiedBy>Robert Bastian</cp:lastModifiedBy>
  <cp:revision>19</cp:revision>
  <dcterms:created xsi:type="dcterms:W3CDTF">2015-05-12T12:37:44Z</dcterms:created>
  <dcterms:modified xsi:type="dcterms:W3CDTF">2015-05-13T09:32:30Z</dcterms:modified>
</cp:coreProperties>
</file>