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7"/>
  </p:notesMasterIdLst>
  <p:handoutMasterIdLst>
    <p:handoutMasterId r:id="rId38"/>
  </p:handoutMasterIdLst>
  <p:sldIdLst>
    <p:sldId id="256" r:id="rId2"/>
    <p:sldId id="323" r:id="rId3"/>
    <p:sldId id="270" r:id="rId4"/>
    <p:sldId id="271" r:id="rId5"/>
    <p:sldId id="274" r:id="rId6"/>
    <p:sldId id="273" r:id="rId7"/>
    <p:sldId id="317" r:id="rId8"/>
    <p:sldId id="318" r:id="rId9"/>
    <p:sldId id="319" r:id="rId10"/>
    <p:sldId id="320" r:id="rId11"/>
    <p:sldId id="279" r:id="rId12"/>
    <p:sldId id="280" r:id="rId13"/>
    <p:sldId id="321" r:id="rId14"/>
    <p:sldId id="260" r:id="rId15"/>
    <p:sldId id="282" r:id="rId16"/>
    <p:sldId id="283" r:id="rId17"/>
    <p:sldId id="284" r:id="rId18"/>
    <p:sldId id="285" r:id="rId19"/>
    <p:sldId id="315" r:id="rId20"/>
    <p:sldId id="287" r:id="rId21"/>
    <p:sldId id="289" r:id="rId22"/>
    <p:sldId id="291" r:id="rId23"/>
    <p:sldId id="293" r:id="rId24"/>
    <p:sldId id="294" r:id="rId25"/>
    <p:sldId id="295" r:id="rId26"/>
    <p:sldId id="300" r:id="rId27"/>
    <p:sldId id="302" r:id="rId28"/>
    <p:sldId id="299" r:id="rId29"/>
    <p:sldId id="309" r:id="rId30"/>
    <p:sldId id="310" r:id="rId31"/>
    <p:sldId id="316" r:id="rId32"/>
    <p:sldId id="312" r:id="rId33"/>
    <p:sldId id="322" r:id="rId34"/>
    <p:sldId id="264" r:id="rId35"/>
    <p:sldId id="259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32" autoAdjust="0"/>
    <p:restoredTop sz="94718" autoAdjust="0"/>
  </p:normalViewPr>
  <p:slideViewPr>
    <p:cSldViewPr>
      <p:cViewPr varScale="1">
        <p:scale>
          <a:sx n="64" d="100"/>
          <a:sy n="64" d="100"/>
        </p:scale>
        <p:origin x="-16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8D6FC50-5666-4480-A476-624A41B358D7}" type="datetimeFigureOut">
              <a:rPr lang="zh-CN" altLang="en-US"/>
              <a:pPr>
                <a:defRPr/>
              </a:pPr>
              <a:t>2012/8/24</a:t>
            </a:fld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7283714-F0DE-47CF-9973-DD6DF94BA0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F5696F3-607F-4402-BA1C-9AD056D55872}" type="datetimeFigureOut">
              <a:rPr lang="zh-CN" altLang="en-US"/>
              <a:pPr>
                <a:defRPr/>
              </a:pPr>
              <a:t>2012/8/24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AF27CA4-C520-43C0-BD97-81C361C254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自定义操作符是用户已知，但是程序员未知的 操作符</a:t>
            </a:r>
            <a:endParaRPr lang="en-US" altLang="zh-CN" dirty="0" smtClean="0"/>
          </a:p>
          <a:p>
            <a:r>
              <a:rPr lang="zh-CN" altLang="en-US" dirty="0" smtClean="0"/>
              <a:t>要求常用操作符是自定义操作符的一个真子集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27CA4-C520-43C0-BD97-81C361C254B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27CA4-C520-43C0-BD97-81C361C254B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8" y="2673355"/>
            <a:ext cx="8353425" cy="827083"/>
          </a:xfrm>
        </p:spPr>
        <p:txBody>
          <a:bodyPr/>
          <a:lstStyle>
            <a:lvl1pPr algn="l">
              <a:defRPr baseline="0">
                <a:solidFill>
                  <a:srgbClr val="769ECC"/>
                </a:solidFill>
                <a:latin typeface="Arial" pitchFamily="34" charset="0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6A832-A1A6-46A3-A7E6-AD37A0847752}" type="datetimeFigureOut">
              <a:rPr lang="zh-CN" altLang="en-US"/>
              <a:pPr>
                <a:defRPr/>
              </a:pPr>
              <a:t>2012/8/24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D44C6-20EE-40A2-870F-D24C3C8DA4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80582-6F3B-4419-839F-6043E13233B7}" type="datetimeFigureOut">
              <a:rPr lang="zh-CN" altLang="en-US"/>
              <a:pPr>
                <a:defRPr/>
              </a:pPr>
              <a:t>2012/8/24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0F882-9144-4A95-8788-215C9903B8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80582-6F3B-4419-839F-6043E13233B7}" type="datetimeFigureOut">
              <a:rPr lang="zh-CN" altLang="en-US"/>
              <a:pPr>
                <a:defRPr/>
              </a:pPr>
              <a:t>2012/8/24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0F882-9144-4A95-8788-215C9903B8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43BDA-C7FF-4C4D-A554-F2A64180C90D}" type="datetimeFigureOut">
              <a:rPr lang="zh-CN" altLang="en-US"/>
              <a:pPr>
                <a:defRPr/>
              </a:pPr>
              <a:t>2012/8/24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C8AA8-8A50-48C2-ABE6-11F84623BB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D8519-C67B-45F4-8269-6FEDA930B611}" type="datetimeFigureOut">
              <a:rPr lang="zh-CN" altLang="en-US"/>
              <a:pPr>
                <a:defRPr/>
              </a:pPr>
              <a:t>2012/8/24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7E623-5E50-4BEC-8D97-73ADEA1A60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8" y="2673355"/>
            <a:ext cx="8353425" cy="827083"/>
          </a:xfrm>
        </p:spPr>
        <p:txBody>
          <a:bodyPr/>
          <a:lstStyle>
            <a:lvl1pPr algn="l">
              <a:defRPr baseline="0">
                <a:solidFill>
                  <a:srgbClr val="769ECC"/>
                </a:solidFill>
                <a:latin typeface="Arial" pitchFamily="34" charset="0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6A832-A1A6-46A3-A7E6-AD37A0847752}" type="datetimeFigureOut">
              <a:rPr lang="zh-CN" altLang="en-US"/>
              <a:pPr>
                <a:defRPr/>
              </a:pPr>
              <a:t>2012/8/24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D44C6-20EE-40A2-870F-D24C3C8DA4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80582-6F3B-4419-839F-6043E13233B7}" type="datetimeFigureOut">
              <a:rPr lang="zh-CN" altLang="en-US"/>
              <a:pPr>
                <a:defRPr/>
              </a:pPr>
              <a:t>2012/8/24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0F882-9144-4A95-8788-215C9903B8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8" y="2673355"/>
            <a:ext cx="8353425" cy="827083"/>
          </a:xfrm>
        </p:spPr>
        <p:txBody>
          <a:bodyPr/>
          <a:lstStyle>
            <a:lvl1pPr algn="l">
              <a:defRPr baseline="0">
                <a:solidFill>
                  <a:srgbClr val="769ECC"/>
                </a:solidFill>
                <a:latin typeface="Arial" pitchFamily="34" charset="0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6A832-A1A6-46A3-A7E6-AD37A0847752}" type="datetimeFigureOut">
              <a:rPr lang="zh-CN" altLang="en-US"/>
              <a:pPr>
                <a:defRPr/>
              </a:pPr>
              <a:t>2012/8/24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D44C6-20EE-40A2-870F-D24C3C8DA4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80582-6F3B-4419-839F-6043E13233B7}" type="datetimeFigureOut">
              <a:rPr lang="zh-CN" altLang="en-US"/>
              <a:pPr>
                <a:defRPr/>
              </a:pPr>
              <a:t>2012/8/24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0F882-9144-4A95-8788-215C9903B8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8" y="2673355"/>
            <a:ext cx="8353425" cy="827083"/>
          </a:xfrm>
        </p:spPr>
        <p:txBody>
          <a:bodyPr/>
          <a:lstStyle>
            <a:lvl1pPr algn="l">
              <a:defRPr baseline="0">
                <a:solidFill>
                  <a:srgbClr val="769ECC"/>
                </a:solidFill>
                <a:latin typeface="Arial" pitchFamily="34" charset="0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6A832-A1A6-46A3-A7E6-AD37A0847752}" type="datetimeFigureOut">
              <a:rPr lang="zh-CN" altLang="en-US"/>
              <a:pPr>
                <a:defRPr/>
              </a:pPr>
              <a:t>2012/8/24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D44C6-20EE-40A2-870F-D24C3C8DA4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323850" y="857250"/>
            <a:ext cx="84963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817688"/>
            <a:ext cx="8496300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28C35E8-B32B-4A21-B049-E9D0EBFB2344}" type="datetimeFigureOut">
              <a:rPr lang="zh-CN" altLang="en-US"/>
              <a:pPr>
                <a:defRPr/>
              </a:pPr>
              <a:t>2012/8/24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672575A-1961-4F48-899E-DF4C2EA9D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9" r:id="rId3"/>
    <p:sldLayoutId id="2147483668" r:id="rId4"/>
    <p:sldLayoutId id="2147483686" r:id="rId5"/>
    <p:sldLayoutId id="2147483687" r:id="rId6"/>
    <p:sldLayoutId id="2147483700" r:id="rId7"/>
    <p:sldLayoutId id="2147483701" r:id="rId8"/>
    <p:sldLayoutId id="2147483742" r:id="rId9"/>
    <p:sldLayoutId id="2147483743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3E78C6"/>
          </a:solidFill>
          <a:latin typeface="Arial" pitchFamily="34" charset="0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3E78C6"/>
          </a:solidFill>
          <a:latin typeface="Arial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3E78C6"/>
          </a:solidFill>
          <a:latin typeface="Arial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3E78C6"/>
          </a:solidFill>
          <a:latin typeface="Arial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3E78C6"/>
          </a:solidFill>
          <a:latin typeface="Arial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3E78C6"/>
          </a:solidFill>
          <a:latin typeface="Arial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3E78C6"/>
          </a:solidFill>
          <a:latin typeface="Arial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3E78C6"/>
          </a:solidFill>
          <a:latin typeface="Arial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3E78C6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黑体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700" dirty="0" smtClean="0">
                <a:latin typeface="Arial" charset="0"/>
              </a:rPr>
              <a:t>表达式</a:t>
            </a:r>
            <a:r>
              <a:rPr lang="zh-CN" altLang="en-US" sz="4700" dirty="0" smtClean="0">
                <a:latin typeface="Arial" charset="0"/>
              </a:rPr>
              <a:t>计算器</a:t>
            </a:r>
            <a:endParaRPr lang="zh-CN" altLang="en-US" sz="4700" dirty="0" smtClean="0">
              <a:latin typeface="Arial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286500" y="1000125"/>
            <a:ext cx="2786063" cy="164306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lg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姓名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：李兵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宋体" pitchFamily="2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学校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：哈尔滨工业大学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宋体" pitchFamily="2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专业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：飞行器设计与工程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宋体" pitchFamily="2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岗位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：嵌入式系统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总体方案</a:t>
            </a:r>
            <a:r>
              <a:rPr lang="en-US" altLang="zh-CN" dirty="0" smtClean="0"/>
              <a:t>--</a:t>
            </a:r>
            <a:r>
              <a:rPr lang="zh-CN" altLang="en-US" sz="3200" dirty="0" smtClean="0"/>
              <a:t>二叉树计算</a:t>
            </a:r>
            <a:endParaRPr lang="zh-CN" alt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642910" y="1798538"/>
          <a:ext cx="7929618" cy="4243491"/>
        </p:xfrm>
        <a:graphic>
          <a:graphicData uri="http://schemas.openxmlformats.org/presentationml/2006/ole">
            <p:oleObj spid="_x0000_s49154" name="Visio" r:id="rId3" imgW="3679560" imgH="19695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总体方案</a:t>
            </a:r>
            <a:r>
              <a:rPr lang="en-US" altLang="zh-CN" sz="3200" dirty="0" smtClean="0"/>
              <a:t>--</a:t>
            </a:r>
            <a:r>
              <a:rPr lang="zh-CN" altLang="en-US" sz="3200" dirty="0" smtClean="0"/>
              <a:t>波兰表达式计算法</a:t>
            </a:r>
            <a:endParaRPr lang="zh-CN" alt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ph idx="1"/>
          </p:nvPr>
        </p:nvGraphicFramePr>
        <p:xfrm>
          <a:off x="1000125" y="1785938"/>
          <a:ext cx="6500813" cy="4149725"/>
        </p:xfrm>
        <a:graphic>
          <a:graphicData uri="http://schemas.openxmlformats.org/presentationml/2006/ole">
            <p:oleObj spid="_x0000_s4098" name="Visio" r:id="rId3" imgW="3085560" imgH="19695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总体方案</a:t>
            </a:r>
            <a:r>
              <a:rPr lang="en-US" altLang="zh-CN" sz="3200" dirty="0" smtClean="0"/>
              <a:t>--</a:t>
            </a:r>
            <a:r>
              <a:rPr lang="zh-CN" altLang="en-US" sz="3200" dirty="0" smtClean="0"/>
              <a:t>波兰表达式计算法</a:t>
            </a:r>
            <a:endParaRPr lang="zh-CN" altLang="en-US" dirty="0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85720" y="2428868"/>
          <a:ext cx="8589587" cy="3413658"/>
        </p:xfrm>
        <a:graphic>
          <a:graphicData uri="http://schemas.openxmlformats.org/presentationml/2006/ole">
            <p:oleObj spid="_x0000_s5123" name="Visio" r:id="rId3" imgW="5301720" imgH="193068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第一种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</a:t>
            </a:r>
            <a:r>
              <a:rPr lang="zh-CN" altLang="en-US" dirty="0" smtClean="0"/>
              <a:t>上易于理解，最容易</a:t>
            </a:r>
            <a:r>
              <a:rPr lang="zh-CN" altLang="en-US" dirty="0" smtClean="0"/>
              <a:t>想到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</a:t>
            </a:r>
            <a:r>
              <a:rPr lang="zh-CN" altLang="en-US" dirty="0" smtClean="0"/>
              <a:t>多次扫描字符串来进行解码，运算效率</a:t>
            </a:r>
            <a:r>
              <a:rPr lang="zh-CN" altLang="en-US" dirty="0" smtClean="0"/>
              <a:t>低下</a:t>
            </a:r>
            <a:endParaRPr lang="zh-CN" altLang="en-US" dirty="0" smtClean="0"/>
          </a:p>
          <a:p>
            <a:r>
              <a:rPr lang="zh-CN" altLang="en-US" dirty="0" smtClean="0"/>
              <a:t>第二和第三种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</a:t>
            </a:r>
            <a:r>
              <a:rPr lang="zh-CN" altLang="en-US" dirty="0" smtClean="0"/>
              <a:t>成熟的解决方案，具有固定的计算顺序和规则，不需要对表达式进行重复扫描来进行解码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经过</a:t>
            </a:r>
            <a:r>
              <a:rPr lang="zh-CN" altLang="en-US" dirty="0" smtClean="0"/>
              <a:t>初步翻译之后，不需要再考虑括号和优先级</a:t>
            </a:r>
            <a:r>
              <a:rPr lang="zh-CN" altLang="en-US" dirty="0" smtClean="0"/>
              <a:t>，求值效率高</a:t>
            </a:r>
            <a:endParaRPr lang="zh-CN" altLang="en-US" dirty="0" smtClean="0"/>
          </a:p>
          <a:p>
            <a:r>
              <a:rPr lang="zh-CN" altLang="en-US" dirty="0" smtClean="0"/>
              <a:t>本程序选择第三种方案，即采用波兰表达式的方案进行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功能描述</a:t>
            </a:r>
          </a:p>
        </p:txBody>
      </p:sp>
      <p:sp>
        <p:nvSpPr>
          <p:cNvPr id="5123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latin typeface="Arial" charset="0"/>
              </a:rPr>
              <a:t>支持多数据类型输入</a:t>
            </a:r>
            <a:endParaRPr lang="en-US" altLang="zh-CN" dirty="0" smtClean="0">
              <a:latin typeface="Arial" charset="0"/>
            </a:endParaRPr>
          </a:p>
          <a:p>
            <a:pPr lvl="1"/>
            <a:r>
              <a:rPr lang="zh-CN" altLang="en-US" dirty="0" smtClean="0">
                <a:latin typeface="Arial" charset="0"/>
              </a:rPr>
              <a:t>前缀和后缀均不区分大小写，多种进制均支持浮点型输入，如</a:t>
            </a:r>
            <a:r>
              <a:rPr lang="en-US" altLang="zh-CN" dirty="0" smtClean="0">
                <a:latin typeface="Arial" charset="0"/>
              </a:rPr>
              <a:t>0xff.ff</a:t>
            </a:r>
          </a:p>
          <a:p>
            <a:endParaRPr lang="zh-CN" altLang="en-US" dirty="0" smtClean="0">
              <a:latin typeface="Arial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57356" y="3286124"/>
          <a:ext cx="4667282" cy="283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641"/>
                <a:gridCol w="2333641"/>
              </a:tblGrid>
              <a:tr h="527011">
                <a:tc>
                  <a:txBody>
                    <a:bodyPr/>
                    <a:lstStyle/>
                    <a:p>
                      <a:pPr indent="127000" algn="ctr" hangingPunct="0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进制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 hangingPunct="0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格式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12000"/>
                      </a:schemeClr>
                    </a:solidFill>
                  </a:tcPr>
                </a:tc>
              </a:tr>
              <a:tr h="625376">
                <a:tc>
                  <a:txBody>
                    <a:bodyPr/>
                    <a:lstStyle/>
                    <a:p>
                      <a:pPr indent="127000" algn="ctr" hangingPunct="0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十六进制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 hangingPunct="0"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0x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前缀或者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h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后缀</a:t>
                      </a:r>
                    </a:p>
                  </a:txBody>
                  <a:tcPr marL="68580" marR="68580" marT="0" marB="0">
                    <a:solidFill>
                      <a:schemeClr val="accent1">
                        <a:alpha val="12000"/>
                      </a:schemeClr>
                    </a:solidFill>
                  </a:tcPr>
                </a:tc>
              </a:tr>
              <a:tr h="625376">
                <a:tc>
                  <a:txBody>
                    <a:bodyPr/>
                    <a:lstStyle/>
                    <a:p>
                      <a:pPr indent="127000" algn="ctr" hangingPunct="0">
                        <a:spcAft>
                          <a:spcPts val="600"/>
                        </a:spcAft>
                      </a:pPr>
                      <a:r>
                        <a:rPr lang="zh-CN" sz="20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十进制</a:t>
                      </a:r>
                      <a:endParaRPr lang="zh-CN" sz="2000" kern="10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 hangingPunct="0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无前缀后缀或后缀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d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12000"/>
                      </a:schemeClr>
                    </a:solidFill>
                  </a:tcPr>
                </a:tc>
              </a:tr>
              <a:tr h="527011">
                <a:tc>
                  <a:txBody>
                    <a:bodyPr/>
                    <a:lstStyle/>
                    <a:p>
                      <a:pPr indent="127000" algn="ctr" hangingPunct="0">
                        <a:spcAft>
                          <a:spcPts val="600"/>
                        </a:spcAft>
                      </a:pPr>
                      <a:r>
                        <a:rPr lang="zh-CN" sz="20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八进制</a:t>
                      </a:r>
                      <a:endParaRPr lang="zh-CN" sz="2000" kern="10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 hangingPunct="0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后缀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o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12000"/>
                      </a:schemeClr>
                    </a:solidFill>
                  </a:tcPr>
                </a:tc>
              </a:tr>
              <a:tr h="527011">
                <a:tc>
                  <a:txBody>
                    <a:bodyPr/>
                    <a:lstStyle/>
                    <a:p>
                      <a:pPr indent="127000" algn="ctr" hangingPunct="0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二进制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 hangingPunct="0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后缀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b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12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</a:rPr>
              <a:t>功能描述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支持未知数赋值运算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变量赋值可以直接使用等号，如 </a:t>
            </a:r>
            <a:r>
              <a:rPr lang="en-US" altLang="zh-CN" dirty="0" smtClean="0"/>
              <a:t>a = 12.3</a:t>
            </a:r>
          </a:p>
          <a:p>
            <a:pPr lvl="1"/>
            <a:r>
              <a:rPr lang="zh-CN" altLang="en-US" dirty="0" smtClean="0"/>
              <a:t>允许连续赋值 如： </a:t>
            </a:r>
            <a:r>
              <a:rPr lang="en-US" altLang="zh-CN" dirty="0" smtClean="0"/>
              <a:t>a = b = c =2.4</a:t>
            </a:r>
          </a:p>
          <a:p>
            <a:pPr lvl="1"/>
            <a:r>
              <a:rPr lang="zh-CN" altLang="en-US" dirty="0" smtClean="0"/>
              <a:t>允许用变量为变量赋值 如： </a:t>
            </a:r>
            <a:r>
              <a:rPr lang="en-US" altLang="zh-CN" dirty="0" smtClean="0"/>
              <a:t>a = b</a:t>
            </a:r>
          </a:p>
          <a:p>
            <a:r>
              <a:rPr lang="zh-CN" altLang="en-US" dirty="0" smtClean="0"/>
              <a:t>支持常用函数运算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sin  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  tan  cot  </a:t>
            </a:r>
            <a:r>
              <a:rPr lang="en-US" altLang="zh-CN" dirty="0" err="1" smtClean="0"/>
              <a:t>asin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acos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atan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acot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log10  log  exp   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  abs  ceil  floor</a:t>
            </a:r>
          </a:p>
          <a:p>
            <a:pPr lvl="1"/>
            <a:r>
              <a:rPr lang="zh-CN" altLang="en-US" dirty="0" smtClean="0"/>
              <a:t>支持双变量函数</a:t>
            </a:r>
            <a:r>
              <a:rPr lang="en-US" altLang="zh-CN" dirty="0" err="1" smtClean="0"/>
              <a:t>pow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pow</a:t>
            </a:r>
            <a:r>
              <a:rPr lang="en-US" altLang="zh-CN" dirty="0" smtClean="0"/>
              <a:t>(2,3)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</a:rPr>
              <a:t>功能描述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支持常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用运算符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285984" y="1549400"/>
          <a:ext cx="60960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b="1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操作符</a:t>
                      </a:r>
                      <a:endParaRPr lang="zh-CN" sz="16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优先级</a:t>
                      </a:r>
                      <a:endParaRPr lang="zh-CN" sz="160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类型</a:t>
                      </a:r>
                      <a:endParaRPr lang="zh-CN" sz="160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b="1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表达式结尾符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 ;</a:t>
                      </a:r>
                      <a:endParaRPr lang="zh-CN" sz="16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9</a:t>
                      </a:r>
                      <a:endParaRPr lang="zh-CN" sz="160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EndExpression</a:t>
                      </a:r>
                      <a:endParaRPr lang="zh-CN" sz="160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( </a:t>
                      </a:r>
                      <a:endParaRPr lang="zh-CN" sz="16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8</a:t>
                      </a:r>
                      <a:endParaRPr lang="zh-CN" sz="16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 hangingPunct="1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SimSun"/>
                          <a:ea typeface="宋体"/>
                          <a:cs typeface="NSimSun"/>
                        </a:rPr>
                        <a:t>LeftParen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)</a:t>
                      </a:r>
                      <a:endParaRPr lang="zh-CN" sz="160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8</a:t>
                      </a:r>
                      <a:endParaRPr lang="zh-CN" sz="16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NSimSun"/>
                          <a:ea typeface="宋体"/>
                          <a:cs typeface="NSimSun"/>
                        </a:rPr>
                        <a:t>RightPare</a:t>
                      </a:r>
                      <a:endParaRPr lang="zh-CN" sz="1600" kern="10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所有一元操作符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 # ~ ! </a:t>
                      </a:r>
                      <a:endParaRPr lang="zh-CN" sz="160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7</a:t>
                      </a:r>
                      <a:endParaRPr lang="zh-CN" sz="16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NSimSun"/>
                          <a:ea typeface="宋体"/>
                          <a:cs typeface="NSimSun"/>
                        </a:rPr>
                        <a:t>UnayOprator</a:t>
                      </a:r>
                      <a:endParaRPr lang="zh-CN" sz="1600" kern="10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^</a:t>
                      </a:r>
                      <a:endParaRPr lang="zh-CN" sz="160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7</a:t>
                      </a:r>
                      <a:endParaRPr lang="zh-CN" sz="16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NSimSun"/>
                          <a:ea typeface="宋体"/>
                          <a:cs typeface="NSimSun"/>
                        </a:rPr>
                        <a:t>BinOperator</a:t>
                      </a:r>
                      <a:endParaRPr lang="zh-CN" sz="1600" kern="10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所有函数</a:t>
                      </a:r>
                      <a:endParaRPr lang="zh-CN" sz="160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7</a:t>
                      </a:r>
                      <a:endParaRPr lang="zh-CN" sz="16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SimSun"/>
                          <a:ea typeface="宋体"/>
                          <a:cs typeface="NSimSun"/>
                        </a:rPr>
                        <a:t>Function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28600"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*  /  %</a:t>
                      </a:r>
                      <a:endParaRPr lang="zh-CN" sz="160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6</a:t>
                      </a:r>
                      <a:endParaRPr lang="zh-CN" sz="16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NSimSun"/>
                          <a:ea typeface="宋体"/>
                          <a:cs typeface="NSimSun"/>
                        </a:rPr>
                        <a:t>BinOperator</a:t>
                      </a:r>
                      <a:endParaRPr lang="zh-CN" sz="16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+ -</a:t>
                      </a:r>
                      <a:endParaRPr lang="zh-CN" sz="160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5</a:t>
                      </a:r>
                      <a:endParaRPr lang="zh-CN" sz="16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NSimSun"/>
                          <a:ea typeface="宋体"/>
                          <a:cs typeface="NSimSun"/>
                        </a:rPr>
                        <a:t>BinOperator</a:t>
                      </a:r>
                      <a:endParaRPr lang="zh-CN" sz="16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== != </a:t>
                      </a:r>
                      <a:endParaRPr lang="zh-CN" sz="160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4</a:t>
                      </a:r>
                      <a:endParaRPr lang="zh-CN" sz="16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NSimSun"/>
                          <a:ea typeface="宋体"/>
                          <a:cs typeface="NSimSun"/>
                        </a:rPr>
                        <a:t>BinOperator</a:t>
                      </a:r>
                      <a:endParaRPr lang="zh-CN" sz="16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&lt; &lt;= &gt; &gt;=</a:t>
                      </a:r>
                      <a:endParaRPr lang="zh-CN" sz="160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3</a:t>
                      </a:r>
                      <a:endParaRPr lang="zh-CN" sz="16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NSimSun"/>
                          <a:ea typeface="宋体"/>
                          <a:cs typeface="NSimSun"/>
                        </a:rPr>
                        <a:t>BinOperator</a:t>
                      </a:r>
                      <a:endParaRPr lang="zh-CN" sz="16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&amp;&amp; || </a:t>
                      </a:r>
                      <a:endParaRPr lang="zh-CN" sz="160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2</a:t>
                      </a:r>
                      <a:endParaRPr lang="zh-CN" sz="16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NSimSun"/>
                          <a:ea typeface="宋体"/>
                          <a:cs typeface="NSimSun"/>
                        </a:rPr>
                        <a:t>BinOperator</a:t>
                      </a:r>
                      <a:endParaRPr lang="zh-CN" sz="16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=</a:t>
                      </a:r>
                      <a:endParaRPr lang="zh-CN" sz="160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endParaRPr lang="zh-CN" sz="160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NSimSun"/>
                          <a:ea typeface="宋体"/>
                          <a:cs typeface="NSimSun"/>
                        </a:rPr>
                        <a:t>BinOperator</a:t>
                      </a:r>
                      <a:endParaRPr lang="zh-CN" sz="16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,</a:t>
                      </a:r>
                      <a:endParaRPr lang="zh-CN" sz="160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527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0</a:t>
                      </a:r>
                      <a:endParaRPr lang="zh-CN" sz="160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NSimSun"/>
                          <a:ea typeface="宋体"/>
                          <a:cs typeface="NSimSun"/>
                        </a:rPr>
                        <a:t>BinOperator</a:t>
                      </a:r>
                      <a:endParaRPr lang="zh-CN" sz="1600" dirty="0">
                        <a:solidFill>
                          <a:srgbClr val="00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</a:rPr>
              <a:t>功能描述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支持常量 </a:t>
            </a:r>
            <a:r>
              <a:rPr lang="en-US" altLang="zh-CN" dirty="0" smtClean="0"/>
              <a:t>pi e</a:t>
            </a:r>
          </a:p>
          <a:p>
            <a:r>
              <a:rPr lang="zh-CN" altLang="en-US" dirty="0" smtClean="0"/>
              <a:t>所有的运算之间均支持任意</a:t>
            </a:r>
            <a:r>
              <a:rPr lang="zh-CN" altLang="en-US" dirty="0" smtClean="0"/>
              <a:t>嵌套（包括自定义运算符）</a:t>
            </a:r>
            <a:endParaRPr lang="en-US" altLang="zh-CN" dirty="0" smtClean="0"/>
          </a:p>
          <a:p>
            <a:r>
              <a:rPr lang="zh-CN" altLang="en-US" dirty="0" smtClean="0"/>
              <a:t>允许运算符和操作数之间插入空格，变量名中间不允许</a:t>
            </a:r>
            <a:endParaRPr lang="en-US" altLang="zh-CN" dirty="0" smtClean="0"/>
          </a:p>
          <a:p>
            <a:r>
              <a:rPr lang="zh-CN" altLang="en-US" dirty="0" smtClean="0"/>
              <a:t>支持运算符和负号相连  如 </a:t>
            </a:r>
            <a:r>
              <a:rPr lang="en-US" altLang="zh-CN" dirty="0" smtClean="0"/>
              <a:t>1*-2</a:t>
            </a:r>
          </a:p>
          <a:p>
            <a:r>
              <a:rPr lang="zh-CN" altLang="en-US" dirty="0" smtClean="0"/>
              <a:t>允许</a:t>
            </a:r>
            <a:r>
              <a:rPr lang="zh-CN" altLang="en-US" dirty="0" smtClean="0"/>
              <a:t>一行输入</a:t>
            </a:r>
            <a:r>
              <a:rPr lang="zh-CN" altLang="en-US" dirty="0" smtClean="0"/>
              <a:t>多个表达式，表达式之间要用分号间隔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  </a:t>
            </a:r>
            <a:r>
              <a:rPr lang="en-US" altLang="zh-CN" dirty="0" smtClean="0"/>
              <a:t>1*2-3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2+4*4</a:t>
            </a:r>
          </a:p>
          <a:p>
            <a:r>
              <a:rPr lang="zh-CN" altLang="en-US" dirty="0" smtClean="0"/>
              <a:t>支持大数据计算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大数据不支持 </a:t>
            </a:r>
            <a:r>
              <a:rPr lang="en-US" altLang="zh-CN" dirty="0" smtClean="0"/>
              <a:t>% ~ </a:t>
            </a:r>
            <a:r>
              <a:rPr lang="zh-CN" altLang="en-US" dirty="0" smtClean="0"/>
              <a:t>运算符，不支持三角函数，不支持指数函数</a:t>
            </a:r>
            <a:r>
              <a:rPr lang="en-US" altLang="zh-CN" dirty="0" smtClean="0"/>
              <a:t>exp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</a:rPr>
              <a:t>功能描述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支持自定义运算符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支持自定义单目、双目运算符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支持为自定义运算符指定不同的优先级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支持自定义运算符的嵌套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自定义运算符</a:t>
            </a:r>
            <a:r>
              <a:rPr lang="zh-CN" altLang="en-US" dirty="0" smtClean="0"/>
              <a:t>支持</a:t>
            </a:r>
            <a:r>
              <a:rPr lang="zh-CN" altLang="en-US" dirty="0" smtClean="0"/>
              <a:t> </a:t>
            </a:r>
            <a:r>
              <a:rPr lang="zh-CN" altLang="en-US" dirty="0" smtClean="0"/>
              <a:t>常用运算符所有计算</a:t>
            </a:r>
            <a:endParaRPr lang="en-US" altLang="zh-CN" dirty="0" smtClean="0"/>
          </a:p>
          <a:p>
            <a:r>
              <a:rPr lang="zh-CN" altLang="en-US" dirty="0" smtClean="0"/>
              <a:t>支持常见命令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help</a:t>
            </a:r>
            <a:r>
              <a:rPr lang="zh-CN" altLang="en-US" dirty="0" smtClean="0"/>
              <a:t>    </a:t>
            </a:r>
            <a:r>
              <a:rPr lang="en-US" altLang="zh-CN" dirty="0" err="1" smtClean="0"/>
              <a:t>whos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who</a:t>
            </a:r>
            <a:r>
              <a:rPr lang="zh-CN" altLang="en-US" dirty="0" smtClean="0"/>
              <a:t>    </a:t>
            </a:r>
            <a:r>
              <a:rPr lang="en-US" altLang="zh-CN" dirty="0" err="1" smtClean="0"/>
              <a:t>clc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clear</a:t>
            </a:r>
          </a:p>
          <a:p>
            <a:pPr lvl="1"/>
            <a:r>
              <a:rPr lang="en-US" altLang="zh-CN" dirty="0" smtClean="0"/>
              <a:t>operator  </a:t>
            </a:r>
            <a:r>
              <a:rPr lang="zh-CN" altLang="en-US" dirty="0" smtClean="0"/>
              <a:t>如</a:t>
            </a:r>
            <a:r>
              <a:rPr lang="en-US" altLang="zh-CN" dirty="0" smtClean="0"/>
              <a:t> operator $ </a:t>
            </a:r>
            <a:r>
              <a:rPr lang="en-US" altLang="zh-CN" dirty="0" err="1" smtClean="0"/>
              <a:t>a$b</a:t>
            </a:r>
            <a:r>
              <a:rPr lang="en-US" altLang="zh-CN" dirty="0" smtClean="0"/>
              <a:t> 1/2*pi*a*b 4  </a:t>
            </a:r>
          </a:p>
          <a:p>
            <a:pPr lvl="1"/>
            <a:r>
              <a:rPr lang="en-US" altLang="zh-CN" dirty="0" smtClean="0"/>
              <a:t>copyright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test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28596" y="1857364"/>
            <a:ext cx="6029325" cy="709612"/>
            <a:chOff x="1170" y="1093"/>
            <a:chExt cx="3798" cy="447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gray">
            <a:xfrm>
              <a:off x="1377" y="1111"/>
              <a:ext cx="3591" cy="42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gray">
            <a:xfrm>
              <a:off x="1170" y="1097"/>
              <a:ext cx="820" cy="4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91"/>
                </a:cxn>
                <a:cxn ang="0">
                  <a:pos x="872" y="491"/>
                </a:cxn>
                <a:cxn ang="0">
                  <a:pos x="1334" y="0"/>
                </a:cxn>
                <a:cxn ang="0">
                  <a:pos x="2" y="0"/>
                </a:cxn>
              </a:cxnLst>
              <a:rect l="0" t="0" r="r" b="b"/>
              <a:pathLst>
                <a:path w="1334" h="491">
                  <a:moveTo>
                    <a:pt x="2" y="0"/>
                  </a:moveTo>
                  <a:lnTo>
                    <a:pt x="0" y="491"/>
                  </a:lnTo>
                  <a:lnTo>
                    <a:pt x="872" y="491"/>
                  </a:lnTo>
                  <a:lnTo>
                    <a:pt x="1334" y="0"/>
                  </a:lnTo>
                  <a:lnTo>
                    <a:pt x="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gray">
            <a:xfrm>
              <a:off x="1270" y="1093"/>
              <a:ext cx="31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85194" dir="1593903" algn="ctr" rotWithShape="0">
                <a:srgbClr val="11425C">
                  <a:alpha val="50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4000" dirty="0" smtClean="0">
                  <a:solidFill>
                    <a:schemeClr val="bg2"/>
                  </a:solidFill>
                  <a:latin typeface="Verdana" pitchFamily="34" charset="0"/>
                  <a:ea typeface="Gulim" pitchFamily="34" charset="-127"/>
                </a:rPr>
                <a:t>1</a:t>
              </a:r>
              <a:endParaRPr kumimoji="1" lang="en-US" altLang="ko-KR" sz="4000" dirty="0">
                <a:solidFill>
                  <a:schemeClr val="bg2"/>
                </a:solidFill>
                <a:latin typeface="Verdana" pitchFamily="34" charset="0"/>
                <a:ea typeface="Gulim" pitchFamily="34" charset="-127"/>
              </a:endParaRP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gray">
            <a:xfrm>
              <a:off x="2030" y="1172"/>
              <a:ext cx="201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 smtClean="0"/>
                <a:t>常用操作符     </a:t>
              </a:r>
              <a:r>
                <a:rPr lang="en-US" sz="2400" dirty="0" smtClean="0"/>
                <a:t>Operator</a:t>
              </a:r>
              <a:endParaRPr lang="en-US" altLang="zh-CN" sz="2400" dirty="0" smtClean="0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28596" y="2614606"/>
            <a:ext cx="6062663" cy="709613"/>
            <a:chOff x="1170" y="1709"/>
            <a:chExt cx="3819" cy="447"/>
          </a:xfrm>
        </p:grpSpPr>
        <p:sp>
          <p:nvSpPr>
            <p:cNvPr id="30" name="Rectangle 10"/>
            <p:cNvSpPr>
              <a:spLocks noChangeArrowheads="1"/>
            </p:cNvSpPr>
            <p:nvPr/>
          </p:nvSpPr>
          <p:spPr bwMode="gray">
            <a:xfrm>
              <a:off x="1377" y="1727"/>
              <a:ext cx="3591" cy="42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Freeform 11"/>
            <p:cNvSpPr>
              <a:spLocks/>
            </p:cNvSpPr>
            <p:nvPr/>
          </p:nvSpPr>
          <p:spPr bwMode="gray">
            <a:xfrm>
              <a:off x="1170" y="1713"/>
              <a:ext cx="820" cy="4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91"/>
                </a:cxn>
                <a:cxn ang="0">
                  <a:pos x="872" y="491"/>
                </a:cxn>
                <a:cxn ang="0">
                  <a:pos x="1334" y="0"/>
                </a:cxn>
                <a:cxn ang="0">
                  <a:pos x="2" y="0"/>
                </a:cxn>
              </a:cxnLst>
              <a:rect l="0" t="0" r="r" b="b"/>
              <a:pathLst>
                <a:path w="1334" h="491">
                  <a:moveTo>
                    <a:pt x="2" y="0"/>
                  </a:moveTo>
                  <a:lnTo>
                    <a:pt x="0" y="491"/>
                  </a:lnTo>
                  <a:lnTo>
                    <a:pt x="872" y="491"/>
                  </a:lnTo>
                  <a:lnTo>
                    <a:pt x="1334" y="0"/>
                  </a:lnTo>
                  <a:lnTo>
                    <a:pt x="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gray">
            <a:xfrm>
              <a:off x="1270" y="1709"/>
              <a:ext cx="31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85194" dir="1593903" algn="ctr" rotWithShape="0">
                <a:schemeClr val="tx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4000">
                  <a:solidFill>
                    <a:schemeClr val="bg2"/>
                  </a:solidFill>
                  <a:latin typeface="Verdana" pitchFamily="34" charset="0"/>
                  <a:ea typeface="Gulim" pitchFamily="34" charset="-127"/>
                </a:rPr>
                <a:t>2</a:t>
              </a: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gray">
            <a:xfrm>
              <a:off x="2030" y="1788"/>
              <a:ext cx="295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 smtClean="0"/>
                <a:t>自定义操作符  </a:t>
              </a:r>
              <a:r>
                <a:rPr lang="en-US" sz="2400" dirty="0" err="1" smtClean="0"/>
                <a:t>UserDefineOperator</a:t>
              </a:r>
              <a:endParaRPr lang="en-US" altLang="zh-CN" sz="2400" dirty="0" smtClean="0"/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428596" y="3371849"/>
            <a:ext cx="6029325" cy="709612"/>
            <a:chOff x="1170" y="2325"/>
            <a:chExt cx="3798" cy="447"/>
          </a:xfrm>
        </p:grpSpPr>
        <p:sp>
          <p:nvSpPr>
            <p:cNvPr id="35" name="Rectangle 15"/>
            <p:cNvSpPr>
              <a:spLocks noChangeArrowheads="1"/>
            </p:cNvSpPr>
            <p:nvPr/>
          </p:nvSpPr>
          <p:spPr bwMode="gray">
            <a:xfrm>
              <a:off x="1377" y="2343"/>
              <a:ext cx="3591" cy="42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16"/>
            <p:cNvSpPr>
              <a:spLocks/>
            </p:cNvSpPr>
            <p:nvPr/>
          </p:nvSpPr>
          <p:spPr bwMode="gray">
            <a:xfrm>
              <a:off x="1170" y="2329"/>
              <a:ext cx="820" cy="4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91"/>
                </a:cxn>
                <a:cxn ang="0">
                  <a:pos x="872" y="491"/>
                </a:cxn>
                <a:cxn ang="0">
                  <a:pos x="1334" y="0"/>
                </a:cxn>
                <a:cxn ang="0">
                  <a:pos x="2" y="0"/>
                </a:cxn>
              </a:cxnLst>
              <a:rect l="0" t="0" r="r" b="b"/>
              <a:pathLst>
                <a:path w="1334" h="491">
                  <a:moveTo>
                    <a:pt x="2" y="0"/>
                  </a:moveTo>
                  <a:lnTo>
                    <a:pt x="0" y="491"/>
                  </a:lnTo>
                  <a:lnTo>
                    <a:pt x="872" y="491"/>
                  </a:lnTo>
                  <a:lnTo>
                    <a:pt x="1334" y="0"/>
                  </a:lnTo>
                  <a:lnTo>
                    <a:pt x="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17"/>
            <p:cNvSpPr txBox="1">
              <a:spLocks noChangeArrowheads="1"/>
            </p:cNvSpPr>
            <p:nvPr/>
          </p:nvSpPr>
          <p:spPr bwMode="gray">
            <a:xfrm>
              <a:off x="1270" y="2325"/>
              <a:ext cx="31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85194" dir="1593903" algn="ctr" rotWithShape="0">
                <a:schemeClr val="tx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4000">
                  <a:solidFill>
                    <a:schemeClr val="bg2"/>
                  </a:solidFill>
                  <a:latin typeface="Verdana" pitchFamily="34" charset="0"/>
                  <a:ea typeface="Gulim" pitchFamily="34" charset="-127"/>
                </a:rPr>
                <a:t>3</a:t>
              </a:r>
            </a:p>
          </p:txBody>
        </p:sp>
        <p:sp>
          <p:nvSpPr>
            <p:cNvPr id="38" name="Text Box 18"/>
            <p:cNvSpPr txBox="1">
              <a:spLocks noChangeArrowheads="1"/>
            </p:cNvSpPr>
            <p:nvPr/>
          </p:nvSpPr>
          <p:spPr bwMode="gray">
            <a:xfrm>
              <a:off x="2030" y="2404"/>
              <a:ext cx="13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 smtClean="0"/>
                <a:t>变量     </a:t>
              </a:r>
              <a:r>
                <a:rPr lang="en-US" sz="2400" dirty="0" smtClean="0"/>
                <a:t>Variable</a:t>
              </a:r>
              <a:endParaRPr lang="en-US" altLang="zh-CN" sz="2400" dirty="0" smtClean="0"/>
            </a:p>
          </p:txBody>
        </p:sp>
      </p:grp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428596" y="4129091"/>
            <a:ext cx="6029325" cy="709612"/>
            <a:chOff x="1170" y="1093"/>
            <a:chExt cx="3798" cy="447"/>
          </a:xfrm>
        </p:grpSpPr>
        <p:sp>
          <p:nvSpPr>
            <p:cNvPr id="20" name="Rectangle 5"/>
            <p:cNvSpPr>
              <a:spLocks noChangeArrowheads="1"/>
            </p:cNvSpPr>
            <p:nvPr/>
          </p:nvSpPr>
          <p:spPr bwMode="gray">
            <a:xfrm>
              <a:off x="1377" y="1111"/>
              <a:ext cx="3591" cy="42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1170" y="1097"/>
              <a:ext cx="820" cy="4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91"/>
                </a:cxn>
                <a:cxn ang="0">
                  <a:pos x="872" y="491"/>
                </a:cxn>
                <a:cxn ang="0">
                  <a:pos x="1334" y="0"/>
                </a:cxn>
                <a:cxn ang="0">
                  <a:pos x="2" y="0"/>
                </a:cxn>
              </a:cxnLst>
              <a:rect l="0" t="0" r="r" b="b"/>
              <a:pathLst>
                <a:path w="1334" h="491">
                  <a:moveTo>
                    <a:pt x="2" y="0"/>
                  </a:moveTo>
                  <a:lnTo>
                    <a:pt x="0" y="491"/>
                  </a:lnTo>
                  <a:lnTo>
                    <a:pt x="872" y="491"/>
                  </a:lnTo>
                  <a:lnTo>
                    <a:pt x="1334" y="0"/>
                  </a:lnTo>
                  <a:lnTo>
                    <a:pt x="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gray">
            <a:xfrm>
              <a:off x="1270" y="1093"/>
              <a:ext cx="321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85194" dir="1593903" algn="ctr" rotWithShape="0">
                <a:srgbClr val="11425C">
                  <a:alpha val="50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4000" dirty="0" smtClean="0">
                  <a:solidFill>
                    <a:schemeClr val="bg2"/>
                  </a:solidFill>
                  <a:latin typeface="Verdana" pitchFamily="34" charset="0"/>
                  <a:ea typeface="Gulim" pitchFamily="34" charset="-127"/>
                </a:rPr>
                <a:t>4</a:t>
              </a:r>
              <a:endParaRPr kumimoji="1" lang="en-US" altLang="ko-KR" sz="4000" dirty="0">
                <a:solidFill>
                  <a:schemeClr val="bg2"/>
                </a:solidFill>
                <a:latin typeface="Verdana" pitchFamily="34" charset="0"/>
                <a:ea typeface="Gulim" pitchFamily="34" charset="-127"/>
              </a:endParaRPr>
            </a:p>
          </p:txBody>
        </p:sp>
        <p:sp>
          <p:nvSpPr>
            <p:cNvPr id="23" name="Text Box 8"/>
            <p:cNvSpPr txBox="1">
              <a:spLocks noChangeArrowheads="1"/>
            </p:cNvSpPr>
            <p:nvPr/>
          </p:nvSpPr>
          <p:spPr bwMode="gray">
            <a:xfrm>
              <a:off x="2030" y="1172"/>
              <a:ext cx="15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 smtClean="0"/>
                <a:t>命令     </a:t>
              </a:r>
              <a:r>
                <a:rPr lang="en-US" sz="2400" dirty="0" smtClean="0"/>
                <a:t>Command</a:t>
              </a:r>
            </a:p>
          </p:txBody>
        </p:sp>
      </p:grpSp>
      <p:grpSp>
        <p:nvGrpSpPr>
          <p:cNvPr id="24" name="Group 9"/>
          <p:cNvGrpSpPr>
            <a:grpSpLocks/>
          </p:cNvGrpSpPr>
          <p:nvPr/>
        </p:nvGrpSpPr>
        <p:grpSpPr bwMode="auto">
          <a:xfrm>
            <a:off x="428596" y="4886333"/>
            <a:ext cx="6275388" cy="709613"/>
            <a:chOff x="1170" y="1709"/>
            <a:chExt cx="3953" cy="447"/>
          </a:xfrm>
        </p:grpSpPr>
        <p:sp>
          <p:nvSpPr>
            <p:cNvPr id="29" name="Rectangle 10"/>
            <p:cNvSpPr>
              <a:spLocks noChangeArrowheads="1"/>
            </p:cNvSpPr>
            <p:nvPr/>
          </p:nvSpPr>
          <p:spPr bwMode="gray">
            <a:xfrm>
              <a:off x="1377" y="1727"/>
              <a:ext cx="3591" cy="42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Freeform 11"/>
            <p:cNvSpPr>
              <a:spLocks/>
            </p:cNvSpPr>
            <p:nvPr/>
          </p:nvSpPr>
          <p:spPr bwMode="gray">
            <a:xfrm>
              <a:off x="1170" y="1713"/>
              <a:ext cx="820" cy="4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91"/>
                </a:cxn>
                <a:cxn ang="0">
                  <a:pos x="872" y="491"/>
                </a:cxn>
                <a:cxn ang="0">
                  <a:pos x="1334" y="0"/>
                </a:cxn>
                <a:cxn ang="0">
                  <a:pos x="2" y="0"/>
                </a:cxn>
              </a:cxnLst>
              <a:rect l="0" t="0" r="r" b="b"/>
              <a:pathLst>
                <a:path w="1334" h="491">
                  <a:moveTo>
                    <a:pt x="2" y="0"/>
                  </a:moveTo>
                  <a:lnTo>
                    <a:pt x="0" y="491"/>
                  </a:lnTo>
                  <a:lnTo>
                    <a:pt x="872" y="491"/>
                  </a:lnTo>
                  <a:lnTo>
                    <a:pt x="1334" y="0"/>
                  </a:lnTo>
                  <a:lnTo>
                    <a:pt x="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gray">
            <a:xfrm>
              <a:off x="1270" y="1709"/>
              <a:ext cx="321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85194" dir="1593903" algn="ctr" rotWithShape="0">
                <a:schemeClr val="tx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4000" dirty="0" smtClean="0">
                  <a:solidFill>
                    <a:schemeClr val="bg2"/>
                  </a:solidFill>
                  <a:latin typeface="Verdana" pitchFamily="34" charset="0"/>
                  <a:ea typeface="Gulim" pitchFamily="34" charset="-127"/>
                </a:rPr>
                <a:t>5</a:t>
              </a:r>
              <a:endParaRPr kumimoji="1" lang="en-US" altLang="ko-KR" sz="4000" dirty="0">
                <a:solidFill>
                  <a:schemeClr val="bg2"/>
                </a:solidFill>
                <a:latin typeface="Verdana" pitchFamily="34" charset="0"/>
                <a:ea typeface="Gulim" pitchFamily="34" charset="-127"/>
              </a:endParaRPr>
            </a:p>
          </p:txBody>
        </p:sp>
        <p:sp>
          <p:nvSpPr>
            <p:cNvPr id="40" name="Text Box 13"/>
            <p:cNvSpPr txBox="1">
              <a:spLocks noChangeArrowheads="1"/>
            </p:cNvSpPr>
            <p:nvPr/>
          </p:nvSpPr>
          <p:spPr bwMode="gray">
            <a:xfrm>
              <a:off x="2030" y="1788"/>
              <a:ext cx="30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 smtClean="0"/>
                <a:t>数值型操作数   </a:t>
              </a:r>
              <a:r>
                <a:rPr lang="en-US" altLang="zh-CN" sz="2400" dirty="0" err="1" smtClean="0"/>
                <a:t>BigDouble</a:t>
              </a:r>
              <a:r>
                <a:rPr lang="zh-CN" altLang="en-US" sz="2400" dirty="0" smtClean="0"/>
                <a:t>和</a:t>
              </a:r>
              <a:r>
                <a:rPr lang="en-US" altLang="zh-CN" sz="2400" dirty="0" smtClean="0"/>
                <a:t>double</a:t>
              </a:r>
            </a:p>
          </p:txBody>
        </p:sp>
      </p:grpSp>
      <p:grpSp>
        <p:nvGrpSpPr>
          <p:cNvPr id="41" name="Group 14"/>
          <p:cNvGrpSpPr>
            <a:grpSpLocks/>
          </p:cNvGrpSpPr>
          <p:nvPr/>
        </p:nvGrpSpPr>
        <p:grpSpPr bwMode="auto">
          <a:xfrm>
            <a:off x="428596" y="5643578"/>
            <a:ext cx="6029325" cy="709612"/>
            <a:chOff x="1170" y="2325"/>
            <a:chExt cx="3798" cy="447"/>
          </a:xfrm>
        </p:grpSpPr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377" y="2343"/>
              <a:ext cx="3591" cy="42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170" y="2329"/>
              <a:ext cx="820" cy="4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91"/>
                </a:cxn>
                <a:cxn ang="0">
                  <a:pos x="872" y="491"/>
                </a:cxn>
                <a:cxn ang="0">
                  <a:pos x="1334" y="0"/>
                </a:cxn>
                <a:cxn ang="0">
                  <a:pos x="2" y="0"/>
                </a:cxn>
              </a:cxnLst>
              <a:rect l="0" t="0" r="r" b="b"/>
              <a:pathLst>
                <a:path w="1334" h="491">
                  <a:moveTo>
                    <a:pt x="2" y="0"/>
                  </a:moveTo>
                  <a:lnTo>
                    <a:pt x="0" y="491"/>
                  </a:lnTo>
                  <a:lnTo>
                    <a:pt x="872" y="491"/>
                  </a:lnTo>
                  <a:lnTo>
                    <a:pt x="1334" y="0"/>
                  </a:lnTo>
                  <a:lnTo>
                    <a:pt x="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7"/>
            <p:cNvSpPr txBox="1">
              <a:spLocks noChangeArrowheads="1"/>
            </p:cNvSpPr>
            <p:nvPr/>
          </p:nvSpPr>
          <p:spPr bwMode="gray">
            <a:xfrm>
              <a:off x="1270" y="2325"/>
              <a:ext cx="321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85194" dir="1593903" algn="ctr" rotWithShape="0">
                <a:schemeClr val="tx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4000" dirty="0" smtClean="0">
                  <a:solidFill>
                    <a:schemeClr val="bg2"/>
                  </a:solidFill>
                  <a:latin typeface="Verdana" pitchFamily="34" charset="0"/>
                  <a:ea typeface="Gulim" pitchFamily="34" charset="-127"/>
                </a:rPr>
                <a:t>6</a:t>
              </a:r>
              <a:endParaRPr kumimoji="1" lang="en-US" altLang="ko-KR" sz="4000" dirty="0">
                <a:solidFill>
                  <a:schemeClr val="bg2"/>
                </a:solidFill>
                <a:latin typeface="Verdana" pitchFamily="34" charset="0"/>
                <a:ea typeface="Gulim" pitchFamily="34" charset="-127"/>
              </a:endParaRPr>
            </a:p>
          </p:txBody>
        </p:sp>
        <p:sp>
          <p:nvSpPr>
            <p:cNvPr id="45" name="Text Box 18"/>
            <p:cNvSpPr txBox="1">
              <a:spLocks noChangeArrowheads="1"/>
            </p:cNvSpPr>
            <p:nvPr/>
          </p:nvSpPr>
          <p:spPr bwMode="gray">
            <a:xfrm>
              <a:off x="2030" y="2404"/>
              <a:ext cx="25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 smtClean="0"/>
                <a:t>表达式基本元素队列    </a:t>
              </a:r>
              <a:r>
                <a:rPr lang="en-US" altLang="zh-CN" sz="2400" dirty="0" smtClean="0"/>
                <a:t>vector</a:t>
              </a: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28596" y="1857364"/>
            <a:ext cx="6029325" cy="709612"/>
            <a:chOff x="1170" y="1093"/>
            <a:chExt cx="3798" cy="447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gray">
            <a:xfrm>
              <a:off x="1377" y="1111"/>
              <a:ext cx="3591" cy="42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gray">
            <a:xfrm>
              <a:off x="1170" y="1097"/>
              <a:ext cx="820" cy="4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91"/>
                </a:cxn>
                <a:cxn ang="0">
                  <a:pos x="872" y="491"/>
                </a:cxn>
                <a:cxn ang="0">
                  <a:pos x="1334" y="0"/>
                </a:cxn>
                <a:cxn ang="0">
                  <a:pos x="2" y="0"/>
                </a:cxn>
              </a:cxnLst>
              <a:rect l="0" t="0" r="r" b="b"/>
              <a:pathLst>
                <a:path w="1334" h="491">
                  <a:moveTo>
                    <a:pt x="2" y="0"/>
                  </a:moveTo>
                  <a:lnTo>
                    <a:pt x="0" y="491"/>
                  </a:lnTo>
                  <a:lnTo>
                    <a:pt x="872" y="491"/>
                  </a:lnTo>
                  <a:lnTo>
                    <a:pt x="1334" y="0"/>
                  </a:lnTo>
                  <a:lnTo>
                    <a:pt x="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gray">
            <a:xfrm>
              <a:off x="1270" y="1093"/>
              <a:ext cx="31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85194" dir="1593903" algn="ctr" rotWithShape="0">
                <a:srgbClr val="11425C">
                  <a:alpha val="50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4000" dirty="0" smtClean="0">
                  <a:solidFill>
                    <a:schemeClr val="bg2"/>
                  </a:solidFill>
                  <a:latin typeface="Verdana" pitchFamily="34" charset="0"/>
                  <a:ea typeface="Gulim" pitchFamily="34" charset="-127"/>
                </a:rPr>
                <a:t>1</a:t>
              </a:r>
              <a:endParaRPr kumimoji="1" lang="en-US" altLang="ko-KR" sz="4000" dirty="0">
                <a:solidFill>
                  <a:schemeClr val="bg2"/>
                </a:solidFill>
                <a:latin typeface="Verdana" pitchFamily="34" charset="0"/>
                <a:ea typeface="Gulim" pitchFamily="34" charset="-127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gray">
            <a:xfrm>
              <a:off x="2030" y="1172"/>
              <a:ext cx="108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 smtClean="0"/>
                <a:t>表达式分析</a:t>
              </a:r>
              <a:endParaRPr lang="en-US" altLang="zh-CN" sz="2400" dirty="0" smtClean="0"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28596" y="2614606"/>
            <a:ext cx="6029325" cy="709613"/>
            <a:chOff x="1170" y="1709"/>
            <a:chExt cx="3798" cy="447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gray">
            <a:xfrm>
              <a:off x="1377" y="1727"/>
              <a:ext cx="3591" cy="42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gray">
            <a:xfrm>
              <a:off x="1170" y="1713"/>
              <a:ext cx="820" cy="4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91"/>
                </a:cxn>
                <a:cxn ang="0">
                  <a:pos x="872" y="491"/>
                </a:cxn>
                <a:cxn ang="0">
                  <a:pos x="1334" y="0"/>
                </a:cxn>
                <a:cxn ang="0">
                  <a:pos x="2" y="0"/>
                </a:cxn>
              </a:cxnLst>
              <a:rect l="0" t="0" r="r" b="b"/>
              <a:pathLst>
                <a:path w="1334" h="491">
                  <a:moveTo>
                    <a:pt x="2" y="0"/>
                  </a:moveTo>
                  <a:lnTo>
                    <a:pt x="0" y="491"/>
                  </a:lnTo>
                  <a:lnTo>
                    <a:pt x="872" y="491"/>
                  </a:lnTo>
                  <a:lnTo>
                    <a:pt x="1334" y="0"/>
                  </a:lnTo>
                  <a:lnTo>
                    <a:pt x="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gray">
            <a:xfrm>
              <a:off x="1270" y="1709"/>
              <a:ext cx="31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85194" dir="1593903" algn="ctr" rotWithShape="0">
                <a:schemeClr val="tx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4000">
                  <a:solidFill>
                    <a:schemeClr val="bg2"/>
                  </a:solidFill>
                  <a:latin typeface="Verdana" pitchFamily="34" charset="0"/>
                  <a:ea typeface="Gulim" pitchFamily="34" charset="-127"/>
                </a:rPr>
                <a:t>2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gray">
            <a:xfrm>
              <a:off x="2030" y="1788"/>
              <a:ext cx="8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 smtClean="0"/>
                <a:t>功能描述</a:t>
              </a:r>
              <a:endParaRPr lang="en-US" altLang="zh-CN" sz="2400" dirty="0" smtClean="0"/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428596" y="3371849"/>
            <a:ext cx="6029325" cy="709612"/>
            <a:chOff x="1170" y="2325"/>
            <a:chExt cx="3798" cy="447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gray">
            <a:xfrm>
              <a:off x="1377" y="2343"/>
              <a:ext cx="3591" cy="42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gray">
            <a:xfrm>
              <a:off x="1170" y="2329"/>
              <a:ext cx="820" cy="4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91"/>
                </a:cxn>
                <a:cxn ang="0">
                  <a:pos x="872" y="491"/>
                </a:cxn>
                <a:cxn ang="0">
                  <a:pos x="1334" y="0"/>
                </a:cxn>
                <a:cxn ang="0">
                  <a:pos x="2" y="0"/>
                </a:cxn>
              </a:cxnLst>
              <a:rect l="0" t="0" r="r" b="b"/>
              <a:pathLst>
                <a:path w="1334" h="491">
                  <a:moveTo>
                    <a:pt x="2" y="0"/>
                  </a:moveTo>
                  <a:lnTo>
                    <a:pt x="0" y="491"/>
                  </a:lnTo>
                  <a:lnTo>
                    <a:pt x="872" y="491"/>
                  </a:lnTo>
                  <a:lnTo>
                    <a:pt x="1334" y="0"/>
                  </a:lnTo>
                  <a:lnTo>
                    <a:pt x="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gray">
            <a:xfrm>
              <a:off x="1270" y="2325"/>
              <a:ext cx="31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85194" dir="1593903" algn="ctr" rotWithShape="0">
                <a:schemeClr val="tx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4000">
                  <a:solidFill>
                    <a:schemeClr val="bg2"/>
                  </a:solidFill>
                  <a:latin typeface="Verdana" pitchFamily="34" charset="0"/>
                  <a:ea typeface="Gulim" pitchFamily="34" charset="-127"/>
                </a:rPr>
                <a:t>3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gray">
            <a:xfrm>
              <a:off x="2030" y="2404"/>
              <a:ext cx="8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 smtClean="0"/>
                <a:t>数据结构</a:t>
              </a:r>
              <a:endParaRPr lang="en-US" altLang="zh-CN" sz="2400" dirty="0" smtClean="0"/>
            </a:p>
          </p:txBody>
        </p:sp>
      </p:grp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428596" y="4129091"/>
            <a:ext cx="6029325" cy="709612"/>
            <a:chOff x="1170" y="1093"/>
            <a:chExt cx="3798" cy="447"/>
          </a:xfrm>
        </p:grpSpPr>
        <p:sp>
          <p:nvSpPr>
            <p:cNvPr id="20" name="Rectangle 5"/>
            <p:cNvSpPr>
              <a:spLocks noChangeArrowheads="1"/>
            </p:cNvSpPr>
            <p:nvPr/>
          </p:nvSpPr>
          <p:spPr bwMode="gray">
            <a:xfrm>
              <a:off x="1377" y="1111"/>
              <a:ext cx="3591" cy="42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1170" y="1097"/>
              <a:ext cx="820" cy="4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91"/>
                </a:cxn>
                <a:cxn ang="0">
                  <a:pos x="872" y="491"/>
                </a:cxn>
                <a:cxn ang="0">
                  <a:pos x="1334" y="0"/>
                </a:cxn>
                <a:cxn ang="0">
                  <a:pos x="2" y="0"/>
                </a:cxn>
              </a:cxnLst>
              <a:rect l="0" t="0" r="r" b="b"/>
              <a:pathLst>
                <a:path w="1334" h="491">
                  <a:moveTo>
                    <a:pt x="2" y="0"/>
                  </a:moveTo>
                  <a:lnTo>
                    <a:pt x="0" y="491"/>
                  </a:lnTo>
                  <a:lnTo>
                    <a:pt x="872" y="491"/>
                  </a:lnTo>
                  <a:lnTo>
                    <a:pt x="1334" y="0"/>
                  </a:lnTo>
                  <a:lnTo>
                    <a:pt x="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gray">
            <a:xfrm>
              <a:off x="1270" y="1093"/>
              <a:ext cx="321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85194" dir="1593903" algn="ctr" rotWithShape="0">
                <a:srgbClr val="11425C">
                  <a:alpha val="50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4000" dirty="0" smtClean="0">
                  <a:solidFill>
                    <a:schemeClr val="bg2"/>
                  </a:solidFill>
                  <a:latin typeface="Verdana" pitchFamily="34" charset="0"/>
                  <a:ea typeface="Gulim" pitchFamily="34" charset="-127"/>
                </a:rPr>
                <a:t>4</a:t>
              </a:r>
              <a:endParaRPr kumimoji="1" lang="en-US" altLang="ko-KR" sz="4000" dirty="0">
                <a:solidFill>
                  <a:schemeClr val="bg2"/>
                </a:solidFill>
                <a:latin typeface="Verdana" pitchFamily="34" charset="0"/>
                <a:ea typeface="Gulim" pitchFamily="34" charset="-127"/>
              </a:endParaRPr>
            </a:p>
          </p:txBody>
        </p:sp>
        <p:sp>
          <p:nvSpPr>
            <p:cNvPr id="23" name="Text Box 8"/>
            <p:cNvSpPr txBox="1">
              <a:spLocks noChangeArrowheads="1"/>
            </p:cNvSpPr>
            <p:nvPr/>
          </p:nvSpPr>
          <p:spPr bwMode="gray">
            <a:xfrm>
              <a:off x="2030" y="1172"/>
              <a:ext cx="8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 smtClean="0"/>
                <a:t>计算过程</a:t>
              </a:r>
              <a:endParaRPr lang="en-US" sz="24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r>
              <a:rPr lang="en-US" altLang="zh-CN" sz="3200" dirty="0" smtClean="0"/>
              <a:t>--</a:t>
            </a:r>
            <a:r>
              <a:rPr lang="zh-CN" altLang="en-US" sz="3200" dirty="0" smtClean="0"/>
              <a:t>常用操作符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817688"/>
            <a:ext cx="8496300" cy="4397394"/>
          </a:xfrm>
        </p:spPr>
        <p:txBody>
          <a:bodyPr/>
          <a:lstStyle/>
          <a:p>
            <a:r>
              <a:rPr lang="zh-CN" altLang="en-US" dirty="0" smtClean="0"/>
              <a:t>常用操作符类型，包含常用运算符，函数，括号，表达式结尾符，不包含自定义操作符</a:t>
            </a:r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Operator{</a:t>
            </a:r>
          </a:p>
          <a:p>
            <a:pPr>
              <a:buNone/>
            </a:pPr>
            <a:r>
              <a:rPr lang="en-US" dirty="0" smtClean="0"/>
              <a:t>              char  </a:t>
            </a:r>
            <a:r>
              <a:rPr lang="en-US" dirty="0" err="1" smtClean="0"/>
              <a:t>cName</a:t>
            </a:r>
            <a:r>
              <a:rPr lang="en-US" dirty="0" smtClean="0"/>
              <a:t>[6];         /**&lt;  </a:t>
            </a:r>
            <a:r>
              <a:rPr lang="zh-CN" altLang="en-US" dirty="0" smtClean="0"/>
              <a:t>运算符名字</a:t>
            </a:r>
            <a:r>
              <a:rPr lang="en-US" dirty="0" smtClean="0"/>
              <a:t>                 */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KindType</a:t>
            </a:r>
            <a:r>
              <a:rPr lang="en-US" dirty="0" smtClean="0"/>
              <a:t>  kind;                 /**&lt;  </a:t>
            </a:r>
            <a:r>
              <a:rPr lang="zh-CN" altLang="en-US" dirty="0" smtClean="0"/>
              <a:t>运算符类型</a:t>
            </a:r>
            <a:r>
              <a:rPr lang="en-US" dirty="0" smtClean="0"/>
              <a:t>                 */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iPriority</a:t>
            </a:r>
            <a:r>
              <a:rPr lang="en-US" dirty="0" smtClean="0"/>
              <a:t>;            /**&lt;  </a:t>
            </a:r>
            <a:r>
              <a:rPr lang="zh-CN" altLang="en-US" dirty="0" smtClean="0"/>
              <a:t>运算符优先级</a:t>
            </a:r>
            <a:r>
              <a:rPr lang="en-US" dirty="0" smtClean="0"/>
              <a:t>               */</a:t>
            </a:r>
            <a:endParaRPr lang="zh-CN" altLang="en-US" dirty="0" smtClean="0"/>
          </a:p>
          <a:p>
            <a:r>
              <a:rPr lang="en-US" dirty="0" smtClean="0"/>
              <a:t>};  </a:t>
            </a:r>
          </a:p>
          <a:p>
            <a:endParaRPr lang="en-US" dirty="0" smtClean="0"/>
          </a:p>
          <a:p>
            <a:r>
              <a:rPr lang="zh-CN" altLang="en-US" dirty="0" smtClean="0"/>
              <a:t>常用操作符字典：</a:t>
            </a:r>
            <a:endParaRPr lang="en-US" altLang="zh-CN" dirty="0" smtClean="0"/>
          </a:p>
          <a:p>
            <a:r>
              <a:rPr lang="en-US" dirty="0" smtClean="0"/>
              <a:t>const Operator </a:t>
            </a:r>
            <a:r>
              <a:rPr lang="en-US" dirty="0" err="1" smtClean="0">
                <a:solidFill>
                  <a:srgbClr val="FF0000"/>
                </a:solidFill>
              </a:rPr>
              <a:t>OperatorDic</a:t>
            </a:r>
            <a:r>
              <a:rPr lang="en-US" dirty="0" smtClean="0"/>
              <a:t>[OPERATORMOST] = {</a:t>
            </a:r>
            <a:r>
              <a:rPr lang="en-US" altLang="zh-CN" dirty="0" smtClean="0"/>
              <a:t>……</a:t>
            </a:r>
            <a:r>
              <a:rPr lang="en-US" dirty="0" smtClean="0"/>
              <a:t>};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r>
              <a:rPr lang="en-US" altLang="zh-CN" sz="3200" dirty="0" smtClean="0"/>
              <a:t>--</a:t>
            </a:r>
            <a:r>
              <a:rPr lang="zh-CN" altLang="en-US" sz="3200" dirty="0" smtClean="0"/>
              <a:t>自定义操作符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UserDefineOperator</a:t>
            </a:r>
            <a:r>
              <a:rPr lang="en-US" dirty="0" smtClean="0"/>
              <a:t>{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char  </a:t>
            </a:r>
            <a:r>
              <a:rPr lang="en-US" dirty="0" err="1" smtClean="0"/>
              <a:t>cOperator</a:t>
            </a:r>
            <a:r>
              <a:rPr lang="en-US" dirty="0" smtClean="0"/>
              <a:t>;           /*  </a:t>
            </a:r>
            <a:r>
              <a:rPr lang="zh-CN" altLang="en-US" dirty="0" smtClean="0"/>
              <a:t>运算符</a:t>
            </a:r>
            <a:r>
              <a:rPr lang="en-US" dirty="0" smtClean="0"/>
              <a:t>                     */</a:t>
            </a:r>
            <a:endParaRPr lang="zh-CN" altLang="en-US" dirty="0" smtClean="0"/>
          </a:p>
          <a:p>
            <a:pPr>
              <a:buNone/>
            </a:pPr>
            <a:r>
              <a:rPr lang="en-US" dirty="0" err="1" smtClean="0"/>
              <a:t>KindType</a:t>
            </a:r>
            <a:r>
              <a:rPr lang="en-US" dirty="0" smtClean="0"/>
              <a:t>  kind;           /*  </a:t>
            </a:r>
            <a:r>
              <a:rPr lang="zh-CN" altLang="en-US" dirty="0" smtClean="0"/>
              <a:t>用户自定义运算符的类型</a:t>
            </a:r>
            <a:r>
              <a:rPr lang="en-US" dirty="0" smtClean="0"/>
              <a:t>     */</a:t>
            </a:r>
            <a:endParaRPr lang="zh-CN" alt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iPriority</a:t>
            </a:r>
            <a:r>
              <a:rPr lang="en-US" dirty="0" smtClean="0"/>
              <a:t>;                  /*  </a:t>
            </a:r>
            <a:r>
              <a:rPr lang="zh-CN" altLang="en-US" dirty="0" smtClean="0"/>
              <a:t>用户自定义运算符的优先级</a:t>
            </a:r>
            <a:r>
              <a:rPr lang="en-US" dirty="0" smtClean="0"/>
              <a:t>   */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char  </a:t>
            </a:r>
            <a:r>
              <a:rPr lang="en-US" dirty="0" err="1" smtClean="0"/>
              <a:t>cLeftOperand</a:t>
            </a:r>
            <a:r>
              <a:rPr lang="en-US" dirty="0" smtClean="0"/>
              <a:t>[33];  /*  </a:t>
            </a:r>
            <a:r>
              <a:rPr lang="zh-CN" altLang="en-US" dirty="0" smtClean="0"/>
              <a:t>用户自定义运算符的左操作数</a:t>
            </a:r>
            <a:r>
              <a:rPr lang="en-US" dirty="0" smtClean="0"/>
              <a:t> */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char  </a:t>
            </a:r>
            <a:r>
              <a:rPr lang="en-US" dirty="0" err="1" smtClean="0"/>
              <a:t>cRightOperand</a:t>
            </a:r>
            <a:r>
              <a:rPr lang="en-US" dirty="0" smtClean="0"/>
              <a:t>[33]; /* </a:t>
            </a:r>
            <a:r>
              <a:rPr lang="zh-CN" altLang="en-US" dirty="0" smtClean="0"/>
              <a:t>用户自定义运算符的右操作数</a:t>
            </a:r>
            <a:r>
              <a:rPr lang="en-US" dirty="0" smtClean="0"/>
              <a:t> */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string  </a:t>
            </a:r>
            <a:r>
              <a:rPr lang="en-US" dirty="0" err="1" smtClean="0"/>
              <a:t>sExpress</a:t>
            </a:r>
            <a:r>
              <a:rPr lang="en-US" dirty="0" smtClean="0"/>
              <a:t>;               /*  </a:t>
            </a:r>
            <a:r>
              <a:rPr lang="zh-CN" altLang="en-US" dirty="0" smtClean="0"/>
              <a:t>用户自定义运算符的表达式</a:t>
            </a:r>
            <a:r>
              <a:rPr lang="en-US" dirty="0" smtClean="0"/>
              <a:t>   */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};</a:t>
            </a:r>
            <a:endParaRPr lang="zh-CN" altLang="en-US" dirty="0" smtClean="0"/>
          </a:p>
          <a:p>
            <a:r>
              <a:rPr lang="zh-CN" altLang="en-US" dirty="0" smtClean="0"/>
              <a:t>用户自定义操作符使用向量存储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UserDefineOperator</a:t>
            </a:r>
            <a:r>
              <a:rPr lang="en-US" dirty="0" smtClean="0"/>
              <a:t>&gt;</a:t>
            </a:r>
            <a:r>
              <a:rPr lang="en-US" dirty="0" err="1" smtClean="0">
                <a:solidFill>
                  <a:srgbClr val="FF0000"/>
                </a:solidFill>
              </a:rPr>
              <a:t>UserOperatorVector</a:t>
            </a:r>
            <a:r>
              <a:rPr lang="en-US" dirty="0" smtClean="0"/>
              <a:t>;    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r>
              <a:rPr lang="en-US" altLang="zh-CN" sz="3200" dirty="0" smtClean="0"/>
              <a:t>--</a:t>
            </a:r>
            <a:r>
              <a:rPr lang="zh-CN" altLang="en-US" sz="3200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857364"/>
            <a:ext cx="8496300" cy="4308475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Variable{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  char    </a:t>
            </a:r>
            <a:r>
              <a:rPr lang="en-US" dirty="0" err="1" smtClean="0"/>
              <a:t>cName</a:t>
            </a:r>
            <a:r>
              <a:rPr lang="en-US" dirty="0" smtClean="0"/>
              <a:t>[33];     /**&lt;  </a:t>
            </a:r>
            <a:r>
              <a:rPr lang="zh-CN" altLang="en-US" dirty="0" smtClean="0"/>
              <a:t>变量名</a:t>
            </a:r>
            <a:r>
              <a:rPr lang="en-US" dirty="0" smtClean="0"/>
              <a:t>                   */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KindType</a:t>
            </a:r>
            <a:r>
              <a:rPr lang="en-US" dirty="0" smtClean="0"/>
              <a:t>    kind;                /**&lt;  </a:t>
            </a:r>
            <a:r>
              <a:rPr lang="zh-CN" altLang="en-US" dirty="0" smtClean="0"/>
              <a:t>变量类型</a:t>
            </a:r>
            <a:r>
              <a:rPr lang="en-US" dirty="0" smtClean="0"/>
              <a:t>                */</a:t>
            </a:r>
          </a:p>
          <a:p>
            <a:pPr>
              <a:buNone/>
            </a:pPr>
            <a:r>
              <a:rPr lang="en-US" dirty="0" smtClean="0"/>
              <a:t>      double   </a:t>
            </a:r>
            <a:r>
              <a:rPr lang="en-US" dirty="0" err="1" smtClean="0"/>
              <a:t>dNumber</a:t>
            </a:r>
            <a:r>
              <a:rPr lang="en-US" dirty="0" smtClean="0"/>
              <a:t>;        /**&lt;  double</a:t>
            </a:r>
            <a:r>
              <a:rPr lang="zh-CN" altLang="en-US" dirty="0" smtClean="0"/>
              <a:t>型变量的值 </a:t>
            </a:r>
            <a:r>
              <a:rPr lang="en-US" dirty="0" smtClean="0"/>
              <a:t> */</a:t>
            </a:r>
            <a:endParaRPr lang="zh-CN" altLang="en-US" dirty="0" smtClean="0"/>
          </a:p>
          <a:p>
            <a:pPr>
              <a:buNone/>
            </a:pPr>
            <a:r>
              <a:rPr lang="en-US" dirty="0" err="1" smtClean="0"/>
              <a:t>BigDouble</a:t>
            </a:r>
            <a:r>
              <a:rPr lang="en-US" dirty="0" smtClean="0"/>
              <a:t>   </a:t>
            </a:r>
            <a:r>
              <a:rPr lang="en-US" dirty="0" err="1" smtClean="0"/>
              <a:t>bdNumber</a:t>
            </a:r>
            <a:r>
              <a:rPr lang="en-US" dirty="0" smtClean="0"/>
              <a:t>;      /**&lt;  </a:t>
            </a:r>
            <a:r>
              <a:rPr lang="en-US" dirty="0" err="1" smtClean="0"/>
              <a:t>BigDouble</a:t>
            </a:r>
            <a:r>
              <a:rPr lang="zh-CN" altLang="en-US" dirty="0" smtClean="0"/>
              <a:t>型变量的值</a:t>
            </a:r>
            <a:r>
              <a:rPr lang="en-US" dirty="0" smtClean="0"/>
              <a:t>  */</a:t>
            </a:r>
          </a:p>
          <a:p>
            <a:pPr>
              <a:buNone/>
            </a:pPr>
            <a:r>
              <a:rPr lang="en-US" dirty="0" smtClean="0"/>
              <a:t>  };</a:t>
            </a:r>
          </a:p>
          <a:p>
            <a:pPr>
              <a:buNone/>
            </a:pPr>
            <a:r>
              <a:rPr lang="zh-CN" altLang="en-US" dirty="0" smtClean="0"/>
              <a:t>常量字典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const Variable </a:t>
            </a:r>
            <a:r>
              <a:rPr lang="en-US" altLang="zh-CN" dirty="0" err="1" smtClean="0">
                <a:solidFill>
                  <a:srgbClr val="FF0000"/>
                </a:solidFill>
              </a:rPr>
              <a:t>VariableDic</a:t>
            </a:r>
            <a:r>
              <a:rPr lang="en-US" altLang="zh-CN" dirty="0" smtClean="0"/>
              <a:t>[CONSTVARIABLEMOST]= {……}</a:t>
            </a:r>
          </a:p>
          <a:p>
            <a:pPr>
              <a:buNone/>
            </a:pPr>
            <a:r>
              <a:rPr lang="zh-CN" altLang="en-US" dirty="0" smtClean="0"/>
              <a:t>用户定义变量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vector&lt;Variable&gt;</a:t>
            </a:r>
            <a:r>
              <a:rPr lang="en-US" dirty="0" err="1" smtClean="0">
                <a:solidFill>
                  <a:srgbClr val="FF0000"/>
                </a:solidFill>
              </a:rPr>
              <a:t>VariableVector</a:t>
            </a:r>
            <a:r>
              <a:rPr lang="en-US" dirty="0" smtClean="0"/>
              <a:t>;     </a:t>
            </a:r>
            <a:endParaRPr lang="zh-CN" altLang="en-US" dirty="0" smtClean="0"/>
          </a:p>
          <a:p>
            <a:pPr>
              <a:buNone/>
            </a:pPr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r>
              <a:rPr lang="en-US" altLang="zh-CN" sz="3200" dirty="0" smtClean="0"/>
              <a:t>--</a:t>
            </a:r>
            <a:r>
              <a:rPr lang="zh-CN" altLang="en-US" sz="3200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Command{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char  </a:t>
            </a:r>
            <a:r>
              <a:rPr lang="en-US" dirty="0" err="1" smtClean="0"/>
              <a:t>cName</a:t>
            </a:r>
            <a:r>
              <a:rPr lang="en-US" dirty="0" smtClean="0"/>
              <a:t>[10];                   /**&lt;  </a:t>
            </a:r>
            <a:r>
              <a:rPr lang="zh-CN" altLang="en-US" dirty="0" smtClean="0"/>
              <a:t>命令名</a:t>
            </a:r>
            <a:r>
              <a:rPr lang="en-US" dirty="0" smtClean="0"/>
              <a:t>                     */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string  </a:t>
            </a:r>
            <a:r>
              <a:rPr lang="en-US" dirty="0" err="1" smtClean="0"/>
              <a:t>sCommandDetail</a:t>
            </a:r>
            <a:r>
              <a:rPr lang="en-US" dirty="0" smtClean="0"/>
              <a:t>;       /**&lt;  </a:t>
            </a:r>
            <a:r>
              <a:rPr lang="zh-CN" altLang="en-US" dirty="0" smtClean="0"/>
              <a:t>命令含义</a:t>
            </a:r>
            <a:r>
              <a:rPr lang="en-US" dirty="0" smtClean="0"/>
              <a:t>                  */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string  </a:t>
            </a:r>
            <a:r>
              <a:rPr lang="en-US" dirty="0" err="1" smtClean="0"/>
              <a:t>sExample</a:t>
            </a:r>
            <a:r>
              <a:rPr lang="en-US" dirty="0" smtClean="0"/>
              <a:t>;                   /**&lt;  </a:t>
            </a:r>
            <a:r>
              <a:rPr lang="zh-CN" altLang="en-US" dirty="0" smtClean="0"/>
              <a:t>命令用法示例</a:t>
            </a:r>
            <a:r>
              <a:rPr lang="en-US" dirty="0" smtClean="0"/>
              <a:t>           */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};</a:t>
            </a:r>
          </a:p>
          <a:p>
            <a:pPr>
              <a:buNone/>
            </a:pPr>
            <a:endParaRPr lang="en-US" dirty="0" smtClean="0"/>
          </a:p>
          <a:p>
            <a:r>
              <a:rPr lang="zh-CN" altLang="en-US" dirty="0" smtClean="0"/>
              <a:t>命令字典：  </a:t>
            </a:r>
            <a:r>
              <a:rPr lang="en-US" dirty="0" smtClean="0"/>
              <a:t>const Command </a:t>
            </a:r>
            <a:r>
              <a:rPr lang="en-US" dirty="0" err="1" smtClean="0">
                <a:solidFill>
                  <a:srgbClr val="FF0000"/>
                </a:solidFill>
              </a:rPr>
              <a:t>CommandDic</a:t>
            </a:r>
            <a:r>
              <a:rPr lang="en-US" dirty="0" smtClean="0"/>
              <a:t>[COMMANDMOST]={</a:t>
            </a:r>
            <a:r>
              <a:rPr lang="en-US" altLang="zh-CN" dirty="0" smtClean="0"/>
              <a:t>……</a:t>
            </a:r>
            <a:r>
              <a:rPr lang="en-US" dirty="0" smtClean="0"/>
              <a:t>};</a:t>
            </a:r>
          </a:p>
          <a:p>
            <a:pPr marL="342900" lvl="1" indent="-342900">
              <a:buFont typeface="Arial" charset="0"/>
              <a:buChar char="•"/>
            </a:pPr>
            <a:r>
              <a:rPr lang="zh-CN" altLang="en-US" dirty="0" smtClean="0"/>
              <a:t>查看变量、清除变量、清屏、自定义运算符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r>
              <a:rPr lang="en-US" altLang="zh-CN" sz="3200" dirty="0" smtClean="0"/>
              <a:t>--</a:t>
            </a:r>
            <a:r>
              <a:rPr lang="zh-CN" altLang="en-US" sz="3200" dirty="0" smtClean="0"/>
              <a:t>数值型操作数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zh-CN" altLang="en-US" sz="2400" dirty="0" smtClean="0"/>
              <a:t>数值型操作数使用向量存储</a:t>
            </a:r>
            <a:endParaRPr lang="en-US" altLang="zh-CN" sz="2400" dirty="0" smtClean="0">
              <a:latin typeface="Arial" pitchFamily="34" charset="0"/>
              <a:ea typeface="黑体" pitchFamily="2" charset="-122"/>
            </a:endParaRPr>
          </a:p>
          <a:p>
            <a:pPr lvl="1">
              <a:buNone/>
            </a:pPr>
            <a:r>
              <a:rPr lang="en-US" sz="2400" dirty="0" smtClean="0"/>
              <a:t>vector&lt;double&gt;</a:t>
            </a:r>
            <a:r>
              <a:rPr lang="en-US" sz="2400" dirty="0" err="1" smtClean="0"/>
              <a:t>DoubleVector</a:t>
            </a:r>
            <a:r>
              <a:rPr lang="en-US" sz="2400" dirty="0" smtClean="0"/>
              <a:t>;   </a:t>
            </a:r>
          </a:p>
          <a:p>
            <a:pPr lvl="1">
              <a:buNone/>
            </a:pPr>
            <a:r>
              <a:rPr lang="zh-CN" altLang="en-US" sz="2400" dirty="0" smtClean="0">
                <a:latin typeface="Arial" pitchFamily="34" charset="0"/>
                <a:ea typeface="黑体" pitchFamily="2" charset="-122"/>
              </a:rPr>
              <a:t> </a:t>
            </a:r>
            <a:r>
              <a:rPr lang="en-US" sz="2400" dirty="0" smtClean="0"/>
              <a:t>vector&lt;</a:t>
            </a:r>
            <a:r>
              <a:rPr lang="en-US" sz="2400" dirty="0" err="1" smtClean="0"/>
              <a:t>BigDouble</a:t>
            </a:r>
            <a:r>
              <a:rPr lang="en-US" sz="2400" dirty="0" smtClean="0"/>
              <a:t>&gt;</a:t>
            </a:r>
            <a:r>
              <a:rPr lang="en-US" sz="2400" dirty="0" err="1" smtClean="0"/>
              <a:t>BigDoubleVector</a:t>
            </a:r>
            <a:r>
              <a:rPr lang="en-US" sz="2400" dirty="0" smtClean="0"/>
              <a:t>;</a:t>
            </a:r>
            <a:endParaRPr lang="en-US" altLang="zh-CN" sz="2400" dirty="0" smtClean="0">
              <a:latin typeface="Arial" pitchFamily="34" charset="0"/>
              <a:ea typeface="黑体" pitchFamily="2" charset="-122"/>
            </a:endParaRPr>
          </a:p>
          <a:p>
            <a:pPr lvl="1">
              <a:buNone/>
            </a:pPr>
            <a:r>
              <a:rPr lang="zh-CN" altLang="en-US" sz="2400" dirty="0" smtClean="0">
                <a:latin typeface="Arial" pitchFamily="34" charset="0"/>
                <a:ea typeface="黑体" pitchFamily="2" charset="-122"/>
              </a:rPr>
              <a:t>大数表示方案：</a:t>
            </a:r>
            <a:endParaRPr lang="en-US" altLang="zh-CN" sz="2400" dirty="0" smtClean="0">
              <a:latin typeface="Arial" pitchFamily="34" charset="0"/>
              <a:ea typeface="黑体" pitchFamily="2" charset="-122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altLang="zh-CN" sz="2400" dirty="0" smtClean="0">
                <a:latin typeface="Arial" pitchFamily="34" charset="0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Arial" pitchFamily="34" charset="0"/>
                <a:ea typeface="黑体" pitchFamily="2" charset="-122"/>
              </a:rPr>
              <a:t>、科学计数法，</a:t>
            </a:r>
            <a:r>
              <a:rPr lang="en-US" altLang="en-US" sz="2400" dirty="0" smtClean="0">
                <a:latin typeface="Arial" pitchFamily="34" charset="0"/>
                <a:ea typeface="黑体" pitchFamily="2" charset="-122"/>
              </a:rPr>
              <a:t>Z = x*10^y</a:t>
            </a:r>
          </a:p>
          <a:p>
            <a:pPr marL="742950" lvl="2" indent="-342900"/>
            <a:r>
              <a:rPr lang="zh-CN" altLang="en-US" sz="2000" dirty="0" smtClean="0"/>
              <a:t>假如基数</a:t>
            </a:r>
            <a:r>
              <a:rPr lang="en-US" sz="2000" dirty="0" smtClean="0"/>
              <a:t>x</a:t>
            </a:r>
            <a:r>
              <a:rPr lang="zh-CN" altLang="en-US" sz="2000" dirty="0" smtClean="0"/>
              <a:t>使用</a:t>
            </a:r>
            <a:r>
              <a:rPr lang="en-US" sz="2000" dirty="0" smtClean="0"/>
              <a:t>double</a:t>
            </a:r>
            <a:r>
              <a:rPr lang="zh-CN" altLang="en-US" sz="2000" dirty="0" smtClean="0"/>
              <a:t>类型，指数</a:t>
            </a:r>
            <a:r>
              <a:rPr lang="en-US" sz="2000" dirty="0" smtClean="0"/>
              <a:t>y</a:t>
            </a:r>
            <a:r>
              <a:rPr lang="zh-CN" altLang="en-US" sz="2000" dirty="0" smtClean="0"/>
              <a:t>使用</a:t>
            </a:r>
            <a:r>
              <a:rPr lang="en-US" sz="2000" dirty="0" err="1" smtClean="0"/>
              <a:t>int</a:t>
            </a:r>
            <a:r>
              <a:rPr lang="zh-CN" altLang="en-US" sz="2000" dirty="0" smtClean="0"/>
              <a:t>类型，则可表示的数的大小是</a:t>
            </a:r>
            <a:r>
              <a:rPr lang="en-US" sz="2000" dirty="0" smtClean="0"/>
              <a:t>1.79*10^308*(10^(2^31))</a:t>
            </a:r>
            <a:endParaRPr lang="en-US" altLang="en-US" sz="2000" dirty="0" smtClean="0">
              <a:latin typeface="Arial" pitchFamily="34" charset="0"/>
              <a:ea typeface="黑体" pitchFamily="2" charset="-122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altLang="zh-CN" sz="2400" dirty="0" smtClean="0">
                <a:latin typeface="Arial" pitchFamily="34" charset="0"/>
                <a:ea typeface="黑体" pitchFamily="2" charset="-122"/>
              </a:rPr>
              <a:t>2</a:t>
            </a:r>
            <a:r>
              <a:rPr lang="zh-CN" altLang="en-US" sz="2400" dirty="0" smtClean="0">
                <a:latin typeface="Arial" pitchFamily="34" charset="0"/>
                <a:ea typeface="黑体" pitchFamily="2" charset="-122"/>
              </a:rPr>
              <a:t>、动态数组构建高精度浮点数</a:t>
            </a:r>
            <a:endParaRPr lang="en-US" altLang="zh-CN" sz="2400" dirty="0" smtClean="0">
              <a:latin typeface="Arial" pitchFamily="34" charset="0"/>
              <a:ea typeface="黑体" pitchFamily="2" charset="-122"/>
            </a:endParaRPr>
          </a:p>
          <a:p>
            <a:pPr marL="742950" lvl="2" indent="-342900"/>
            <a:r>
              <a:rPr lang="zh-CN" altLang="en-US" sz="2000" dirty="0" smtClean="0"/>
              <a:t>使用基数向量</a:t>
            </a:r>
            <a:r>
              <a:rPr lang="en-US" sz="2000" dirty="0" smtClean="0"/>
              <a:t>vector&lt;</a:t>
            </a:r>
            <a:r>
              <a:rPr lang="en-US" sz="2000" dirty="0" err="1" smtClean="0"/>
              <a:t>int</a:t>
            </a:r>
            <a:r>
              <a:rPr lang="en-US" sz="2000" dirty="0" smtClean="0"/>
              <a:t>&gt;</a:t>
            </a:r>
            <a:r>
              <a:rPr lang="en-US" sz="2000" dirty="0" err="1" smtClean="0"/>
              <a:t>BaseVector</a:t>
            </a:r>
            <a:r>
              <a:rPr lang="zh-CN" altLang="en-US" sz="2000" dirty="0" smtClean="0"/>
              <a:t>，指数</a:t>
            </a:r>
            <a:r>
              <a:rPr lang="en-US" sz="2000" dirty="0" err="1" smtClean="0"/>
              <a:t>int</a:t>
            </a:r>
            <a:r>
              <a:rPr lang="en-US" sz="2000" dirty="0" smtClean="0"/>
              <a:t>  </a:t>
            </a:r>
            <a:r>
              <a:rPr lang="en-US" sz="2000" dirty="0" err="1" smtClean="0"/>
              <a:t>iIndex</a:t>
            </a:r>
            <a:r>
              <a:rPr lang="zh-CN" altLang="en-US" sz="2000" dirty="0" smtClean="0"/>
              <a:t>，和符号</a:t>
            </a:r>
            <a:r>
              <a:rPr lang="en-US" sz="2000" dirty="0" err="1" smtClean="0"/>
              <a:t>int</a:t>
            </a:r>
            <a:r>
              <a:rPr lang="en-US" sz="2000" dirty="0" smtClean="0"/>
              <a:t>  </a:t>
            </a:r>
            <a:r>
              <a:rPr lang="en-US" sz="2000" dirty="0" err="1" smtClean="0"/>
              <a:t>iSign</a:t>
            </a:r>
            <a:r>
              <a:rPr lang="zh-CN" altLang="en-US" sz="2000" dirty="0" smtClean="0"/>
              <a:t>构建一个</a:t>
            </a:r>
            <a:r>
              <a:rPr lang="en-US" sz="2000" dirty="0" smtClean="0"/>
              <a:t>10000</a:t>
            </a:r>
            <a:r>
              <a:rPr lang="zh-CN" altLang="en-US" sz="2000" dirty="0" smtClean="0"/>
              <a:t>进制的大浮点数</a:t>
            </a:r>
            <a:endParaRPr lang="en-US" altLang="zh-CN" sz="2000" dirty="0" smtClean="0"/>
          </a:p>
          <a:p>
            <a:pPr marL="742950" lvl="2" indent="-342900"/>
            <a:r>
              <a:rPr lang="zh-CN" altLang="en-US" sz="2000" dirty="0" smtClean="0"/>
              <a:t>基数向量中存储大数值的每一位有效数字</a:t>
            </a:r>
            <a:endParaRPr lang="en-US" altLang="en-US" sz="2000" dirty="0" smtClean="0">
              <a:latin typeface="Arial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大数值类</a:t>
            </a:r>
            <a:r>
              <a:rPr lang="en-US" altLang="zh-CN" dirty="0" smtClean="0"/>
              <a:t>--</a:t>
            </a:r>
            <a:r>
              <a:rPr lang="en-US" altLang="zh-CN" sz="3200" dirty="0" err="1" smtClean="0"/>
              <a:t>BigDouble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科学计算法：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数值大小在可以达到</a:t>
            </a:r>
            <a:r>
              <a:rPr lang="en-US" sz="2400" dirty="0" smtClean="0"/>
              <a:t>10^900000000</a:t>
            </a:r>
          </a:p>
          <a:p>
            <a:pPr lvl="1"/>
            <a:r>
              <a:rPr lang="zh-CN" altLang="en-US" sz="2400" dirty="0" smtClean="0"/>
              <a:t>运算时性能没有太大损失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有效位数只能达到</a:t>
            </a:r>
            <a:r>
              <a:rPr lang="en-US" sz="2400" dirty="0" smtClean="0"/>
              <a:t>double</a:t>
            </a:r>
            <a:r>
              <a:rPr lang="zh-CN" altLang="en-US" sz="2400" dirty="0" smtClean="0"/>
              <a:t>类型的精度，即</a:t>
            </a:r>
            <a:r>
              <a:rPr lang="en-US" sz="2400" dirty="0" smtClean="0"/>
              <a:t>16</a:t>
            </a:r>
            <a:r>
              <a:rPr lang="zh-CN" altLang="en-US" sz="2400" dirty="0" smtClean="0"/>
              <a:t>位</a:t>
            </a:r>
            <a:endParaRPr lang="en-US" altLang="zh-CN" sz="2400" dirty="0" smtClean="0"/>
          </a:p>
          <a:p>
            <a:r>
              <a:rPr lang="zh-CN" altLang="en-US" dirty="0" smtClean="0"/>
              <a:t>动态数组构建高精度浮点数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精度高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性能损失较大</a:t>
            </a:r>
            <a:endParaRPr lang="en-US" altLang="zh-CN" sz="2400" dirty="0" smtClean="0"/>
          </a:p>
          <a:p>
            <a:r>
              <a:rPr lang="zh-CN" altLang="en-US" dirty="0" smtClean="0"/>
              <a:t>两个</a:t>
            </a:r>
            <a:r>
              <a:rPr lang="en-US" altLang="zh-CN" dirty="0" err="1" smtClean="0"/>
              <a:t>BigDouble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接口完全一致</a:t>
            </a:r>
            <a:endParaRPr lang="en-US" altLang="zh-CN" smtClean="0"/>
          </a:p>
          <a:p>
            <a:endParaRPr lang="en-US" altLang="zh-CN" dirty="0" smtClean="0"/>
          </a:p>
          <a:p>
            <a:r>
              <a:rPr lang="zh-CN" altLang="en-US" dirty="0" smtClean="0"/>
              <a:t>考虑运算速度和用户体验，最终使用科学计算法表示的大数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表达式基本元素队列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zh-CN" altLang="en-US" dirty="0" smtClean="0"/>
              <a:t>表达式基本元素的索引</a:t>
            </a:r>
            <a:endParaRPr lang="en-US" dirty="0" smtClean="0"/>
          </a:p>
          <a:p>
            <a:pPr hangingPunct="0"/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  <a:r>
              <a:rPr lang="en-US" dirty="0" err="1" smtClean="0"/>
              <a:t>IndexVector</a:t>
            </a:r>
            <a:r>
              <a:rPr lang="en-US" dirty="0" smtClean="0"/>
              <a:t>;             /**&lt;</a:t>
            </a:r>
            <a:r>
              <a:rPr lang="zh-CN" altLang="en-US" dirty="0" smtClean="0"/>
              <a:t>表达式元素的下标</a:t>
            </a:r>
            <a:r>
              <a:rPr lang="en-US" dirty="0" smtClean="0"/>
              <a:t>  */</a:t>
            </a:r>
            <a:endParaRPr lang="zh-CN" altLang="en-US" dirty="0" smtClean="0"/>
          </a:p>
          <a:p>
            <a:pPr hangingPunct="0"/>
            <a:r>
              <a:rPr lang="en-US" dirty="0" smtClean="0"/>
              <a:t>vector&lt;</a:t>
            </a:r>
            <a:r>
              <a:rPr lang="en-US" dirty="0" err="1" smtClean="0"/>
              <a:t>KindType</a:t>
            </a:r>
            <a:r>
              <a:rPr lang="en-US" dirty="0" smtClean="0"/>
              <a:t>&gt;</a:t>
            </a:r>
            <a:r>
              <a:rPr lang="en-US" dirty="0" err="1" smtClean="0"/>
              <a:t>KindTypeVector</a:t>
            </a:r>
            <a:r>
              <a:rPr lang="en-US" dirty="0" smtClean="0"/>
              <a:t>;    /*</a:t>
            </a:r>
            <a:r>
              <a:rPr lang="zh-CN" altLang="en-US" dirty="0" smtClean="0"/>
              <a:t>表达式元素的类型</a:t>
            </a:r>
            <a:r>
              <a:rPr lang="en-US" dirty="0" smtClean="0"/>
              <a:t> </a:t>
            </a:r>
          </a:p>
          <a:p>
            <a:pPr hangingPunct="0"/>
            <a:endParaRPr lang="en-US" altLang="zh-CN" dirty="0" smtClean="0"/>
          </a:p>
          <a:p>
            <a:pPr hangingPunct="0"/>
            <a:endParaRPr lang="en-US" altLang="zh-CN" dirty="0" smtClean="0"/>
          </a:p>
          <a:p>
            <a:pPr hangingPunct="0"/>
            <a:r>
              <a:rPr lang="zh-CN" altLang="en-US" dirty="0" smtClean="0"/>
              <a:t>后缀表达式基本元素索引</a:t>
            </a:r>
            <a:endParaRPr lang="en-US" altLang="zh-CN" dirty="0" smtClean="0"/>
          </a:p>
          <a:p>
            <a:pPr hangingPunct="0"/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  <a:r>
              <a:rPr lang="en-US" dirty="0" err="1" smtClean="0"/>
              <a:t>PostfixIndexVector</a:t>
            </a:r>
            <a:r>
              <a:rPr lang="en-US" dirty="0" smtClean="0"/>
              <a:t>;           </a:t>
            </a:r>
          </a:p>
          <a:p>
            <a:pPr hangingPunct="0"/>
            <a:r>
              <a:rPr lang="en-US" dirty="0" smtClean="0"/>
              <a:t>vector&lt;</a:t>
            </a:r>
            <a:r>
              <a:rPr lang="en-US" dirty="0" err="1" smtClean="0"/>
              <a:t>KindType</a:t>
            </a:r>
            <a:r>
              <a:rPr lang="en-US" dirty="0" smtClean="0"/>
              <a:t>&gt;</a:t>
            </a:r>
            <a:r>
              <a:rPr lang="en-US" dirty="0" err="1" smtClean="0"/>
              <a:t>PostfixKindTypeVector</a:t>
            </a:r>
            <a:r>
              <a:rPr lang="en-US" dirty="0" smtClean="0"/>
              <a:t>;  </a:t>
            </a:r>
          </a:p>
          <a:p>
            <a:pPr hangingPunct="0"/>
            <a:r>
              <a:rPr lang="zh-CN" altLang="en-US" dirty="0" smtClean="0">
                <a:solidFill>
                  <a:srgbClr val="FF0000"/>
                </a:solidFill>
              </a:rPr>
              <a:t>不能使用指针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类型存储索引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无法预知用户输入的表达式的长度，使用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字符串的输入允许出现空格，不能使用标准输入流对象</a:t>
            </a:r>
            <a:r>
              <a:rPr lang="en-US" dirty="0" err="1" smtClean="0"/>
              <a:t>cin</a:t>
            </a:r>
            <a:r>
              <a:rPr lang="zh-CN" altLang="en-US" dirty="0" smtClean="0"/>
              <a:t>，使用</a:t>
            </a:r>
            <a:r>
              <a:rPr lang="en-US" dirty="0" err="1" smtClean="0"/>
              <a:t>getline</a:t>
            </a:r>
            <a:r>
              <a:rPr lang="zh-CN" altLang="en-US" dirty="0" smtClean="0"/>
              <a:t>函数或者</a:t>
            </a:r>
            <a:r>
              <a:rPr lang="en-US" dirty="0" err="1" smtClean="0"/>
              <a:t>getchar</a:t>
            </a:r>
            <a:endParaRPr lang="en-US" altLang="zh-CN" dirty="0" smtClean="0"/>
          </a:p>
          <a:p>
            <a:pPr lvl="1" hangingPunct="0"/>
            <a:r>
              <a:rPr lang="en-US" dirty="0" smtClean="0"/>
              <a:t>string </a:t>
            </a:r>
            <a:r>
              <a:rPr lang="en-US" dirty="0" err="1" smtClean="0"/>
              <a:t>sExpress</a:t>
            </a:r>
            <a:r>
              <a:rPr lang="en-US" dirty="0" smtClean="0"/>
              <a:t>;</a:t>
            </a:r>
            <a:endParaRPr lang="zh-CN" altLang="en-US" dirty="0" smtClean="0"/>
          </a:p>
          <a:p>
            <a:pPr lvl="1" hangingPunct="0"/>
            <a:r>
              <a:rPr lang="en-US" dirty="0" err="1" smtClean="0"/>
              <a:t>getline</a:t>
            </a:r>
            <a:r>
              <a:rPr lang="en-US" dirty="0" smtClean="0"/>
              <a:t>(</a:t>
            </a:r>
            <a:r>
              <a:rPr lang="en-US" dirty="0" err="1" smtClean="0"/>
              <a:t>std::cin</a:t>
            </a:r>
            <a:r>
              <a:rPr lang="en-US" dirty="0" smtClean="0"/>
              <a:t> , </a:t>
            </a:r>
            <a:r>
              <a:rPr lang="en-US" dirty="0" err="1" smtClean="0"/>
              <a:t>sExpress</a:t>
            </a:r>
            <a:r>
              <a:rPr lang="en-US" dirty="0" smtClean="0"/>
              <a:t>);</a:t>
            </a:r>
          </a:p>
          <a:p>
            <a:pPr lvl="1" hangingPunct="0"/>
            <a:endParaRPr lang="en-US" dirty="0" smtClean="0"/>
          </a:p>
          <a:p>
            <a:pPr hangingPunct="0"/>
            <a:r>
              <a:rPr lang="zh-CN" altLang="en-US" dirty="0" smtClean="0"/>
              <a:t>字符串的处理时，用</a:t>
            </a:r>
            <a:r>
              <a:rPr lang="en-US" dirty="0" smtClean="0"/>
              <a:t>new</a:t>
            </a:r>
            <a:r>
              <a:rPr lang="zh-CN" altLang="en-US" dirty="0" smtClean="0"/>
              <a:t>申请动态内存，</a:t>
            </a:r>
            <a:r>
              <a:rPr lang="en-US" dirty="0" smtClean="0"/>
              <a:t> delete</a:t>
            </a:r>
            <a:r>
              <a:rPr lang="zh-CN" altLang="en-US" dirty="0" smtClean="0"/>
              <a:t>进行内存回收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拆分表达式</a:t>
            </a:r>
            <a:endParaRPr lang="zh-CN" altLang="en-US" dirty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643042" y="1571612"/>
          <a:ext cx="4929222" cy="4890734"/>
        </p:xfrm>
        <a:graphic>
          <a:graphicData uri="http://schemas.openxmlformats.org/presentationml/2006/ole">
            <p:oleObj spid="_x0000_s28674" name="Visio" r:id="rId3" imgW="2846880" imgH="28245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中缀表达式转化为后缀表达式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zh-CN" altLang="en-US" sz="2000" dirty="0" smtClean="0">
                <a:latin typeface="+mn-ea"/>
                <a:ea typeface="+mn-ea"/>
              </a:rPr>
              <a:t>新建一对空的索引堆栈，从头扫描索引向量的元素</a:t>
            </a:r>
          </a:p>
          <a:p>
            <a:pPr hangingPunct="0"/>
            <a:r>
              <a:rPr lang="en-US" sz="2000" dirty="0" smtClean="0">
                <a:latin typeface="+mn-ea"/>
                <a:ea typeface="+mn-ea"/>
              </a:rPr>
              <a:t>1</a:t>
            </a:r>
            <a:r>
              <a:rPr lang="zh-CN" altLang="en-US" sz="2000" dirty="0" smtClean="0">
                <a:latin typeface="+mn-ea"/>
                <a:ea typeface="+mn-ea"/>
              </a:rPr>
              <a:t>、遇到操作数，立刻放入到输出索引向量中</a:t>
            </a:r>
          </a:p>
          <a:p>
            <a:pPr hangingPunct="0"/>
            <a:r>
              <a:rPr lang="en-US" sz="2000" dirty="0" smtClean="0">
                <a:latin typeface="+mn-ea"/>
                <a:ea typeface="+mn-ea"/>
              </a:rPr>
              <a:t>2</a:t>
            </a:r>
            <a:r>
              <a:rPr lang="zh-CN" altLang="en-US" sz="2000" dirty="0" smtClean="0">
                <a:latin typeface="+mn-ea"/>
                <a:ea typeface="+mn-ea"/>
              </a:rPr>
              <a:t>、遇到左括号，立刻放入索引堆栈中</a:t>
            </a:r>
          </a:p>
          <a:p>
            <a:pPr hangingPunct="0"/>
            <a:r>
              <a:rPr lang="en-US" sz="2000" dirty="0" smtClean="0">
                <a:latin typeface="+mn-ea"/>
                <a:ea typeface="+mn-ea"/>
              </a:rPr>
              <a:t>3</a:t>
            </a:r>
            <a:r>
              <a:rPr lang="zh-CN" altLang="en-US" sz="2000" dirty="0" smtClean="0">
                <a:latin typeface="+mn-ea"/>
                <a:ea typeface="+mn-ea"/>
              </a:rPr>
              <a:t>、遇到右括号，将索引堆栈中，匹配的左括号之后的操作符逐个出栈，放入输出索引向量中，将左右括号直接丢弃</a:t>
            </a:r>
          </a:p>
          <a:p>
            <a:pPr hangingPunct="0"/>
            <a:r>
              <a:rPr lang="en-US" sz="2000" dirty="0" smtClean="0">
                <a:latin typeface="+mn-ea"/>
                <a:ea typeface="+mn-ea"/>
              </a:rPr>
              <a:t>4</a:t>
            </a:r>
            <a:r>
              <a:rPr lang="zh-CN" altLang="en-US" sz="2000" dirty="0" smtClean="0">
                <a:latin typeface="+mn-ea"/>
                <a:ea typeface="+mn-ea"/>
              </a:rPr>
              <a:t>、遇到操作符，将索引堆栈中优先级大于等于它的操作符出栈，放入到输出索引向量，直到遇到优先级小于它的操作符。常用运算符和用户自定义运算符同等处理</a:t>
            </a:r>
          </a:p>
          <a:p>
            <a:pPr hangingPunct="0"/>
            <a:r>
              <a:rPr lang="en-US" sz="2000" dirty="0" smtClean="0">
                <a:latin typeface="+mn-ea"/>
                <a:ea typeface="+mn-ea"/>
              </a:rPr>
              <a:t>5</a:t>
            </a:r>
            <a:r>
              <a:rPr lang="zh-CN" altLang="en-US" sz="2000" dirty="0" smtClean="0">
                <a:latin typeface="+mn-ea"/>
                <a:ea typeface="+mn-ea"/>
              </a:rPr>
              <a:t>、遇到表达式结尾符，直接将索引堆栈中的所有操作符出栈，放入到输出索引向量</a:t>
            </a:r>
          </a:p>
          <a:p>
            <a:pPr hangingPunct="0"/>
            <a:r>
              <a:rPr lang="en-US" sz="2000" dirty="0" smtClean="0">
                <a:latin typeface="+mn-ea"/>
                <a:ea typeface="+mn-ea"/>
              </a:rPr>
              <a:t>6</a:t>
            </a:r>
            <a:r>
              <a:rPr lang="zh-CN" altLang="en-US" sz="2000" dirty="0" smtClean="0">
                <a:latin typeface="+mn-ea"/>
                <a:ea typeface="+mn-ea"/>
              </a:rPr>
              <a:t>、特殊情况，赋值运算符是从右向左赋值，与普通运算符不同，遇到等号，不能将前面的等号出栈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表达式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按功能，操作数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按数据类型，操作数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1714480" y="1928802"/>
            <a:ext cx="571504" cy="11430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8860" y="1785926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操作数 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zh-CN" altLang="en-US" sz="2400" dirty="0" smtClean="0">
                <a:latin typeface="+mj-ea"/>
                <a:ea typeface="+mj-ea"/>
              </a:rPr>
              <a:t>如</a:t>
            </a:r>
            <a:r>
              <a:rPr lang="en-US" altLang="zh-CN" sz="2400" dirty="0" smtClean="0">
                <a:latin typeface="+mj-ea"/>
                <a:ea typeface="+mj-ea"/>
              </a:rPr>
              <a:t>11.11 pi 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8860" y="2786058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操作符  如</a:t>
            </a:r>
            <a:r>
              <a:rPr lang="en-US" altLang="zh-CN" sz="2400" dirty="0" smtClean="0">
                <a:latin typeface="+mj-ea"/>
                <a:ea typeface="+mj-ea"/>
              </a:rPr>
              <a:t>+-</a:t>
            </a:r>
            <a:r>
              <a:rPr lang="zh-CN" altLang="en-US" sz="2400" dirty="0" smtClean="0">
                <a:latin typeface="+mj-ea"/>
                <a:ea typeface="+mj-ea"/>
              </a:rPr>
              <a:t>*</a:t>
            </a:r>
            <a:r>
              <a:rPr lang="en-US" altLang="zh-CN" sz="2400" dirty="0" smtClean="0">
                <a:latin typeface="+mj-ea"/>
                <a:ea typeface="+mj-ea"/>
              </a:rPr>
              <a:t>/ sin  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3000364" y="3714752"/>
            <a:ext cx="571504" cy="11430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3306" y="3643314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数字   </a:t>
            </a:r>
            <a:r>
              <a:rPr lang="en-US" altLang="zh-CN" sz="2400" dirty="0" smtClean="0">
                <a:latin typeface="+mj-ea"/>
                <a:ea typeface="+mj-ea"/>
              </a:rPr>
              <a:t>11.11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3306" y="4107661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常量   </a:t>
            </a:r>
            <a:r>
              <a:rPr lang="en-US" altLang="zh-CN" sz="2400" dirty="0" smtClean="0">
                <a:latin typeface="+mj-ea"/>
                <a:ea typeface="+mj-ea"/>
              </a:rPr>
              <a:t>pi e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4572008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变量   </a:t>
            </a:r>
            <a:r>
              <a:rPr lang="en-US" altLang="zh-CN" sz="2400" dirty="0" smtClean="0">
                <a:latin typeface="+mj-ea"/>
                <a:ea typeface="+mj-ea"/>
              </a:rPr>
              <a:t>radius = 1.0</a:t>
            </a:r>
            <a:r>
              <a:rPr lang="zh-CN" altLang="en-US" sz="2400" dirty="0" smtClean="0">
                <a:latin typeface="+mj-ea"/>
                <a:ea typeface="+mj-ea"/>
              </a:rPr>
              <a:t>   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3571868" y="5143512"/>
            <a:ext cx="642942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810" y="5786454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自定义数据类型  如</a:t>
            </a:r>
            <a:r>
              <a:rPr lang="en-US" altLang="zh-CN" sz="2400" dirty="0" err="1" smtClean="0">
                <a:latin typeface="+mj-ea"/>
                <a:ea typeface="+mj-ea"/>
              </a:rPr>
              <a:t>BigDouble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4810" y="5000636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通用数据类型 如</a:t>
            </a:r>
            <a:r>
              <a:rPr lang="en-US" altLang="zh-CN" sz="2400" dirty="0" smtClean="0">
                <a:latin typeface="+mj-ea"/>
                <a:ea typeface="+mj-ea"/>
              </a:rPr>
              <a:t>double </a:t>
            </a:r>
            <a:r>
              <a:rPr lang="en-US" altLang="zh-CN" sz="2400" dirty="0" err="1" smtClean="0">
                <a:latin typeface="+mj-ea"/>
                <a:ea typeface="+mj-ea"/>
              </a:rPr>
              <a:t>int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后缀表达式计算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zh-CN" altLang="en-US" sz="2000" dirty="0" smtClean="0"/>
              <a:t>求值表达式计算过程</a:t>
            </a:r>
          </a:p>
          <a:p>
            <a:pPr lvl="1" hangingPunct="0">
              <a:buNone/>
            </a:pPr>
            <a:r>
              <a:rPr lang="zh-CN" altLang="en-US" sz="2000" dirty="0" smtClean="0"/>
              <a:t>新建一个</a:t>
            </a:r>
            <a:r>
              <a:rPr lang="en-US" sz="2000" dirty="0" smtClean="0"/>
              <a:t>double</a:t>
            </a:r>
            <a:r>
              <a:rPr lang="zh-CN" altLang="en-US" sz="2000" dirty="0" smtClean="0"/>
              <a:t>类型或</a:t>
            </a:r>
            <a:r>
              <a:rPr lang="en-US" sz="2000" dirty="0" err="1" smtClean="0"/>
              <a:t>BigDouble</a:t>
            </a:r>
            <a:r>
              <a:rPr lang="zh-CN" altLang="en-US" sz="2000" dirty="0" smtClean="0"/>
              <a:t>类型的堆栈</a:t>
            </a:r>
          </a:p>
          <a:p>
            <a:pPr lvl="1" hangingPunct="0"/>
            <a:r>
              <a:rPr lang="en-US" altLang="zh-CN" sz="2000" dirty="0" smtClean="0"/>
              <a:t>1</a:t>
            </a:r>
            <a:r>
              <a:rPr lang="zh-CN" altLang="en-US" sz="2000" dirty="0" smtClean="0"/>
              <a:t>、从头开始扫面基本元素，当遇到操作数，将操作数的值压入堆栈</a:t>
            </a:r>
          </a:p>
          <a:p>
            <a:pPr lvl="1" hangingPunct="0"/>
            <a:r>
              <a:rPr lang="en-US" altLang="zh-CN" sz="2000" dirty="0" smtClean="0"/>
              <a:t>2</a:t>
            </a:r>
            <a:r>
              <a:rPr lang="zh-CN" altLang="en-US" sz="2000" dirty="0" smtClean="0"/>
              <a:t>、当遇到操作符，取出操作数，计算后将结果压入堆栈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赋值表达式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等号后面的部分作为一个求值表达式计算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然后将返回的值逐个赋值给等号前面的变量</a:t>
            </a:r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double</a:t>
            </a:r>
            <a:r>
              <a:rPr lang="zh-CN" altLang="en-US" b="1" dirty="0" smtClean="0"/>
              <a:t>到</a:t>
            </a:r>
            <a:r>
              <a:rPr lang="en-US" b="1" dirty="0" err="1" smtClean="0"/>
              <a:t>BigDouble</a:t>
            </a:r>
            <a:r>
              <a:rPr lang="zh-CN" altLang="en-US" b="1" dirty="0" smtClean="0"/>
              <a:t>类型的切换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IEEE754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pPr lvl="1"/>
            <a:r>
              <a:rPr lang="en-US" dirty="0" smtClean="0"/>
              <a:t>double</a:t>
            </a:r>
            <a:r>
              <a:rPr lang="zh-CN" altLang="en-US" dirty="0" smtClean="0"/>
              <a:t>数据类型含有</a:t>
            </a:r>
            <a:r>
              <a:rPr lang="en-US" dirty="0" smtClean="0"/>
              <a:t>64</a:t>
            </a:r>
            <a:r>
              <a:rPr lang="zh-CN" altLang="en-US" dirty="0" smtClean="0"/>
              <a:t>位，其中符号位</a:t>
            </a:r>
            <a:r>
              <a:rPr lang="en-US" dirty="0" smtClean="0"/>
              <a:t>1</a:t>
            </a:r>
            <a:r>
              <a:rPr lang="zh-CN" altLang="en-US" dirty="0" smtClean="0"/>
              <a:t>位，指数位</a:t>
            </a:r>
            <a:r>
              <a:rPr lang="en-US" dirty="0" smtClean="0"/>
              <a:t>11</a:t>
            </a:r>
            <a:r>
              <a:rPr lang="zh-CN" altLang="en-US" dirty="0" smtClean="0"/>
              <a:t>位，尾数位</a:t>
            </a:r>
            <a:r>
              <a:rPr lang="en-US" dirty="0" smtClean="0"/>
              <a:t>52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指数位全</a:t>
            </a:r>
            <a:r>
              <a:rPr lang="en-US" dirty="0" smtClean="0"/>
              <a:t>0</a:t>
            </a:r>
            <a:r>
              <a:rPr lang="zh-CN" altLang="en-US" dirty="0" smtClean="0"/>
              <a:t>和全</a:t>
            </a:r>
            <a:r>
              <a:rPr lang="en-US" dirty="0" smtClean="0"/>
              <a:t>1</a:t>
            </a:r>
            <a:r>
              <a:rPr lang="zh-CN" altLang="en-US" dirty="0" smtClean="0"/>
              <a:t>具有特殊含义，分别表示无穷大和无穷小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根据此特点可以提取</a:t>
            </a:r>
            <a:r>
              <a:rPr lang="en-US" dirty="0" smtClean="0"/>
              <a:t>double</a:t>
            </a:r>
            <a:r>
              <a:rPr lang="zh-CN" altLang="en-US" dirty="0" smtClean="0"/>
              <a:t>数据类型的第</a:t>
            </a:r>
            <a:r>
              <a:rPr lang="en-US" dirty="0" smtClean="0"/>
              <a:t>2</a:t>
            </a:r>
            <a:r>
              <a:rPr lang="zh-CN" altLang="en-US" dirty="0" smtClean="0"/>
              <a:t>至第</a:t>
            </a:r>
            <a:r>
              <a:rPr lang="en-US" dirty="0" smtClean="0"/>
              <a:t>12</a:t>
            </a:r>
            <a:r>
              <a:rPr lang="zh-CN" altLang="en-US" dirty="0" smtClean="0"/>
              <a:t>位，如果全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，则表示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溢出</a:t>
            </a:r>
            <a:endParaRPr lang="en-US" altLang="zh-CN" dirty="0" smtClean="0"/>
          </a:p>
          <a:p>
            <a:r>
              <a:rPr lang="zh-CN" altLang="en-US" dirty="0" smtClean="0"/>
              <a:t>为了保证程序的稳定性和运算速度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作为计算的默认类型，</a:t>
            </a:r>
            <a:r>
              <a:rPr lang="zh-CN" altLang="en-US" dirty="0" smtClean="0"/>
              <a:t>当计算的结果溢出时或者表达式中含有大</a:t>
            </a:r>
            <a:r>
              <a:rPr lang="zh-CN" altLang="en-US" dirty="0" smtClean="0"/>
              <a:t>数值时则</a:t>
            </a:r>
            <a:r>
              <a:rPr lang="zh-CN" altLang="en-US" dirty="0" smtClean="0"/>
              <a:t>使用</a:t>
            </a:r>
            <a:r>
              <a:rPr lang="en-US" dirty="0" err="1" smtClean="0"/>
              <a:t>BigDouble</a:t>
            </a:r>
            <a:r>
              <a:rPr lang="zh-CN" altLang="en-US" dirty="0" smtClean="0"/>
              <a:t>类型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en-US" altLang="zh-CN" dirty="0" smtClean="0"/>
              <a:t>500</a:t>
            </a:r>
            <a:r>
              <a:rPr lang="zh-CN" altLang="en-US" dirty="0" smtClean="0"/>
              <a:t>！，先按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计算，切换到</a:t>
            </a:r>
            <a:r>
              <a:rPr lang="en-US" altLang="zh-CN" dirty="0" err="1" smtClean="0"/>
              <a:t>BigDouble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自定义运算符的定义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关键字 </a:t>
            </a:r>
            <a:r>
              <a:rPr lang="en-US" altLang="zh-CN" dirty="0" smtClean="0"/>
              <a:t>operator</a:t>
            </a:r>
          </a:p>
          <a:p>
            <a:pPr lvl="1"/>
            <a:r>
              <a:rPr lang="zh-CN" altLang="en-US" dirty="0" smtClean="0"/>
              <a:t>例如定义优先级为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</a:t>
            </a:r>
            <a:r>
              <a:rPr lang="en-US" dirty="0" smtClean="0"/>
              <a:t>$</a:t>
            </a:r>
            <a:r>
              <a:rPr lang="zh-CN" altLang="en-US" dirty="0" smtClean="0"/>
              <a:t>运算符求椭圆面积的运算，输入：</a:t>
            </a:r>
            <a:r>
              <a:rPr lang="en-US" dirty="0" smtClean="0"/>
              <a:t>operator $ </a:t>
            </a:r>
            <a:r>
              <a:rPr lang="en-US" dirty="0" err="1" smtClean="0"/>
              <a:t>a$b</a:t>
            </a:r>
            <a:r>
              <a:rPr lang="en-US" dirty="0" smtClean="0"/>
              <a:t> 1/2*pi*a*b 7</a:t>
            </a:r>
          </a:p>
          <a:p>
            <a:r>
              <a:rPr lang="zh-CN" altLang="en-US" dirty="0" smtClean="0"/>
              <a:t>自定义运算符的计算</a:t>
            </a:r>
          </a:p>
          <a:p>
            <a:pPr lvl="1"/>
            <a:r>
              <a:rPr lang="zh-CN" altLang="en-US" sz="2400" dirty="0" smtClean="0"/>
              <a:t>构建临时</a:t>
            </a:r>
            <a:r>
              <a:rPr lang="en-US" sz="2400" dirty="0" smtClean="0"/>
              <a:t>Poland</a:t>
            </a:r>
            <a:r>
              <a:rPr lang="zh-CN" altLang="en-US" sz="2400" dirty="0" smtClean="0"/>
              <a:t>类的实例，取出操作数，为</a:t>
            </a:r>
            <a:r>
              <a:rPr lang="en-US" sz="2400" dirty="0" smtClean="0"/>
              <a:t>Poland</a:t>
            </a:r>
            <a:r>
              <a:rPr lang="zh-CN" altLang="en-US" sz="2400" dirty="0" smtClean="0"/>
              <a:t>类的实例添加变量即左右操作数，然后按照</a:t>
            </a:r>
            <a:r>
              <a:rPr lang="en-US" sz="2400" dirty="0" smtClean="0"/>
              <a:t>Poland</a:t>
            </a:r>
            <a:r>
              <a:rPr lang="zh-CN" altLang="en-US" sz="2400" dirty="0" smtClean="0"/>
              <a:t>类的求法，拆分表达式，中缀式转化为后缀式，表达式求值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help        </a:t>
            </a:r>
            <a:r>
              <a:rPr lang="zh-CN" altLang="en-US" dirty="0" smtClean="0"/>
              <a:t>查看</a:t>
            </a:r>
            <a:r>
              <a:rPr lang="zh-CN" altLang="en-US" dirty="0" smtClean="0"/>
              <a:t>帮助</a:t>
            </a:r>
          </a:p>
          <a:p>
            <a:r>
              <a:rPr lang="en-US" altLang="zh-CN" dirty="0" err="1" smtClean="0"/>
              <a:t>whos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查看</a:t>
            </a:r>
            <a:r>
              <a:rPr lang="zh-CN" altLang="en-US" dirty="0" smtClean="0"/>
              <a:t>所有变量  </a:t>
            </a:r>
          </a:p>
          <a:p>
            <a:r>
              <a:rPr lang="en-US" altLang="zh-CN" dirty="0" smtClean="0"/>
              <a:t>who        </a:t>
            </a:r>
            <a:r>
              <a:rPr lang="zh-CN" altLang="en-US" dirty="0" smtClean="0"/>
              <a:t>查看</a:t>
            </a:r>
            <a:r>
              <a:rPr lang="zh-CN" altLang="en-US" dirty="0" smtClean="0"/>
              <a:t>指定变量  </a:t>
            </a:r>
          </a:p>
          <a:p>
            <a:r>
              <a:rPr lang="en-US" altLang="zh-CN" dirty="0" err="1" smtClean="0"/>
              <a:t>clc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清</a:t>
            </a:r>
            <a:r>
              <a:rPr lang="zh-CN" altLang="en-US" dirty="0" smtClean="0"/>
              <a:t>屏          </a:t>
            </a:r>
          </a:p>
          <a:p>
            <a:r>
              <a:rPr lang="en-US" altLang="zh-CN" dirty="0" smtClean="0"/>
              <a:t>clear       </a:t>
            </a:r>
            <a:r>
              <a:rPr lang="zh-CN" altLang="en-US" dirty="0" smtClean="0"/>
              <a:t>清除</a:t>
            </a:r>
            <a:r>
              <a:rPr lang="zh-CN" altLang="en-US" dirty="0" smtClean="0"/>
              <a:t>变量     </a:t>
            </a:r>
          </a:p>
          <a:p>
            <a:r>
              <a:rPr lang="en-US" altLang="zh-CN" dirty="0" smtClean="0"/>
              <a:t>operator   </a:t>
            </a:r>
            <a:r>
              <a:rPr lang="zh-CN" altLang="en-US" dirty="0" smtClean="0"/>
              <a:t>如</a:t>
            </a:r>
            <a:r>
              <a:rPr lang="en-US" altLang="zh-CN" dirty="0" smtClean="0"/>
              <a:t>operator </a:t>
            </a:r>
            <a:r>
              <a:rPr lang="en-US" altLang="zh-CN" dirty="0" smtClean="0"/>
              <a:t>$ </a:t>
            </a:r>
            <a:r>
              <a:rPr lang="en-US" altLang="zh-CN" dirty="0" err="1" smtClean="0"/>
              <a:t>a$b</a:t>
            </a:r>
            <a:r>
              <a:rPr lang="en-US" altLang="zh-CN" dirty="0" smtClean="0"/>
              <a:t> 1/2*pi*a*b 4  </a:t>
            </a:r>
            <a:r>
              <a:rPr lang="zh-CN" altLang="en-US" dirty="0" smtClean="0"/>
              <a:t>自定义运算符</a:t>
            </a:r>
            <a:endParaRPr lang="en-US" altLang="zh-CN" dirty="0" smtClean="0"/>
          </a:p>
          <a:p>
            <a:r>
              <a:rPr lang="en-US" altLang="zh-CN" dirty="0" smtClean="0"/>
              <a:t>copyright  </a:t>
            </a:r>
            <a:r>
              <a:rPr lang="zh-CN" altLang="en-US" dirty="0" smtClean="0"/>
              <a:t>版权</a:t>
            </a:r>
            <a:r>
              <a:rPr lang="zh-CN" altLang="en-US" dirty="0" smtClean="0"/>
              <a:t>声明   </a:t>
            </a:r>
          </a:p>
          <a:p>
            <a:r>
              <a:rPr lang="en-US" altLang="zh-CN" dirty="0" smtClean="0"/>
              <a:t>history       </a:t>
            </a:r>
            <a:r>
              <a:rPr lang="zh-CN" altLang="en-US" dirty="0" smtClean="0"/>
              <a:t>历史记录       </a:t>
            </a:r>
            <a:endParaRPr lang="zh-CN" altLang="en-US" dirty="0" smtClean="0"/>
          </a:p>
          <a:p>
            <a:r>
              <a:rPr lang="en-US" altLang="zh-CN" dirty="0" smtClean="0"/>
              <a:t>exit            </a:t>
            </a:r>
            <a:r>
              <a:rPr lang="zh-CN" altLang="en-US" dirty="0" smtClean="0"/>
              <a:t>退出</a:t>
            </a:r>
            <a:r>
              <a:rPr lang="zh-CN" altLang="en-US" dirty="0" smtClean="0"/>
              <a:t>程序     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test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自动测试，逐行读取文件中的表达式，并计算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优势</a:t>
            </a:r>
          </a:p>
        </p:txBody>
      </p:sp>
      <p:sp>
        <p:nvSpPr>
          <p:cNvPr id="8195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dirty="0" smtClean="0">
                <a:latin typeface="Arial" charset="0"/>
              </a:rPr>
              <a:t>面向对象</a:t>
            </a:r>
            <a:r>
              <a:rPr lang="zh-CN" altLang="en-US" dirty="0" smtClean="0">
                <a:latin typeface="Arial" charset="0"/>
              </a:rPr>
              <a:t>的设计方式，逻辑上更易理解</a:t>
            </a:r>
            <a:endParaRPr lang="en-US" altLang="zh-CN" dirty="0" smtClean="0">
              <a:latin typeface="Arial" charset="0"/>
            </a:endParaRPr>
          </a:p>
          <a:p>
            <a:pPr marL="0" indent="0" eaLnBrk="1" hangingPunct="1"/>
            <a:r>
              <a:rPr lang="zh-CN" altLang="en-US" dirty="0" smtClean="0">
                <a:latin typeface="Arial" charset="0"/>
              </a:rPr>
              <a:t>每种对象构建一个类，封装相关的属性和方法，复用性强</a:t>
            </a:r>
            <a:endParaRPr lang="en-US" altLang="zh-CN" dirty="0" smtClean="0">
              <a:latin typeface="Arial" charset="0"/>
            </a:endParaRPr>
          </a:p>
          <a:p>
            <a:pPr marL="0" indent="0" eaLnBrk="1" hangingPunct="1"/>
            <a:r>
              <a:rPr lang="zh-CN" altLang="en-US" dirty="0" smtClean="0">
                <a:latin typeface="Arial" charset="0"/>
              </a:rPr>
              <a:t>数据隐藏，用户只能访问公共接口，程序更加健壮</a:t>
            </a:r>
            <a:endParaRPr lang="en-US" altLang="zh-CN" dirty="0" smtClean="0">
              <a:latin typeface="Arial" charset="0"/>
            </a:endParaRPr>
          </a:p>
          <a:p>
            <a:pPr marL="0" indent="0" eaLnBrk="1" hangingPunct="1"/>
            <a:r>
              <a:rPr lang="zh-CN" altLang="en-US" dirty="0" smtClean="0">
                <a:latin typeface="Arial" charset="0"/>
              </a:rPr>
              <a:t>对表达式进行完整的分类，在不增加新类型的情况下，易于         扩充</a:t>
            </a:r>
            <a:endParaRPr lang="en-US" altLang="zh-CN" dirty="0" smtClean="0">
              <a:latin typeface="Arial" charset="0"/>
            </a:endParaRPr>
          </a:p>
          <a:p>
            <a:pPr marL="0" indent="0" eaLnBrk="1" hangingPunct="1"/>
            <a:r>
              <a:rPr lang="zh-CN" altLang="en-US" dirty="0" smtClean="0">
                <a:latin typeface="Arial" charset="0"/>
              </a:rPr>
              <a:t>对程序架构、内存、运算速度进行过优化</a:t>
            </a:r>
            <a:endParaRPr lang="en-US" altLang="zh-CN" dirty="0" smtClean="0">
              <a:latin typeface="Arial" charset="0"/>
            </a:endParaRPr>
          </a:p>
          <a:p>
            <a:pPr marL="0" indent="0" eaLnBrk="1" hangingPunct="1"/>
            <a:r>
              <a:rPr lang="en-US" altLang="zh-CN" dirty="0" smtClean="0">
                <a:latin typeface="Arial" charset="0"/>
              </a:rPr>
              <a:t>Double</a:t>
            </a:r>
            <a:r>
              <a:rPr lang="zh-CN" altLang="en-US" dirty="0" smtClean="0">
                <a:latin typeface="Arial" charset="0"/>
              </a:rPr>
              <a:t>到</a:t>
            </a:r>
            <a:r>
              <a:rPr lang="en-US" altLang="zh-CN" dirty="0" err="1" smtClean="0">
                <a:latin typeface="Arial" charset="0"/>
              </a:rPr>
              <a:t>BigDouble</a:t>
            </a:r>
            <a:r>
              <a:rPr lang="zh-CN" altLang="en-US" dirty="0" smtClean="0">
                <a:latin typeface="Arial" charset="0"/>
              </a:rPr>
              <a:t>的无缝切换，支持大数据同时提高稳定性</a:t>
            </a:r>
            <a:endParaRPr lang="en-US" altLang="zh-CN" dirty="0" smtClean="0">
              <a:latin typeface="Arial" charset="0"/>
            </a:endParaRPr>
          </a:p>
          <a:p>
            <a:pPr marL="0" indent="0" eaLnBrk="1" hangingPunct="1"/>
            <a:r>
              <a:rPr lang="zh-CN" altLang="en-US" dirty="0" smtClean="0">
                <a:latin typeface="Arial" charset="0"/>
              </a:rPr>
              <a:t>支持绝大部分运算符，功能完善</a:t>
            </a:r>
            <a:endParaRPr lang="en-US" altLang="zh-CN" dirty="0" smtClean="0">
              <a:latin typeface="Arial" charset="0"/>
            </a:endParaRPr>
          </a:p>
          <a:p>
            <a:pPr marL="0" indent="0" eaLnBrk="1" hangingPunct="1"/>
            <a:endParaRPr lang="en-US" altLang="zh-CN" dirty="0" smtClean="0">
              <a:latin typeface="Arial" charset="0"/>
            </a:endParaRPr>
          </a:p>
          <a:p>
            <a:pPr marL="0" indent="0" eaLnBrk="1" hangingPunct="1">
              <a:buNone/>
            </a:pPr>
            <a:endParaRPr lang="en-US" altLang="zh-CN" dirty="0" smtClean="0">
              <a:latin typeface="Arial" charset="0"/>
            </a:endParaRPr>
          </a:p>
          <a:p>
            <a:pPr marL="0" indent="0"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按功能分，操作符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按操作数个数分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3143240" y="2143116"/>
            <a:ext cx="714380" cy="16430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6" y="2547931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函数  如</a:t>
            </a:r>
            <a:r>
              <a:rPr lang="en-US" altLang="zh-CN" sz="2400" dirty="0" smtClean="0">
                <a:latin typeface="+mj-ea"/>
                <a:ea typeface="+mj-ea"/>
              </a:rPr>
              <a:t>sin </a:t>
            </a:r>
            <a:r>
              <a:rPr lang="en-US" altLang="zh-CN" sz="2400" dirty="0" err="1" smtClean="0">
                <a:latin typeface="+mj-ea"/>
                <a:ea typeface="+mj-ea"/>
              </a:rPr>
              <a:t>cos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en-US" altLang="zh-CN" sz="2400" dirty="0" err="1" smtClean="0">
                <a:latin typeface="+mj-ea"/>
                <a:ea typeface="+mj-ea"/>
              </a:rPr>
              <a:t>pow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496" y="2000240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常用运算符  如</a:t>
            </a:r>
            <a:r>
              <a:rPr lang="en-US" altLang="zh-CN" sz="2400" dirty="0" smtClean="0">
                <a:latin typeface="+mj-ea"/>
                <a:ea typeface="+mj-ea"/>
              </a:rPr>
              <a:t>+-</a:t>
            </a:r>
            <a:r>
              <a:rPr lang="zh-CN" altLang="en-US" sz="2400" dirty="0" smtClean="0">
                <a:latin typeface="+mj-ea"/>
                <a:ea typeface="+mj-ea"/>
              </a:rPr>
              <a:t>*</a:t>
            </a:r>
            <a:r>
              <a:rPr lang="en-US" altLang="zh-CN" sz="2400" dirty="0" smtClean="0">
                <a:latin typeface="+mj-ea"/>
                <a:ea typeface="+mj-ea"/>
              </a:rPr>
              <a:t>/ == </a:t>
            </a:r>
            <a:r>
              <a:rPr lang="zh-CN" altLang="en-US" sz="2400" dirty="0" smtClean="0">
                <a:latin typeface="+mj-ea"/>
                <a:ea typeface="+mj-ea"/>
              </a:rPr>
              <a:t>！</a:t>
            </a:r>
            <a:r>
              <a:rPr lang="en-US" altLang="zh-CN" sz="2400" dirty="0" smtClean="0">
                <a:latin typeface="+mj-ea"/>
                <a:ea typeface="+mj-ea"/>
              </a:rPr>
              <a:t>= &lt; &gt; 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0496" y="3095622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自定义运算符  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0496" y="3643314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括号  </a:t>
            </a:r>
            <a:r>
              <a:rPr lang="en-US" altLang="zh-CN" sz="2400" dirty="0" smtClean="0">
                <a:latin typeface="+mj-ea"/>
                <a:ea typeface="+mj-ea"/>
              </a:rPr>
              <a:t>( ) </a:t>
            </a:r>
            <a:r>
              <a:rPr lang="zh-CN" altLang="en-US" sz="2400" dirty="0" smtClean="0">
                <a:latin typeface="+mj-ea"/>
                <a:ea typeface="+mj-ea"/>
              </a:rPr>
              <a:t>  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3857620" y="4643446"/>
            <a:ext cx="500066" cy="10001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29124" y="4429132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单目操作符  如阶乘！ 取反</a:t>
            </a:r>
            <a:r>
              <a:rPr lang="en-US" altLang="zh-CN" sz="2400" dirty="0" smtClean="0">
                <a:latin typeface="+mj-ea"/>
                <a:ea typeface="+mj-ea"/>
              </a:rPr>
              <a:t>~  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00562" y="5429264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双目操作符  如 </a:t>
            </a:r>
            <a:r>
              <a:rPr lang="en-US" altLang="zh-CN" sz="2400" dirty="0" smtClean="0">
                <a:latin typeface="+mj-ea"/>
                <a:ea typeface="+mj-ea"/>
              </a:rPr>
              <a:t>+ </a:t>
            </a:r>
            <a:r>
              <a:rPr lang="zh-CN" altLang="en-US" sz="2400" dirty="0" smtClean="0">
                <a:latin typeface="+mj-ea"/>
                <a:ea typeface="+mj-ea"/>
              </a:rPr>
              <a:t>* </a:t>
            </a:r>
            <a:r>
              <a:rPr lang="en-US" altLang="zh-CN" sz="2400" dirty="0" smtClean="0">
                <a:latin typeface="+mj-ea"/>
                <a:ea typeface="+mj-ea"/>
              </a:rPr>
              <a:t>/  ^ 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表达式基本元素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57158" y="3214686"/>
          <a:ext cx="84963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150"/>
                <a:gridCol w="42481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表达式结尾符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OperandDouble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型操作数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OperandBigDouble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BigDouble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型操作数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常量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型变量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VariableBigDouble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BigDouble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型变量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Undefine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未定义变量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20" y="1785926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将表达式的基本元素分为</a:t>
            </a:r>
            <a:r>
              <a:rPr lang="en-US" altLang="zh-CN" sz="2400" dirty="0" smtClean="0">
                <a:latin typeface="+mj-ea"/>
                <a:ea typeface="+mj-ea"/>
              </a:rPr>
              <a:t>14</a:t>
            </a:r>
            <a:r>
              <a:rPr lang="zh-CN" altLang="en-US" sz="2400" dirty="0" smtClean="0">
                <a:latin typeface="+mj-ea"/>
                <a:ea typeface="+mj-ea"/>
              </a:rPr>
              <a:t>种类型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用一个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枚举</a:t>
            </a:r>
            <a:r>
              <a:rPr lang="zh-CN" altLang="en-US" sz="2400" dirty="0" smtClean="0">
                <a:latin typeface="+mj-ea"/>
                <a:ea typeface="+mj-ea"/>
              </a:rPr>
              <a:t>类型来表示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sz="2400" dirty="0" err="1" smtClean="0">
                <a:latin typeface="+mj-ea"/>
                <a:ea typeface="+mj-ea"/>
              </a:rPr>
              <a:t>enum</a:t>
            </a:r>
            <a:r>
              <a:rPr lang="en-US" sz="2400" dirty="0" smtClean="0">
                <a:latin typeface="+mj-ea"/>
                <a:ea typeface="+mj-ea"/>
              </a:rPr>
              <a:t> </a:t>
            </a:r>
            <a:r>
              <a:rPr lang="en-US" sz="2400" dirty="0" err="1" smtClean="0">
                <a:latin typeface="+mj-ea"/>
                <a:ea typeface="+mj-ea"/>
              </a:rPr>
              <a:t>KindType</a:t>
            </a:r>
            <a:r>
              <a:rPr lang="en-US" altLang="zh-CN" sz="2400" dirty="0" smtClean="0">
                <a:latin typeface="+mj-ea"/>
                <a:ea typeface="+mj-ea"/>
              </a:rPr>
              <a:t>{…… }</a:t>
            </a:r>
            <a:r>
              <a:rPr lang="zh-CN" altLang="en-US" sz="2400" dirty="0" smtClean="0">
                <a:latin typeface="+mj-ea"/>
                <a:ea typeface="+mj-ea"/>
              </a:rPr>
              <a:t>；</a:t>
            </a:r>
            <a:endParaRPr lang="en-US" altLang="zh-CN" sz="2400" dirty="0" smtClean="0"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表达式基本元素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57158" y="3214686"/>
          <a:ext cx="84963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150"/>
                <a:gridCol w="4248150"/>
              </a:tblGrid>
              <a:tr h="15144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UnayOprator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一元运算符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BinOperator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二元运算符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UserDefineUnayOprator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自定义一元运算符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UserDefineBinOprator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自定义二元运算符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LeftParen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左括号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RightParen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右括号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20" y="1785926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将表达式的基本元素分为</a:t>
            </a:r>
            <a:r>
              <a:rPr lang="en-US" altLang="zh-CN" sz="2400" dirty="0" smtClean="0">
                <a:latin typeface="+mj-ea"/>
                <a:ea typeface="+mj-ea"/>
              </a:rPr>
              <a:t>14</a:t>
            </a:r>
            <a:r>
              <a:rPr lang="zh-CN" altLang="en-US" sz="2400" dirty="0" smtClean="0">
                <a:latin typeface="+mj-ea"/>
                <a:ea typeface="+mj-ea"/>
              </a:rPr>
              <a:t>种类型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用一个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枚举</a:t>
            </a:r>
            <a:r>
              <a:rPr lang="zh-CN" altLang="en-US" sz="2400" dirty="0" smtClean="0">
                <a:latin typeface="+mj-ea"/>
                <a:ea typeface="+mj-ea"/>
              </a:rPr>
              <a:t>类型来表示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sz="2400" dirty="0" err="1" smtClean="0">
                <a:latin typeface="+mj-ea"/>
                <a:ea typeface="+mj-ea"/>
              </a:rPr>
              <a:t>enum</a:t>
            </a:r>
            <a:r>
              <a:rPr lang="en-US" sz="2400" dirty="0" smtClean="0">
                <a:latin typeface="+mj-ea"/>
                <a:ea typeface="+mj-ea"/>
              </a:rPr>
              <a:t> </a:t>
            </a:r>
            <a:r>
              <a:rPr lang="en-US" sz="2400" dirty="0" err="1" smtClean="0">
                <a:latin typeface="+mj-ea"/>
                <a:ea typeface="+mj-ea"/>
              </a:rPr>
              <a:t>KindType</a:t>
            </a:r>
            <a:r>
              <a:rPr lang="en-US" altLang="zh-CN" sz="2400" dirty="0" smtClean="0">
                <a:latin typeface="+mj-ea"/>
                <a:ea typeface="+mj-ea"/>
              </a:rPr>
              <a:t>{…… }</a:t>
            </a:r>
            <a:r>
              <a:rPr lang="zh-CN" altLang="en-US" sz="2400" dirty="0" smtClean="0">
                <a:latin typeface="+mj-ea"/>
                <a:ea typeface="+mj-ea"/>
              </a:rPr>
              <a:t>；</a:t>
            </a:r>
            <a:endParaRPr lang="en-US" altLang="zh-CN" sz="2400" dirty="0" smtClean="0"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分步计算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将用户自定义运算符、变量、函数、括号、四则运算表达式分步处理，每次只处理一种类型并将计算结果替换成字符串</a:t>
            </a:r>
            <a:endParaRPr lang="en-US" altLang="zh-CN" sz="2000" dirty="0" smtClean="0"/>
          </a:p>
          <a:p>
            <a:r>
              <a:rPr lang="zh-CN" altLang="en-US" dirty="0" smtClean="0"/>
              <a:t>二叉树计算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使用二叉树构建表达式树。表达式树有操作数和操作符构成，其中函数当做二元或者一元操作符处理，变量当做操作数处理</a:t>
            </a:r>
            <a:endParaRPr lang="en-US" altLang="zh-CN" sz="2000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波兰表达式计算</a:t>
            </a:r>
          </a:p>
          <a:p>
            <a:pPr lvl="1"/>
            <a:r>
              <a:rPr lang="zh-CN" altLang="en-US" sz="2000" dirty="0" smtClean="0"/>
              <a:t>首先将数学表达式拆分成基本元素，然后将中缀表达式转化为后缀表达式，最后按照后缀表达式的运算规则，从左到右依次计算，直至输出结果</a:t>
            </a:r>
            <a:endParaRPr lang="zh-CN" altLang="en-US" sz="2000" b="1" dirty="0" smtClean="0"/>
          </a:p>
          <a:p>
            <a:pPr>
              <a:buNone/>
            </a:pP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</a:t>
            </a:r>
            <a:r>
              <a:rPr lang="zh-CN" altLang="en-US" dirty="0" smtClean="0"/>
              <a:t>方案</a:t>
            </a:r>
            <a:r>
              <a:rPr lang="en-US" altLang="zh-CN" sz="3200" dirty="0" smtClean="0"/>
              <a:t>--</a:t>
            </a:r>
            <a:r>
              <a:rPr lang="zh-CN" altLang="en-US" sz="3200" dirty="0" smtClean="0"/>
              <a:t>分步计算</a:t>
            </a:r>
            <a:endParaRPr lang="zh-CN" altLang="en-US" dirty="0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785786" y="1714488"/>
          <a:ext cx="7272779" cy="4838998"/>
        </p:xfrm>
        <a:graphic>
          <a:graphicData uri="http://schemas.openxmlformats.org/presentationml/2006/ole">
            <p:oleObj spid="_x0000_s47106" name="Visio" r:id="rId3" imgW="4039560" imgH="26895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总体方案</a:t>
            </a:r>
            <a:r>
              <a:rPr lang="en-US" altLang="zh-CN" sz="3200" dirty="0" smtClean="0"/>
              <a:t>--</a:t>
            </a:r>
            <a:r>
              <a:rPr lang="zh-CN" altLang="en-US" sz="3200" dirty="0" smtClean="0"/>
              <a:t>二叉树计算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817689"/>
            <a:ext cx="2819390" cy="611179"/>
          </a:xfrm>
        </p:spPr>
        <p:txBody>
          <a:bodyPr/>
          <a:lstStyle/>
          <a:p>
            <a:r>
              <a:rPr lang="zh-CN" altLang="en-US" sz="2800" b="1" dirty="0" smtClean="0"/>
              <a:t>表达式树</a:t>
            </a:r>
            <a:endParaRPr lang="zh-CN" altLang="en-US" sz="2800" b="1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928662" y="1857364"/>
          <a:ext cx="7278110" cy="4265627"/>
        </p:xfrm>
        <a:graphic>
          <a:graphicData uri="http://schemas.openxmlformats.org/presentationml/2006/ole">
            <p:oleObj spid="_x0000_s48130" name="Visio" r:id="rId3" imgW="3743280" imgH="21945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阶段-答辩PPT模板-工程技术支持中心20120509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1879</Words>
  <Application>Microsoft Office PowerPoint</Application>
  <PresentationFormat>全屏显示(4:3)</PresentationFormat>
  <Paragraphs>340</Paragraphs>
  <Slides>35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8" baseType="lpstr">
      <vt:lpstr>第一阶段-答辩PPT模板-工程技术支持中心20120509</vt:lpstr>
      <vt:lpstr>Visio</vt:lpstr>
      <vt:lpstr>Microsoft Office Visio 绘图</vt:lpstr>
      <vt:lpstr>表达式计算器</vt:lpstr>
      <vt:lpstr>幻灯片 2</vt:lpstr>
      <vt:lpstr>表达式分析</vt:lpstr>
      <vt:lpstr>表达式分析</vt:lpstr>
      <vt:lpstr>表达式基本元素</vt:lpstr>
      <vt:lpstr>表达式基本元素</vt:lpstr>
      <vt:lpstr>总体方案</vt:lpstr>
      <vt:lpstr>总体方案--分步计算</vt:lpstr>
      <vt:lpstr>总体方案--二叉树计算</vt:lpstr>
      <vt:lpstr>总体方案--二叉树计算</vt:lpstr>
      <vt:lpstr>总体方案--波兰表达式计算法</vt:lpstr>
      <vt:lpstr>总体方案--波兰表达式计算法</vt:lpstr>
      <vt:lpstr>方案比较</vt:lpstr>
      <vt:lpstr>功能描述</vt:lpstr>
      <vt:lpstr>功能描述</vt:lpstr>
      <vt:lpstr>功能描述</vt:lpstr>
      <vt:lpstr>功能描述</vt:lpstr>
      <vt:lpstr>功能描述</vt:lpstr>
      <vt:lpstr>数据结构</vt:lpstr>
      <vt:lpstr>数据结构--常用操作符</vt:lpstr>
      <vt:lpstr>数据结构--自定义操作符</vt:lpstr>
      <vt:lpstr>数据结构--变量</vt:lpstr>
      <vt:lpstr>数据结构--命令</vt:lpstr>
      <vt:lpstr>数据结构--数值型操作数</vt:lpstr>
      <vt:lpstr>大数值类--BigDouble</vt:lpstr>
      <vt:lpstr>表达式基本元素队列</vt:lpstr>
      <vt:lpstr>字符串输入</vt:lpstr>
      <vt:lpstr>拆分表达式</vt:lpstr>
      <vt:lpstr>中缀表达式转化为后缀表达式</vt:lpstr>
      <vt:lpstr>后缀表达式计算</vt:lpstr>
      <vt:lpstr>double到BigDouble类型的切换</vt:lpstr>
      <vt:lpstr>自定义操作符</vt:lpstr>
      <vt:lpstr>命令系统</vt:lpstr>
      <vt:lpstr>优势</vt:lpstr>
      <vt:lpstr>幻灯片 35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</dc:title>
  <dc:creator>User</dc:creator>
  <cp:lastModifiedBy>john</cp:lastModifiedBy>
  <cp:revision>83</cp:revision>
  <dcterms:created xsi:type="dcterms:W3CDTF">2012-08-21T06:04:09Z</dcterms:created>
  <dcterms:modified xsi:type="dcterms:W3CDTF">2012-08-24T01:42:05Z</dcterms:modified>
</cp:coreProperties>
</file>