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3" r:id="rId3"/>
    <p:sldId id="264" r:id="rId4"/>
    <p:sldId id="276" r:id="rId5"/>
    <p:sldId id="287" r:id="rId6"/>
    <p:sldId id="275" r:id="rId7"/>
    <p:sldId id="277" r:id="rId8"/>
    <p:sldId id="286" r:id="rId9"/>
    <p:sldId id="271" r:id="rId10"/>
    <p:sldId id="273" r:id="rId11"/>
    <p:sldId id="265" r:id="rId12"/>
    <p:sldId id="278" r:id="rId13"/>
    <p:sldId id="279" r:id="rId14"/>
    <p:sldId id="281" r:id="rId15"/>
    <p:sldId id="283" r:id="rId16"/>
    <p:sldId id="284" r:id="rId17"/>
    <p:sldId id="266" r:id="rId18"/>
    <p:sldId id="282" r:id="rId19"/>
    <p:sldId id="285" r:id="rId20"/>
    <p:sldId id="267" r:id="rId21"/>
    <p:sldId id="268" r:id="rId22"/>
    <p:sldId id="261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59" autoAdjust="0"/>
  </p:normalViewPr>
  <p:slideViewPr>
    <p:cSldViewPr snapToGrid="0">
      <p:cViewPr varScale="1">
        <p:scale>
          <a:sx n="99" d="100"/>
          <a:sy n="99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CA6318-5E9B-4A45-BE56-891ED3B499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2245EF-9A35-424B-99E0-2B6079103238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/>
        </a:solidFill>
        <a:ln>
          <a:noFill/>
        </a:ln>
      </dgm:spPr>
      <dgm:t>
        <a:bodyPr/>
        <a:lstStyle/>
        <a:p>
          <a:pPr rtl="0"/>
          <a:r>
            <a:rPr lang="zh-CN" sz="1600" b="1" dirty="0" smtClean="0">
              <a:latin typeface="+mn-ea"/>
              <a:ea typeface="+mn-ea"/>
            </a:rPr>
            <a:t>聚簇索引</a:t>
          </a:r>
          <a:r>
            <a:rPr lang="zh-CN" altLang="en-US" sz="1600" b="1" dirty="0" smtClean="0">
              <a:latin typeface="+mn-ea"/>
              <a:ea typeface="+mn-ea"/>
            </a:rPr>
            <a:t>优点</a:t>
          </a:r>
          <a:endParaRPr lang="zh-CN" sz="1600" b="1" dirty="0">
            <a:latin typeface="+mn-ea"/>
            <a:ea typeface="+mn-ea"/>
          </a:endParaRPr>
        </a:p>
      </dgm:t>
    </dgm:pt>
    <dgm:pt modelId="{05FE3518-BD60-4F5F-A16A-5FD36A8E4D5D}" type="parTrans" cxnId="{AB692C16-554C-4919-A416-4E7559E4188A}">
      <dgm:prSet/>
      <dgm:spPr/>
      <dgm:t>
        <a:bodyPr/>
        <a:lstStyle/>
        <a:p>
          <a:endParaRPr lang="zh-CN" altLang="en-US"/>
        </a:p>
      </dgm:t>
    </dgm:pt>
    <dgm:pt modelId="{07ED5521-3657-4F5E-A884-F7FB4F0D9425}" type="sibTrans" cxnId="{AB692C16-554C-4919-A416-4E7559E4188A}">
      <dgm:prSet/>
      <dgm:spPr/>
      <dgm:t>
        <a:bodyPr/>
        <a:lstStyle/>
        <a:p>
          <a:endParaRPr lang="zh-CN" altLang="en-US"/>
        </a:p>
      </dgm:t>
    </dgm:pt>
    <dgm:pt modelId="{0FA9E4F8-D936-44A6-8EEC-1DD8D5516831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可以把相关数据保存在一起。</a:t>
          </a:r>
          <a:endParaRPr lang="zh-CN" sz="1600" dirty="0">
            <a:latin typeface="+mn-ea"/>
            <a:ea typeface="+mn-ea"/>
          </a:endParaRPr>
        </a:p>
      </dgm:t>
    </dgm:pt>
    <dgm:pt modelId="{FB64B962-2F81-4D2E-AED6-0B77E723F401}" type="parTrans" cxnId="{01E9BD75-2418-4C2D-BEBE-68B8A28D3C89}">
      <dgm:prSet/>
      <dgm:spPr/>
      <dgm:t>
        <a:bodyPr/>
        <a:lstStyle/>
        <a:p>
          <a:endParaRPr lang="zh-CN" altLang="en-US"/>
        </a:p>
      </dgm:t>
    </dgm:pt>
    <dgm:pt modelId="{ABCCE2D4-49EA-4350-84BD-C623DC166250}" type="sibTrans" cxnId="{01E9BD75-2418-4C2D-BEBE-68B8A28D3C89}">
      <dgm:prSet/>
      <dgm:spPr/>
      <dgm:t>
        <a:bodyPr/>
        <a:lstStyle/>
        <a:p>
          <a:endParaRPr lang="zh-CN" altLang="en-US"/>
        </a:p>
      </dgm:t>
    </dgm:pt>
    <dgm:pt modelId="{D987A8F7-675F-4DB8-927E-4A9DFCAF598F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数据访问更快。聚簇索引将索引和数据保存在同一个</a:t>
          </a:r>
          <a:r>
            <a:rPr lang="en-US" altLang="en-US" sz="1600" dirty="0" smtClean="0">
              <a:latin typeface="+mn-ea"/>
              <a:ea typeface="+mn-ea"/>
            </a:rPr>
            <a:t>B-Tree</a:t>
          </a:r>
          <a:r>
            <a:rPr lang="zh-CN" altLang="en-US" sz="1600" dirty="0" smtClean="0">
              <a:latin typeface="+mn-ea"/>
              <a:ea typeface="+mn-ea"/>
            </a:rPr>
            <a:t>中。</a:t>
          </a:r>
          <a:endParaRPr lang="zh-CN" sz="1600" dirty="0">
            <a:latin typeface="+mn-ea"/>
            <a:ea typeface="+mn-ea"/>
          </a:endParaRPr>
        </a:p>
      </dgm:t>
    </dgm:pt>
    <dgm:pt modelId="{21DF3851-3B70-43ED-9D0F-E3F2B744FE5F}" type="parTrans" cxnId="{FC845E37-728B-4CDB-8684-1C39C7FCF165}">
      <dgm:prSet/>
      <dgm:spPr/>
      <dgm:t>
        <a:bodyPr/>
        <a:lstStyle/>
        <a:p>
          <a:endParaRPr lang="zh-CN" altLang="en-US"/>
        </a:p>
      </dgm:t>
    </dgm:pt>
    <dgm:pt modelId="{18576584-ADBB-4BDA-AB38-3978D691A5E3}" type="sibTrans" cxnId="{FC845E37-728B-4CDB-8684-1C39C7FCF165}">
      <dgm:prSet/>
      <dgm:spPr/>
      <dgm:t>
        <a:bodyPr/>
        <a:lstStyle/>
        <a:p>
          <a:endParaRPr lang="zh-CN" altLang="en-US"/>
        </a:p>
      </dgm:t>
    </dgm:pt>
    <dgm:pt modelId="{E5CDD162-6C65-4083-A6B5-F5FBD3F468FE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使用覆盖索引扫描的查询可以直接使用页节点中的主键值。</a:t>
          </a:r>
          <a:endParaRPr lang="zh-CN" sz="1600" dirty="0">
            <a:latin typeface="+mn-ea"/>
            <a:ea typeface="+mn-ea"/>
          </a:endParaRPr>
        </a:p>
      </dgm:t>
    </dgm:pt>
    <dgm:pt modelId="{F49F4014-EB76-435F-82F7-B5BD34D88823}" type="parTrans" cxnId="{1A0E0E22-5B74-4FDA-AE64-2E28C5F75B4B}">
      <dgm:prSet/>
      <dgm:spPr/>
      <dgm:t>
        <a:bodyPr/>
        <a:lstStyle/>
        <a:p>
          <a:endParaRPr lang="zh-CN" altLang="en-US"/>
        </a:p>
      </dgm:t>
    </dgm:pt>
    <dgm:pt modelId="{2E189530-56D3-4A08-8CA8-46DE174EE077}" type="sibTrans" cxnId="{1A0E0E22-5B74-4FDA-AE64-2E28C5F75B4B}">
      <dgm:prSet/>
      <dgm:spPr/>
      <dgm:t>
        <a:bodyPr/>
        <a:lstStyle/>
        <a:p>
          <a:endParaRPr lang="zh-CN" altLang="en-US"/>
        </a:p>
      </dgm:t>
    </dgm:pt>
    <dgm:pt modelId="{5E5BDDA8-FD9E-472F-B9AC-D1F7D9E53285}">
      <dgm:prSet custT="1"/>
      <dgm:spPr/>
      <dgm:t>
        <a:bodyPr/>
        <a:lstStyle/>
        <a:p>
          <a:pPr rtl="0"/>
          <a:endParaRPr lang="zh-CN" sz="14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DB23B85C-AE51-4184-BFAD-59386AFD55AF}" type="parTrans" cxnId="{92B62E78-F630-4B6C-B66E-C3C16E00C3F8}">
      <dgm:prSet/>
      <dgm:spPr/>
      <dgm:t>
        <a:bodyPr/>
        <a:lstStyle/>
        <a:p>
          <a:endParaRPr lang="zh-CN" altLang="en-US"/>
        </a:p>
      </dgm:t>
    </dgm:pt>
    <dgm:pt modelId="{93AB36F6-FC50-4AE4-8D87-E2B682502D39}" type="sibTrans" cxnId="{92B62E78-F630-4B6C-B66E-C3C16E00C3F8}">
      <dgm:prSet/>
      <dgm:spPr/>
      <dgm:t>
        <a:bodyPr/>
        <a:lstStyle/>
        <a:p>
          <a:endParaRPr lang="zh-CN" altLang="en-US"/>
        </a:p>
      </dgm:t>
    </dgm:pt>
    <dgm:pt modelId="{3385ECA4-BE99-4663-A1DD-9A21EF985FD6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rtl="0"/>
          <a:r>
            <a:rPr lang="zh-CN" altLang="en-US" sz="1600" b="1" dirty="0" smtClean="0">
              <a:latin typeface="+mn-ea"/>
              <a:ea typeface="+mn-ea"/>
            </a:rPr>
            <a:t>聚</a:t>
          </a:r>
          <a:r>
            <a:rPr lang="zh-CN" sz="1600" b="1" dirty="0" smtClean="0">
              <a:latin typeface="+mn-ea"/>
              <a:ea typeface="+mn-ea"/>
            </a:rPr>
            <a:t>簇</a:t>
          </a:r>
          <a:r>
            <a:rPr lang="zh-CN" altLang="en-US" sz="1600" b="1" dirty="0" smtClean="0">
              <a:latin typeface="+mn-ea"/>
              <a:ea typeface="+mn-ea"/>
            </a:rPr>
            <a:t>索引缺点</a:t>
          </a:r>
          <a:endParaRPr lang="zh-CN" sz="1600" b="1" dirty="0">
            <a:latin typeface="+mn-ea"/>
            <a:ea typeface="+mn-ea"/>
          </a:endParaRPr>
        </a:p>
      </dgm:t>
    </dgm:pt>
    <dgm:pt modelId="{EFC10703-E6D5-4F47-8100-F5835E9E68F9}" type="parTrans" cxnId="{2EE4BBAC-CA65-4614-9DD1-A25E34F796C0}">
      <dgm:prSet/>
      <dgm:spPr/>
      <dgm:t>
        <a:bodyPr/>
        <a:lstStyle/>
        <a:p>
          <a:endParaRPr lang="zh-CN" altLang="en-US"/>
        </a:p>
      </dgm:t>
    </dgm:pt>
    <dgm:pt modelId="{689350F0-7B5E-410C-AB07-83EBC0CE06CA}" type="sibTrans" cxnId="{2EE4BBAC-CA65-4614-9DD1-A25E34F796C0}">
      <dgm:prSet/>
      <dgm:spPr/>
      <dgm:t>
        <a:bodyPr/>
        <a:lstStyle/>
        <a:p>
          <a:endParaRPr lang="zh-CN" altLang="en-US"/>
        </a:p>
      </dgm:t>
    </dgm:pt>
    <dgm:pt modelId="{6C31571E-3342-4494-A557-A938A29921A0}">
      <dgm:prSet custT="1"/>
      <dgm:spPr/>
      <dgm:t>
        <a:bodyPr/>
        <a:lstStyle/>
        <a:p>
          <a:pPr rtl="0"/>
          <a:r>
            <a:rPr lang="zh-CN" altLang="en-US" sz="1600" b="0" dirty="0" smtClean="0">
              <a:latin typeface="+mn-ea"/>
              <a:ea typeface="+mn-ea"/>
            </a:rPr>
            <a:t>聚簇数据最大限度地提高了</a:t>
          </a:r>
          <a:r>
            <a:rPr lang="en-US" altLang="zh-CN" sz="1600" b="0" dirty="0" smtClean="0">
              <a:latin typeface="+mn-ea"/>
              <a:ea typeface="+mn-ea"/>
            </a:rPr>
            <a:t>I/O</a:t>
          </a:r>
          <a:r>
            <a:rPr lang="zh-CN" altLang="en-US" sz="1600" b="0" dirty="0" smtClean="0">
              <a:latin typeface="+mn-ea"/>
              <a:ea typeface="+mn-ea"/>
            </a:rPr>
            <a:t>密集型应用的性能，但如果数据都放在内存中，则访问顺序就没那么重要了，聚簇索引也没什么优势了。</a:t>
          </a:r>
          <a:endParaRPr lang="zh-CN" sz="1600" b="0" dirty="0">
            <a:latin typeface="+mn-ea"/>
            <a:ea typeface="+mn-ea"/>
          </a:endParaRPr>
        </a:p>
      </dgm:t>
    </dgm:pt>
    <dgm:pt modelId="{8BBCFF37-0475-4407-B442-7083B19B2B00}" type="parTrans" cxnId="{7D98821C-ECF9-4736-8AE4-2D7D05D81DF1}">
      <dgm:prSet/>
      <dgm:spPr/>
      <dgm:t>
        <a:bodyPr/>
        <a:lstStyle/>
        <a:p>
          <a:endParaRPr lang="zh-CN" altLang="en-US"/>
        </a:p>
      </dgm:t>
    </dgm:pt>
    <dgm:pt modelId="{1A1DA4B3-B013-4D14-8F60-4EE4E6F560FD}" type="sibTrans" cxnId="{7D98821C-ECF9-4736-8AE4-2D7D05D81DF1}">
      <dgm:prSet/>
      <dgm:spPr/>
      <dgm:t>
        <a:bodyPr/>
        <a:lstStyle/>
        <a:p>
          <a:endParaRPr lang="zh-CN" altLang="en-US"/>
        </a:p>
      </dgm:t>
    </dgm:pt>
    <dgm:pt modelId="{D37594E3-DF3B-41D6-9217-4D71F51FD930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插入</a:t>
          </a:r>
          <a:r>
            <a:rPr lang="zh-CN" altLang="en-US" sz="1600" b="0" dirty="0">
              <a:latin typeface="+mn-ea"/>
              <a:ea typeface="+mn-ea"/>
            </a:rPr>
            <a:t>严重依赖于插入顺序。主键顺序插入最快，如不是则使用</a:t>
          </a:r>
          <a:r>
            <a:rPr lang="en-US" altLang="zh-CN" sz="1600" b="0" dirty="0">
              <a:latin typeface="+mn-ea"/>
              <a:ea typeface="+mn-ea"/>
            </a:rPr>
            <a:t>OPTIMIZE TABLE</a:t>
          </a:r>
          <a:r>
            <a:rPr lang="zh-CN" altLang="en-US" sz="1600" b="0" dirty="0">
              <a:latin typeface="+mn-ea"/>
              <a:ea typeface="+mn-ea"/>
            </a:rPr>
            <a:t>重新组织表。</a:t>
          </a:r>
        </a:p>
      </dgm:t>
    </dgm:pt>
    <dgm:pt modelId="{6A0CE409-8AA4-4593-94FF-B08BA9702D8E}" type="parTrans" cxnId="{F24C0B7E-BC98-4583-8DD0-8F8E91CF53BE}">
      <dgm:prSet/>
      <dgm:spPr/>
      <dgm:t>
        <a:bodyPr/>
        <a:lstStyle/>
        <a:p>
          <a:endParaRPr lang="zh-CN" altLang="en-US"/>
        </a:p>
      </dgm:t>
    </dgm:pt>
    <dgm:pt modelId="{EAB60271-0336-43D2-988D-73913CDF88FE}" type="sibTrans" cxnId="{F24C0B7E-BC98-4583-8DD0-8F8E91CF53BE}">
      <dgm:prSet/>
      <dgm:spPr/>
      <dgm:t>
        <a:bodyPr/>
        <a:lstStyle/>
        <a:p>
          <a:endParaRPr lang="zh-CN" altLang="en-US"/>
        </a:p>
      </dgm:t>
    </dgm:pt>
    <dgm:pt modelId="{0133647A-87DD-4920-9547-E61D17553F6D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更新</a:t>
          </a:r>
          <a:r>
            <a:rPr lang="zh-CN" altLang="en-US" sz="1600" b="0" dirty="0">
              <a:latin typeface="+mn-ea"/>
              <a:ea typeface="+mn-ea"/>
            </a:rPr>
            <a:t>聚簇索引列代价很高，因为会强制</a:t>
          </a:r>
          <a:r>
            <a:rPr lang="en-US" altLang="zh-CN" sz="1600" b="0" dirty="0">
              <a:latin typeface="+mn-ea"/>
              <a:ea typeface="+mn-ea"/>
            </a:rPr>
            <a:t>InnoDB</a:t>
          </a:r>
          <a:r>
            <a:rPr lang="zh-CN" altLang="en-US" sz="1600" b="0" dirty="0">
              <a:latin typeface="+mn-ea"/>
              <a:ea typeface="+mn-ea"/>
            </a:rPr>
            <a:t>将每个被更新的行移动到新的位置。</a:t>
          </a:r>
        </a:p>
      </dgm:t>
    </dgm:pt>
    <dgm:pt modelId="{6676F62A-CCAD-4438-84FF-8E7889EAD447}" type="parTrans" cxnId="{71F5AC6E-8418-4DB5-81B2-01A55E2DEB8B}">
      <dgm:prSet/>
      <dgm:spPr/>
      <dgm:t>
        <a:bodyPr/>
        <a:lstStyle/>
        <a:p>
          <a:endParaRPr lang="zh-CN" altLang="en-US"/>
        </a:p>
      </dgm:t>
    </dgm:pt>
    <dgm:pt modelId="{8D5A0964-F5D5-4601-8CC8-2D453ACA3D50}" type="sibTrans" cxnId="{71F5AC6E-8418-4DB5-81B2-01A55E2DEB8B}">
      <dgm:prSet/>
      <dgm:spPr/>
      <dgm:t>
        <a:bodyPr/>
        <a:lstStyle/>
        <a:p>
          <a:endParaRPr lang="zh-CN" altLang="en-US"/>
        </a:p>
      </dgm:t>
    </dgm:pt>
    <dgm:pt modelId="{3CBA6E75-B103-4827-8B9B-E799FCA4B6A7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基于</a:t>
          </a:r>
          <a:r>
            <a:rPr lang="zh-CN" altLang="en-US" sz="1600" b="0" dirty="0">
              <a:latin typeface="+mn-ea"/>
              <a:ea typeface="+mn-ea"/>
            </a:rPr>
            <a:t>聚簇索引的表插入新行，或者主键被更新导致需要移动行的时候，可能面临页分裂问题。页分裂会导致表占用更多的磁盘空间。</a:t>
          </a:r>
        </a:p>
      </dgm:t>
    </dgm:pt>
    <dgm:pt modelId="{AA04F833-B268-4B1F-9A2F-0A950ECAB920}" type="parTrans" cxnId="{2A65A245-BABE-4CFB-B0DC-CF0C1C9B157E}">
      <dgm:prSet/>
      <dgm:spPr/>
      <dgm:t>
        <a:bodyPr/>
        <a:lstStyle/>
        <a:p>
          <a:endParaRPr lang="zh-CN" altLang="en-US"/>
        </a:p>
      </dgm:t>
    </dgm:pt>
    <dgm:pt modelId="{39C2692F-49B1-4EF2-9FE1-BD3CA95DB2F1}" type="sibTrans" cxnId="{2A65A245-BABE-4CFB-B0DC-CF0C1C9B157E}">
      <dgm:prSet/>
      <dgm:spPr/>
      <dgm:t>
        <a:bodyPr/>
        <a:lstStyle/>
        <a:p>
          <a:endParaRPr lang="zh-CN" altLang="en-US"/>
        </a:p>
      </dgm:t>
    </dgm:pt>
    <dgm:pt modelId="{7A969AAA-0DCE-4A18-BAFD-FA6343058C3E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聚簇</a:t>
          </a:r>
          <a:r>
            <a:rPr lang="zh-CN" altLang="en-US" sz="1600" b="0" dirty="0">
              <a:latin typeface="+mn-ea"/>
              <a:ea typeface="+mn-ea"/>
            </a:rPr>
            <a:t>索引可能导致全表扫描变慢，行比较稀疏或页分裂导致数据不连续的时候。</a:t>
          </a:r>
        </a:p>
      </dgm:t>
    </dgm:pt>
    <dgm:pt modelId="{A2C69C00-6C6A-4D02-AB26-ADC82E22BAA2}" type="parTrans" cxnId="{88316963-EAC1-4D96-9CAE-0E3BEC7DB6BD}">
      <dgm:prSet/>
      <dgm:spPr/>
      <dgm:t>
        <a:bodyPr/>
        <a:lstStyle/>
        <a:p>
          <a:endParaRPr lang="zh-CN" altLang="en-US"/>
        </a:p>
      </dgm:t>
    </dgm:pt>
    <dgm:pt modelId="{8CC86EF6-ADE5-40DC-B049-D26498488975}" type="sibTrans" cxnId="{88316963-EAC1-4D96-9CAE-0E3BEC7DB6BD}">
      <dgm:prSet/>
      <dgm:spPr/>
      <dgm:t>
        <a:bodyPr/>
        <a:lstStyle/>
        <a:p>
          <a:endParaRPr lang="zh-CN" altLang="en-US"/>
        </a:p>
      </dgm:t>
    </dgm:pt>
    <dgm:pt modelId="{C49B825D-86F6-4ABB-90D4-E6397D9CCFA6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二</a:t>
          </a:r>
          <a:r>
            <a:rPr lang="zh-CN" altLang="en-US" sz="1600" b="0" dirty="0">
              <a:latin typeface="+mn-ea"/>
              <a:ea typeface="+mn-ea"/>
            </a:rPr>
            <a:t>级索引（非聚簇索引）可能比想象的大，因为耳机索引的叶子节点包含了引用行的主键。</a:t>
          </a:r>
        </a:p>
      </dgm:t>
    </dgm:pt>
    <dgm:pt modelId="{E1EC66F3-B517-4466-9B25-7C48337B65C6}" type="parTrans" cxnId="{25108019-C5BC-4999-8FD9-1CDD5EDED85A}">
      <dgm:prSet/>
      <dgm:spPr/>
      <dgm:t>
        <a:bodyPr/>
        <a:lstStyle/>
        <a:p>
          <a:endParaRPr lang="zh-CN" altLang="en-US"/>
        </a:p>
      </dgm:t>
    </dgm:pt>
    <dgm:pt modelId="{6CB2A0C1-BCBD-4200-9A07-12EAE76D7EC5}" type="sibTrans" cxnId="{25108019-C5BC-4999-8FD9-1CDD5EDED85A}">
      <dgm:prSet/>
      <dgm:spPr/>
      <dgm:t>
        <a:bodyPr/>
        <a:lstStyle/>
        <a:p>
          <a:endParaRPr lang="zh-CN" altLang="en-US"/>
        </a:p>
      </dgm:t>
    </dgm:pt>
    <dgm:pt modelId="{FD56C2DD-C4A2-44A5-86FC-8C4EF4796350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二</a:t>
          </a:r>
          <a:r>
            <a:rPr lang="zh-CN" altLang="en-US" sz="1600" b="0" dirty="0">
              <a:latin typeface="+mn-ea"/>
              <a:ea typeface="+mn-ea"/>
            </a:rPr>
            <a:t>级索引访问需要两次索引查找，而不是一次。</a:t>
          </a:r>
        </a:p>
      </dgm:t>
    </dgm:pt>
    <dgm:pt modelId="{01A5F5C0-7601-4226-84BC-5F982F4BB2AB}" type="parTrans" cxnId="{2B8C36B2-ED75-4F85-9306-D503885BC68F}">
      <dgm:prSet/>
      <dgm:spPr/>
      <dgm:t>
        <a:bodyPr/>
        <a:lstStyle/>
        <a:p>
          <a:endParaRPr lang="zh-CN" altLang="en-US"/>
        </a:p>
      </dgm:t>
    </dgm:pt>
    <dgm:pt modelId="{23DFBDF2-877E-477D-9549-2F31ADA28667}" type="sibTrans" cxnId="{2B8C36B2-ED75-4F85-9306-D503885BC68F}">
      <dgm:prSet/>
      <dgm:spPr/>
      <dgm:t>
        <a:bodyPr/>
        <a:lstStyle/>
        <a:p>
          <a:endParaRPr lang="zh-CN" altLang="en-US"/>
        </a:p>
      </dgm:t>
    </dgm:pt>
    <dgm:pt modelId="{6E1F3A8F-979A-4968-9990-6D26FA552F18}" type="pres">
      <dgm:prSet presAssocID="{2CCA6318-5E9B-4A45-BE56-891ED3B499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EF64D39-2BD6-4A08-B253-92A3AC0498DB}" type="pres">
      <dgm:prSet presAssocID="{7F2245EF-9A35-424B-99E0-2B6079103238}" presName="parentText" presStyleLbl="node1" presStyleIdx="0" presStyleCnt="2" custScaleY="52749" custLinFactNeighborY="-3337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140409-63E5-41F1-8748-17B5F6062E7A}" type="pres">
      <dgm:prSet presAssocID="{7F2245EF-9A35-424B-99E0-2B6079103238}" presName="childText" presStyleLbl="revTx" presStyleIdx="0" presStyleCnt="2" custScaleY="78637" custLinFactNeighborX="169" custLinFactNeighborY="-55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87F4FD-CD4B-4DBF-99A4-A3F5AA8590C9}" type="pres">
      <dgm:prSet presAssocID="{3385ECA4-BE99-4663-A1DD-9A21EF985FD6}" presName="parentText" presStyleLbl="node1" presStyleIdx="1" presStyleCnt="2" custScaleY="52338" custLinFactNeighborY="151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BBB41F-80A8-4D02-AA6B-A39BDD7EC647}" type="pres">
      <dgm:prSet presAssocID="{3385ECA4-BE99-4663-A1DD-9A21EF985FD6}" presName="childText" presStyleLbl="revTx" presStyleIdx="1" presStyleCnt="2" custScaleY="102662" custLinFactNeighborX="51" custLinFactNeighborY="2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C7300E9-1F20-40BE-89D5-E1D491AFB673}" type="presOf" srcId="{0FA9E4F8-D936-44A6-8EEC-1DD8D5516831}" destId="{07140409-63E5-41F1-8748-17B5F6062E7A}" srcOrd="0" destOrd="0" presId="urn:microsoft.com/office/officeart/2005/8/layout/vList2"/>
    <dgm:cxn modelId="{25108019-C5BC-4999-8FD9-1CDD5EDED85A}" srcId="{3385ECA4-BE99-4663-A1DD-9A21EF985FD6}" destId="{C49B825D-86F6-4ABB-90D4-E6397D9CCFA6}" srcOrd="5" destOrd="0" parTransId="{E1EC66F3-B517-4466-9B25-7C48337B65C6}" sibTransId="{6CB2A0C1-BCBD-4200-9A07-12EAE76D7EC5}"/>
    <dgm:cxn modelId="{56531A20-A9DB-475E-B7B0-F3E6579BE864}" type="presOf" srcId="{FD56C2DD-C4A2-44A5-86FC-8C4EF4796350}" destId="{4DBBB41F-80A8-4D02-AA6B-A39BDD7EC647}" srcOrd="0" destOrd="6" presId="urn:microsoft.com/office/officeart/2005/8/layout/vList2"/>
    <dgm:cxn modelId="{09884FAA-537D-4B36-916C-EC6D9EA24394}" type="presOf" srcId="{D987A8F7-675F-4DB8-927E-4A9DFCAF598F}" destId="{07140409-63E5-41F1-8748-17B5F6062E7A}" srcOrd="0" destOrd="1" presId="urn:microsoft.com/office/officeart/2005/8/layout/vList2"/>
    <dgm:cxn modelId="{908BF6F0-4BCC-478F-B5C0-522B9216C4C5}" type="presOf" srcId="{C49B825D-86F6-4ABB-90D4-E6397D9CCFA6}" destId="{4DBBB41F-80A8-4D02-AA6B-A39BDD7EC647}" srcOrd="0" destOrd="5" presId="urn:microsoft.com/office/officeart/2005/8/layout/vList2"/>
    <dgm:cxn modelId="{FC845E37-728B-4CDB-8684-1C39C7FCF165}" srcId="{7F2245EF-9A35-424B-99E0-2B6079103238}" destId="{D987A8F7-675F-4DB8-927E-4A9DFCAF598F}" srcOrd="1" destOrd="0" parTransId="{21DF3851-3B70-43ED-9D0F-E3F2B744FE5F}" sibTransId="{18576584-ADBB-4BDA-AB38-3978D691A5E3}"/>
    <dgm:cxn modelId="{887022CD-27B8-4FFD-8C27-362AA8B5C5F3}" type="presOf" srcId="{2CCA6318-5E9B-4A45-BE56-891ED3B49920}" destId="{6E1F3A8F-979A-4968-9990-6D26FA552F18}" srcOrd="0" destOrd="0" presId="urn:microsoft.com/office/officeart/2005/8/layout/vList2"/>
    <dgm:cxn modelId="{71F5AC6E-8418-4DB5-81B2-01A55E2DEB8B}" srcId="{3385ECA4-BE99-4663-A1DD-9A21EF985FD6}" destId="{0133647A-87DD-4920-9547-E61D17553F6D}" srcOrd="2" destOrd="0" parTransId="{6676F62A-CCAD-4438-84FF-8E7889EAD447}" sibTransId="{8D5A0964-F5D5-4601-8CC8-2D453ACA3D50}"/>
    <dgm:cxn modelId="{01E9BD75-2418-4C2D-BEBE-68B8A28D3C89}" srcId="{7F2245EF-9A35-424B-99E0-2B6079103238}" destId="{0FA9E4F8-D936-44A6-8EEC-1DD8D5516831}" srcOrd="0" destOrd="0" parTransId="{FB64B962-2F81-4D2E-AED6-0B77E723F401}" sibTransId="{ABCCE2D4-49EA-4350-84BD-C623DC166250}"/>
    <dgm:cxn modelId="{92B62E78-F630-4B6C-B66E-C3C16E00C3F8}" srcId="{7F2245EF-9A35-424B-99E0-2B6079103238}" destId="{5E5BDDA8-FD9E-472F-B9AC-D1F7D9E53285}" srcOrd="3" destOrd="0" parTransId="{DB23B85C-AE51-4184-BFAD-59386AFD55AF}" sibTransId="{93AB36F6-FC50-4AE4-8D87-E2B682502D39}"/>
    <dgm:cxn modelId="{AB692C16-554C-4919-A416-4E7559E4188A}" srcId="{2CCA6318-5E9B-4A45-BE56-891ED3B49920}" destId="{7F2245EF-9A35-424B-99E0-2B6079103238}" srcOrd="0" destOrd="0" parTransId="{05FE3518-BD60-4F5F-A16A-5FD36A8E4D5D}" sibTransId="{07ED5521-3657-4F5E-A884-F7FB4F0D9425}"/>
    <dgm:cxn modelId="{EDCE2C11-7FA3-4F01-AE9B-D927CBC95C47}" type="presOf" srcId="{7F2245EF-9A35-424B-99E0-2B6079103238}" destId="{9EF64D39-2BD6-4A08-B253-92A3AC0498DB}" srcOrd="0" destOrd="0" presId="urn:microsoft.com/office/officeart/2005/8/layout/vList2"/>
    <dgm:cxn modelId="{F24C0B7E-BC98-4583-8DD0-8F8E91CF53BE}" srcId="{3385ECA4-BE99-4663-A1DD-9A21EF985FD6}" destId="{D37594E3-DF3B-41D6-9217-4D71F51FD930}" srcOrd="1" destOrd="0" parTransId="{6A0CE409-8AA4-4593-94FF-B08BA9702D8E}" sibTransId="{EAB60271-0336-43D2-988D-73913CDF88FE}"/>
    <dgm:cxn modelId="{2370CBAC-B2B2-4DAC-A19D-977A92B8D857}" type="presOf" srcId="{E5CDD162-6C65-4083-A6B5-F5FBD3F468FE}" destId="{07140409-63E5-41F1-8748-17B5F6062E7A}" srcOrd="0" destOrd="2" presId="urn:microsoft.com/office/officeart/2005/8/layout/vList2"/>
    <dgm:cxn modelId="{7D98821C-ECF9-4736-8AE4-2D7D05D81DF1}" srcId="{3385ECA4-BE99-4663-A1DD-9A21EF985FD6}" destId="{6C31571E-3342-4494-A557-A938A29921A0}" srcOrd="0" destOrd="0" parTransId="{8BBCFF37-0475-4407-B442-7083B19B2B00}" sibTransId="{1A1DA4B3-B013-4D14-8F60-4EE4E6F560FD}"/>
    <dgm:cxn modelId="{E30761C6-F005-4A7E-8BA0-22B72BB3E6CC}" type="presOf" srcId="{3385ECA4-BE99-4663-A1DD-9A21EF985FD6}" destId="{2287F4FD-CD4B-4DBF-99A4-A3F5AA8590C9}" srcOrd="0" destOrd="0" presId="urn:microsoft.com/office/officeart/2005/8/layout/vList2"/>
    <dgm:cxn modelId="{1A0E0E22-5B74-4FDA-AE64-2E28C5F75B4B}" srcId="{7F2245EF-9A35-424B-99E0-2B6079103238}" destId="{E5CDD162-6C65-4083-A6B5-F5FBD3F468FE}" srcOrd="2" destOrd="0" parTransId="{F49F4014-EB76-435F-82F7-B5BD34D88823}" sibTransId="{2E189530-56D3-4A08-8CA8-46DE174EE077}"/>
    <dgm:cxn modelId="{713366C9-704E-4C27-ABAE-01D516406291}" type="presOf" srcId="{D37594E3-DF3B-41D6-9217-4D71F51FD930}" destId="{4DBBB41F-80A8-4D02-AA6B-A39BDD7EC647}" srcOrd="0" destOrd="1" presId="urn:microsoft.com/office/officeart/2005/8/layout/vList2"/>
    <dgm:cxn modelId="{2B8C36B2-ED75-4F85-9306-D503885BC68F}" srcId="{3385ECA4-BE99-4663-A1DD-9A21EF985FD6}" destId="{FD56C2DD-C4A2-44A5-86FC-8C4EF4796350}" srcOrd="6" destOrd="0" parTransId="{01A5F5C0-7601-4226-84BC-5F982F4BB2AB}" sibTransId="{23DFBDF2-877E-477D-9549-2F31ADA28667}"/>
    <dgm:cxn modelId="{2A65A245-BABE-4CFB-B0DC-CF0C1C9B157E}" srcId="{3385ECA4-BE99-4663-A1DD-9A21EF985FD6}" destId="{3CBA6E75-B103-4827-8B9B-E799FCA4B6A7}" srcOrd="3" destOrd="0" parTransId="{AA04F833-B268-4B1F-9A2F-0A950ECAB920}" sibTransId="{39C2692F-49B1-4EF2-9FE1-BD3CA95DB2F1}"/>
    <dgm:cxn modelId="{88316963-EAC1-4D96-9CAE-0E3BEC7DB6BD}" srcId="{3385ECA4-BE99-4663-A1DD-9A21EF985FD6}" destId="{7A969AAA-0DCE-4A18-BAFD-FA6343058C3E}" srcOrd="4" destOrd="0" parTransId="{A2C69C00-6C6A-4D02-AB26-ADC82E22BAA2}" sibTransId="{8CC86EF6-ADE5-40DC-B049-D26498488975}"/>
    <dgm:cxn modelId="{BE236137-8B98-4EE5-9423-5B8417B1645E}" type="presOf" srcId="{7A969AAA-0DCE-4A18-BAFD-FA6343058C3E}" destId="{4DBBB41F-80A8-4D02-AA6B-A39BDD7EC647}" srcOrd="0" destOrd="4" presId="urn:microsoft.com/office/officeart/2005/8/layout/vList2"/>
    <dgm:cxn modelId="{B4988DA0-E310-4C97-B20D-5B112C0A62D9}" type="presOf" srcId="{0133647A-87DD-4920-9547-E61D17553F6D}" destId="{4DBBB41F-80A8-4D02-AA6B-A39BDD7EC647}" srcOrd="0" destOrd="2" presId="urn:microsoft.com/office/officeart/2005/8/layout/vList2"/>
    <dgm:cxn modelId="{F2121A15-3669-4B1A-89C6-F06898C38D31}" type="presOf" srcId="{3CBA6E75-B103-4827-8B9B-E799FCA4B6A7}" destId="{4DBBB41F-80A8-4D02-AA6B-A39BDD7EC647}" srcOrd="0" destOrd="3" presId="urn:microsoft.com/office/officeart/2005/8/layout/vList2"/>
    <dgm:cxn modelId="{0B3BCF87-E2E7-4814-9BF2-D92D55F42EFA}" type="presOf" srcId="{5E5BDDA8-FD9E-472F-B9AC-D1F7D9E53285}" destId="{07140409-63E5-41F1-8748-17B5F6062E7A}" srcOrd="0" destOrd="3" presId="urn:microsoft.com/office/officeart/2005/8/layout/vList2"/>
    <dgm:cxn modelId="{4EA1E964-2F68-460C-8C47-91AB9F812BB3}" type="presOf" srcId="{6C31571E-3342-4494-A557-A938A29921A0}" destId="{4DBBB41F-80A8-4D02-AA6B-A39BDD7EC647}" srcOrd="0" destOrd="0" presId="urn:microsoft.com/office/officeart/2005/8/layout/vList2"/>
    <dgm:cxn modelId="{2EE4BBAC-CA65-4614-9DD1-A25E34F796C0}" srcId="{2CCA6318-5E9B-4A45-BE56-891ED3B49920}" destId="{3385ECA4-BE99-4663-A1DD-9A21EF985FD6}" srcOrd="1" destOrd="0" parTransId="{EFC10703-E6D5-4F47-8100-F5835E9E68F9}" sibTransId="{689350F0-7B5E-410C-AB07-83EBC0CE06CA}"/>
    <dgm:cxn modelId="{DB47B272-D9AE-4A6D-AB4E-9AF222E1786E}" type="presParOf" srcId="{6E1F3A8F-979A-4968-9990-6D26FA552F18}" destId="{9EF64D39-2BD6-4A08-B253-92A3AC0498DB}" srcOrd="0" destOrd="0" presId="urn:microsoft.com/office/officeart/2005/8/layout/vList2"/>
    <dgm:cxn modelId="{CE792BDE-477D-4FCC-B7F8-81CE5B855CA2}" type="presParOf" srcId="{6E1F3A8F-979A-4968-9990-6D26FA552F18}" destId="{07140409-63E5-41F1-8748-17B5F6062E7A}" srcOrd="1" destOrd="0" presId="urn:microsoft.com/office/officeart/2005/8/layout/vList2"/>
    <dgm:cxn modelId="{913DA9C5-F68C-4643-AAB1-C50BD609914A}" type="presParOf" srcId="{6E1F3A8F-979A-4968-9990-6D26FA552F18}" destId="{2287F4FD-CD4B-4DBF-99A4-A3F5AA8590C9}" srcOrd="2" destOrd="0" presId="urn:microsoft.com/office/officeart/2005/8/layout/vList2"/>
    <dgm:cxn modelId="{3D8E6219-E7BD-4672-9A04-ECF113686B94}" type="presParOf" srcId="{6E1F3A8F-979A-4968-9990-6D26FA552F18}" destId="{4DBBB41F-80A8-4D02-AA6B-A39BDD7EC64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C9EA59-EC06-4208-A673-F424C869F168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43750A68-495F-49E5-BC60-BCB31FEF9CDC}">
      <dgm:prSet custT="1"/>
      <dgm:spPr/>
      <dgm:t>
        <a:bodyPr/>
        <a:lstStyle/>
        <a:p>
          <a:pPr rtl="0"/>
          <a:r>
            <a:rPr lang="zh-CN" altLang="en-US" sz="1600" b="0" dirty="0" smtClean="0">
              <a:latin typeface="+mn-ea"/>
              <a:ea typeface="+mn-ea"/>
            </a:rPr>
            <a:t>避免排序和临时表。</a:t>
          </a:r>
          <a:endParaRPr lang="zh-CN" altLang="en-US" sz="1600" b="0" dirty="0">
            <a:latin typeface="+mn-ea"/>
            <a:ea typeface="+mn-ea"/>
          </a:endParaRPr>
        </a:p>
      </dgm:t>
    </dgm:pt>
    <dgm:pt modelId="{B794EFCA-5813-49EB-8F0A-9DC76834E54F}" type="parTrans" cxnId="{74A928F6-E8B0-4DB4-BE3B-8963B59F0689}">
      <dgm:prSet/>
      <dgm:spPr/>
      <dgm:t>
        <a:bodyPr/>
        <a:lstStyle/>
        <a:p>
          <a:endParaRPr lang="zh-CN" altLang="en-US"/>
        </a:p>
      </dgm:t>
    </dgm:pt>
    <dgm:pt modelId="{127D949C-9DE2-4483-8691-D34A330E12E4}" type="sibTrans" cxnId="{74A928F6-E8B0-4DB4-BE3B-8963B59F0689}">
      <dgm:prSet/>
      <dgm:spPr/>
      <dgm:t>
        <a:bodyPr/>
        <a:lstStyle/>
        <a:p>
          <a:endParaRPr lang="zh-CN" altLang="en-US"/>
        </a:p>
      </dgm:t>
    </dgm:pt>
    <dgm:pt modelId="{1C954093-F46B-4506-99BA-92F256664AA4}">
      <dgm:prSet custT="1"/>
      <dgm:spPr/>
      <dgm:t>
        <a:bodyPr/>
        <a:lstStyle/>
        <a:p>
          <a:pPr rtl="0"/>
          <a:r>
            <a:rPr lang="zh-CN" sz="1600" b="0" dirty="0" smtClean="0">
              <a:latin typeface="+mn-ea"/>
              <a:ea typeface="+mn-ea"/>
            </a:rPr>
            <a:t>将随机</a:t>
          </a:r>
          <a:r>
            <a:rPr lang="en-US" sz="1600" b="0" dirty="0" smtClean="0">
              <a:latin typeface="+mn-ea"/>
              <a:ea typeface="+mn-ea"/>
            </a:rPr>
            <a:t>IO</a:t>
          </a:r>
          <a:r>
            <a:rPr lang="zh-CN" sz="1600" b="0" dirty="0" smtClean="0">
              <a:latin typeface="+mn-ea"/>
              <a:ea typeface="+mn-ea"/>
            </a:rPr>
            <a:t>转化为顺序</a:t>
          </a:r>
          <a:r>
            <a:rPr lang="en-US" sz="1600" b="0" dirty="0" smtClean="0">
              <a:latin typeface="+mn-ea"/>
              <a:ea typeface="+mn-ea"/>
            </a:rPr>
            <a:t>IO</a:t>
          </a:r>
          <a:r>
            <a:rPr lang="zh-CN" altLang="en-US" sz="1600" b="0" dirty="0" smtClean="0">
              <a:latin typeface="+mn-ea"/>
              <a:ea typeface="+mn-ea"/>
            </a:rPr>
            <a:t>。</a:t>
          </a:r>
          <a:endParaRPr lang="zh-CN" sz="1600" b="0" dirty="0">
            <a:latin typeface="+mn-ea"/>
            <a:ea typeface="+mn-ea"/>
          </a:endParaRPr>
        </a:p>
      </dgm:t>
    </dgm:pt>
    <dgm:pt modelId="{2B20952A-4F3E-43B9-B04B-100A5A57860E}" type="parTrans" cxnId="{25C397E4-E566-4277-A675-21B82FACC7AB}">
      <dgm:prSet/>
      <dgm:spPr/>
      <dgm:t>
        <a:bodyPr/>
        <a:lstStyle/>
        <a:p>
          <a:endParaRPr lang="zh-CN" altLang="en-US"/>
        </a:p>
      </dgm:t>
    </dgm:pt>
    <dgm:pt modelId="{CA22BC63-C2C8-4313-8603-1093004C61F8}" type="sibTrans" cxnId="{25C397E4-E566-4277-A675-21B82FACC7AB}">
      <dgm:prSet/>
      <dgm:spPr/>
      <dgm:t>
        <a:bodyPr/>
        <a:lstStyle/>
        <a:p>
          <a:endParaRPr lang="zh-CN" altLang="en-US"/>
        </a:p>
      </dgm:t>
    </dgm:pt>
    <dgm:pt modelId="{9D11A879-CA9F-44CB-BCA4-05EC7A62A9DB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/>
        </a:solidFill>
        <a:ln>
          <a:noFill/>
        </a:ln>
      </dgm:spPr>
      <dgm:t>
        <a:bodyPr/>
        <a:lstStyle/>
        <a:p>
          <a:pPr rtl="0"/>
          <a:r>
            <a:rPr lang="zh-CN" altLang="en-US" sz="1600" b="1" dirty="0" smtClean="0">
              <a:latin typeface="+mn-ea"/>
              <a:ea typeface="+mn-ea"/>
            </a:rPr>
            <a:t>索引的优点</a:t>
          </a:r>
          <a:endParaRPr lang="zh-CN" altLang="en-US" sz="1600" b="1" dirty="0">
            <a:latin typeface="+mn-ea"/>
            <a:ea typeface="+mn-ea"/>
          </a:endParaRPr>
        </a:p>
      </dgm:t>
    </dgm:pt>
    <dgm:pt modelId="{12782FA1-900D-41C4-9801-66885A59FA8E}" type="parTrans" cxnId="{ACD708EF-E018-44E2-B890-29162413FF07}">
      <dgm:prSet/>
      <dgm:spPr/>
      <dgm:t>
        <a:bodyPr/>
        <a:lstStyle/>
        <a:p>
          <a:endParaRPr lang="zh-CN" altLang="en-US"/>
        </a:p>
      </dgm:t>
    </dgm:pt>
    <dgm:pt modelId="{F32CBAC8-5065-4F71-AE2E-07B473080B72}" type="sibTrans" cxnId="{ACD708EF-E018-44E2-B890-29162413FF07}">
      <dgm:prSet/>
      <dgm:spPr/>
      <dgm:t>
        <a:bodyPr/>
        <a:lstStyle/>
        <a:p>
          <a:endParaRPr lang="zh-CN" altLang="en-US"/>
        </a:p>
      </dgm:t>
    </dgm:pt>
    <dgm:pt modelId="{51118769-7369-4E6D-863B-19E4D6A4DD57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1600" b="1" dirty="0" smtClean="0">
              <a:latin typeface="+mn-ea"/>
              <a:ea typeface="+mn-ea"/>
            </a:rPr>
            <a:t>索引的缺点</a:t>
          </a:r>
          <a:endParaRPr lang="zh-CN" altLang="en-US" sz="1600" b="1" dirty="0">
            <a:latin typeface="+mn-ea"/>
            <a:ea typeface="+mn-ea"/>
          </a:endParaRPr>
        </a:p>
      </dgm:t>
    </dgm:pt>
    <dgm:pt modelId="{6C7825EC-CAC7-4005-805B-28192E7B0233}" type="parTrans" cxnId="{CAB4C91E-51BB-49A8-B6DD-2F97DCC606F2}">
      <dgm:prSet/>
      <dgm:spPr/>
      <dgm:t>
        <a:bodyPr/>
        <a:lstStyle/>
        <a:p>
          <a:endParaRPr lang="zh-CN" altLang="en-US"/>
        </a:p>
      </dgm:t>
    </dgm:pt>
    <dgm:pt modelId="{42EEE914-8812-48AF-8FD8-FCDF48750AE4}" type="sibTrans" cxnId="{CAB4C91E-51BB-49A8-B6DD-2F97DCC606F2}">
      <dgm:prSet/>
      <dgm:spPr/>
      <dgm:t>
        <a:bodyPr/>
        <a:lstStyle/>
        <a:p>
          <a:endParaRPr lang="zh-CN" altLang="en-US"/>
        </a:p>
      </dgm:t>
    </dgm:pt>
    <dgm:pt modelId="{3A6CC848-8D82-478C-8E9C-E55B6C04B54E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需要对数据排序而影响插入速度。</a:t>
          </a:r>
          <a:endParaRPr lang="zh-CN" altLang="en-US" sz="1600" dirty="0">
            <a:latin typeface="+mn-ea"/>
            <a:ea typeface="+mn-ea"/>
          </a:endParaRPr>
        </a:p>
      </dgm:t>
    </dgm:pt>
    <dgm:pt modelId="{82CF67C8-E531-4C8D-8B92-E538572DB31A}" type="parTrans" cxnId="{2F7505EB-F6C5-44DF-921D-A4DA30B20C57}">
      <dgm:prSet/>
      <dgm:spPr/>
      <dgm:t>
        <a:bodyPr/>
        <a:lstStyle/>
        <a:p>
          <a:endParaRPr lang="zh-CN" altLang="en-US"/>
        </a:p>
      </dgm:t>
    </dgm:pt>
    <dgm:pt modelId="{A0014EF4-C32A-4DCF-ABB3-B9A83B57D3B9}" type="sibTrans" cxnId="{2F7505EB-F6C5-44DF-921D-A4DA30B20C57}">
      <dgm:prSet/>
      <dgm:spPr/>
      <dgm:t>
        <a:bodyPr/>
        <a:lstStyle/>
        <a:p>
          <a:endParaRPr lang="zh-CN" altLang="en-US"/>
        </a:p>
      </dgm:t>
    </dgm:pt>
    <dgm:pt modelId="{CE3ED9F5-F484-4655-9517-5C029FC86C92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占用额外的磁盘存储空间。</a:t>
          </a:r>
          <a:endParaRPr lang="zh-CN" altLang="en-US" sz="1600" dirty="0">
            <a:latin typeface="+mn-ea"/>
            <a:ea typeface="+mn-ea"/>
          </a:endParaRPr>
        </a:p>
      </dgm:t>
    </dgm:pt>
    <dgm:pt modelId="{61979BA2-BA03-43CE-AACA-931B22D841BB}" type="parTrans" cxnId="{C60A27D0-7AE3-45DE-8833-9F8112CEC39E}">
      <dgm:prSet/>
      <dgm:spPr/>
      <dgm:t>
        <a:bodyPr/>
        <a:lstStyle/>
        <a:p>
          <a:endParaRPr lang="zh-CN" altLang="en-US"/>
        </a:p>
      </dgm:t>
    </dgm:pt>
    <dgm:pt modelId="{22B542D1-9710-4DE9-823A-A3055072AD08}" type="sibTrans" cxnId="{C60A27D0-7AE3-45DE-8833-9F8112CEC39E}">
      <dgm:prSet/>
      <dgm:spPr/>
      <dgm:t>
        <a:bodyPr/>
        <a:lstStyle/>
        <a:p>
          <a:endParaRPr lang="zh-CN" altLang="en-US"/>
        </a:p>
      </dgm:t>
    </dgm:pt>
    <dgm:pt modelId="{2D1E39C6-DFE2-4A71-A091-F8133B853E19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对小表和超大表可能不适用，中大型表效果最好。</a:t>
          </a:r>
          <a:endParaRPr lang="zh-CN" altLang="en-US" sz="1600" dirty="0">
            <a:latin typeface="+mn-ea"/>
            <a:ea typeface="+mn-ea"/>
          </a:endParaRPr>
        </a:p>
      </dgm:t>
    </dgm:pt>
    <dgm:pt modelId="{DE494B7E-6219-40D0-8DE4-9A292EC1706F}" type="parTrans" cxnId="{5155404F-FA24-4AC2-840E-596A20329347}">
      <dgm:prSet/>
      <dgm:spPr/>
      <dgm:t>
        <a:bodyPr/>
        <a:lstStyle/>
        <a:p>
          <a:endParaRPr lang="zh-CN" altLang="en-US"/>
        </a:p>
      </dgm:t>
    </dgm:pt>
    <dgm:pt modelId="{182ACE88-CA36-4D6A-A928-62FFEA45F140}" type="sibTrans" cxnId="{5155404F-FA24-4AC2-840E-596A20329347}">
      <dgm:prSet/>
      <dgm:spPr/>
      <dgm:t>
        <a:bodyPr/>
        <a:lstStyle/>
        <a:p>
          <a:endParaRPr lang="zh-CN" altLang="en-US"/>
        </a:p>
      </dgm:t>
    </dgm:pt>
    <dgm:pt modelId="{FD934861-5BE1-4638-90AD-4BE439F88EAC}">
      <dgm:prSet custT="1"/>
      <dgm:spPr/>
      <dgm:t>
        <a:bodyPr/>
        <a:lstStyle/>
        <a:p>
          <a:pPr rtl="0"/>
          <a:r>
            <a:rPr lang="zh-CN" altLang="en-US" sz="1600" b="0" dirty="0" smtClean="0">
              <a:latin typeface="+mn-ea"/>
              <a:ea typeface="+mn-ea"/>
            </a:rPr>
            <a:t>减少服务器需要扫描的数据量。</a:t>
          </a:r>
          <a:endParaRPr lang="zh-CN" altLang="en-US" sz="1600" b="0" dirty="0">
            <a:latin typeface="+mn-ea"/>
            <a:ea typeface="+mn-ea"/>
          </a:endParaRPr>
        </a:p>
      </dgm:t>
    </dgm:pt>
    <dgm:pt modelId="{5A4B0339-8A92-421A-86E2-012DC39E8C4A}" type="parTrans" cxnId="{37712E34-C32E-47B8-A976-27504BC1CC36}">
      <dgm:prSet/>
      <dgm:spPr/>
      <dgm:t>
        <a:bodyPr/>
        <a:lstStyle/>
        <a:p>
          <a:endParaRPr lang="zh-CN" altLang="en-US"/>
        </a:p>
      </dgm:t>
    </dgm:pt>
    <dgm:pt modelId="{3F95F3E5-7AA1-44DD-8791-A064347B8E54}" type="sibTrans" cxnId="{37712E34-C32E-47B8-A976-27504BC1CC36}">
      <dgm:prSet/>
      <dgm:spPr/>
      <dgm:t>
        <a:bodyPr/>
        <a:lstStyle/>
        <a:p>
          <a:endParaRPr lang="zh-CN" altLang="en-US"/>
        </a:p>
      </dgm:t>
    </dgm:pt>
    <dgm:pt modelId="{CA554754-7DFF-4D28-9E8E-4D05F4E62715}" type="pres">
      <dgm:prSet presAssocID="{38C9EA59-EC06-4208-A673-F424C869F1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207BED0-0FB0-48A1-9A04-AC4D4A2EAFBD}" type="pres">
      <dgm:prSet presAssocID="{9D11A879-CA9F-44CB-BCA4-05EC7A62A9DB}" presName="parentText" presStyleLbl="node1" presStyleIdx="0" presStyleCnt="2" custScaleY="51429" custLinFactNeighborX="72" custLinFactNeighborY="-2948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0CACC8-869E-4846-BE7C-1A57834182B3}" type="pres">
      <dgm:prSet presAssocID="{9D11A879-CA9F-44CB-BCA4-05EC7A62A9DB}" presName="childText" presStyleLbl="revTx" presStyleIdx="0" presStyleCnt="2" custLinFactNeighborX="-225" custLinFactNeighborY="-17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8ADFA8-D73D-4B2D-AE18-C587F2E4C0E4}" type="pres">
      <dgm:prSet presAssocID="{51118769-7369-4E6D-863B-19E4D6A4DD57}" presName="parentText" presStyleLbl="node1" presStyleIdx="1" presStyleCnt="2" custScaleY="50811" custLinFactNeighborY="-2403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5B27A3-4934-4CB1-83B2-AA1BE44627B9}" type="pres">
      <dgm:prSet presAssocID="{51118769-7369-4E6D-863B-19E4D6A4DD57}" presName="childText" presStyleLbl="revTx" presStyleIdx="1" presStyleCnt="2" custLinFactNeighborX="-112" custLinFactNeighborY="-134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4A928F6-E8B0-4DB4-BE3B-8963B59F0689}" srcId="{9D11A879-CA9F-44CB-BCA4-05EC7A62A9DB}" destId="{43750A68-495F-49E5-BC60-BCB31FEF9CDC}" srcOrd="1" destOrd="0" parTransId="{B794EFCA-5813-49EB-8F0A-9DC76834E54F}" sibTransId="{127D949C-9DE2-4483-8691-D34A330E12E4}"/>
    <dgm:cxn modelId="{BEACF246-56AB-4995-BA55-146A5BDF3898}" type="presOf" srcId="{51118769-7369-4E6D-863B-19E4D6A4DD57}" destId="{ED8ADFA8-D73D-4B2D-AE18-C587F2E4C0E4}" srcOrd="0" destOrd="0" presId="urn:microsoft.com/office/officeart/2005/8/layout/vList2"/>
    <dgm:cxn modelId="{04EC0584-3CCD-4855-B06D-046BB45E66A6}" type="presOf" srcId="{38C9EA59-EC06-4208-A673-F424C869F168}" destId="{CA554754-7DFF-4D28-9E8E-4D05F4E62715}" srcOrd="0" destOrd="0" presId="urn:microsoft.com/office/officeart/2005/8/layout/vList2"/>
    <dgm:cxn modelId="{C60A27D0-7AE3-45DE-8833-9F8112CEC39E}" srcId="{51118769-7369-4E6D-863B-19E4D6A4DD57}" destId="{CE3ED9F5-F484-4655-9517-5C029FC86C92}" srcOrd="0" destOrd="0" parTransId="{61979BA2-BA03-43CE-AACA-931B22D841BB}" sibTransId="{22B542D1-9710-4DE9-823A-A3055072AD08}"/>
    <dgm:cxn modelId="{ACD708EF-E018-44E2-B890-29162413FF07}" srcId="{38C9EA59-EC06-4208-A673-F424C869F168}" destId="{9D11A879-CA9F-44CB-BCA4-05EC7A62A9DB}" srcOrd="0" destOrd="0" parTransId="{12782FA1-900D-41C4-9801-66885A59FA8E}" sibTransId="{F32CBAC8-5065-4F71-AE2E-07B473080B72}"/>
    <dgm:cxn modelId="{054BD5DA-B106-4594-A643-B3C4FDF8954F}" type="presOf" srcId="{CE3ED9F5-F484-4655-9517-5C029FC86C92}" destId="{A75B27A3-4934-4CB1-83B2-AA1BE44627B9}" srcOrd="0" destOrd="0" presId="urn:microsoft.com/office/officeart/2005/8/layout/vList2"/>
    <dgm:cxn modelId="{402A9408-2325-4C32-BBE3-97E1A2EB5DD0}" type="presOf" srcId="{FD934861-5BE1-4638-90AD-4BE439F88EAC}" destId="{B30CACC8-869E-4846-BE7C-1A57834182B3}" srcOrd="0" destOrd="0" presId="urn:microsoft.com/office/officeart/2005/8/layout/vList2"/>
    <dgm:cxn modelId="{0E58E007-8493-4E9C-8606-44A442828AF9}" type="presOf" srcId="{2D1E39C6-DFE2-4A71-A091-F8133B853E19}" destId="{A75B27A3-4934-4CB1-83B2-AA1BE44627B9}" srcOrd="0" destOrd="2" presId="urn:microsoft.com/office/officeart/2005/8/layout/vList2"/>
    <dgm:cxn modelId="{37712E34-C32E-47B8-A976-27504BC1CC36}" srcId="{9D11A879-CA9F-44CB-BCA4-05EC7A62A9DB}" destId="{FD934861-5BE1-4638-90AD-4BE439F88EAC}" srcOrd="0" destOrd="0" parTransId="{5A4B0339-8A92-421A-86E2-012DC39E8C4A}" sibTransId="{3F95F3E5-7AA1-44DD-8791-A064347B8E54}"/>
    <dgm:cxn modelId="{2F7505EB-F6C5-44DF-921D-A4DA30B20C57}" srcId="{51118769-7369-4E6D-863B-19E4D6A4DD57}" destId="{3A6CC848-8D82-478C-8E9C-E55B6C04B54E}" srcOrd="1" destOrd="0" parTransId="{82CF67C8-E531-4C8D-8B92-E538572DB31A}" sibTransId="{A0014EF4-C32A-4DCF-ABB3-B9A83B57D3B9}"/>
    <dgm:cxn modelId="{326573C7-37FA-4899-8F64-94761CFF8A69}" type="presOf" srcId="{3A6CC848-8D82-478C-8E9C-E55B6C04B54E}" destId="{A75B27A3-4934-4CB1-83B2-AA1BE44627B9}" srcOrd="0" destOrd="1" presId="urn:microsoft.com/office/officeart/2005/8/layout/vList2"/>
    <dgm:cxn modelId="{AAF3B2CC-38BD-4690-A57F-59926F5560B8}" type="presOf" srcId="{1C954093-F46B-4506-99BA-92F256664AA4}" destId="{B30CACC8-869E-4846-BE7C-1A57834182B3}" srcOrd="0" destOrd="2" presId="urn:microsoft.com/office/officeart/2005/8/layout/vList2"/>
    <dgm:cxn modelId="{49862A41-679D-4984-AF89-C330E72AC829}" type="presOf" srcId="{43750A68-495F-49E5-BC60-BCB31FEF9CDC}" destId="{B30CACC8-869E-4846-BE7C-1A57834182B3}" srcOrd="0" destOrd="1" presId="urn:microsoft.com/office/officeart/2005/8/layout/vList2"/>
    <dgm:cxn modelId="{CAB4C91E-51BB-49A8-B6DD-2F97DCC606F2}" srcId="{38C9EA59-EC06-4208-A673-F424C869F168}" destId="{51118769-7369-4E6D-863B-19E4D6A4DD57}" srcOrd="1" destOrd="0" parTransId="{6C7825EC-CAC7-4005-805B-28192E7B0233}" sibTransId="{42EEE914-8812-48AF-8FD8-FCDF48750AE4}"/>
    <dgm:cxn modelId="{25C397E4-E566-4277-A675-21B82FACC7AB}" srcId="{9D11A879-CA9F-44CB-BCA4-05EC7A62A9DB}" destId="{1C954093-F46B-4506-99BA-92F256664AA4}" srcOrd="2" destOrd="0" parTransId="{2B20952A-4F3E-43B9-B04B-100A5A57860E}" sibTransId="{CA22BC63-C2C8-4313-8603-1093004C61F8}"/>
    <dgm:cxn modelId="{5155404F-FA24-4AC2-840E-596A20329347}" srcId="{51118769-7369-4E6D-863B-19E4D6A4DD57}" destId="{2D1E39C6-DFE2-4A71-A091-F8133B853E19}" srcOrd="2" destOrd="0" parTransId="{DE494B7E-6219-40D0-8DE4-9A292EC1706F}" sibTransId="{182ACE88-CA36-4D6A-A928-62FFEA45F140}"/>
    <dgm:cxn modelId="{CE4B254E-E39B-4E51-B011-138252B632BB}" type="presOf" srcId="{9D11A879-CA9F-44CB-BCA4-05EC7A62A9DB}" destId="{1207BED0-0FB0-48A1-9A04-AC4D4A2EAFBD}" srcOrd="0" destOrd="0" presId="urn:microsoft.com/office/officeart/2005/8/layout/vList2"/>
    <dgm:cxn modelId="{2B3230DB-D9E9-4D3C-A67F-1D912183A596}" type="presParOf" srcId="{CA554754-7DFF-4D28-9E8E-4D05F4E62715}" destId="{1207BED0-0FB0-48A1-9A04-AC4D4A2EAFBD}" srcOrd="0" destOrd="0" presId="urn:microsoft.com/office/officeart/2005/8/layout/vList2"/>
    <dgm:cxn modelId="{C7394841-2C53-466E-8988-3C0B370ADFA9}" type="presParOf" srcId="{CA554754-7DFF-4D28-9E8E-4D05F4E62715}" destId="{B30CACC8-869E-4846-BE7C-1A57834182B3}" srcOrd="1" destOrd="0" presId="urn:microsoft.com/office/officeart/2005/8/layout/vList2"/>
    <dgm:cxn modelId="{FAFBF633-D1C3-4272-BE93-B30AB6191B28}" type="presParOf" srcId="{CA554754-7DFF-4D28-9E8E-4D05F4E62715}" destId="{ED8ADFA8-D73D-4B2D-AE18-C587F2E4C0E4}" srcOrd="2" destOrd="0" presId="urn:microsoft.com/office/officeart/2005/8/layout/vList2"/>
    <dgm:cxn modelId="{9BDC9986-0596-4AA5-9D40-A76B1E95592E}" type="presParOf" srcId="{CA554754-7DFF-4D28-9E8E-4D05F4E62715}" destId="{A75B27A3-4934-4CB1-83B2-AA1BE44627B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64D39-2BD6-4A08-B253-92A3AC0498DB}">
      <dsp:nvSpPr>
        <dsp:cNvPr id="0" name=""/>
        <dsp:cNvSpPr/>
      </dsp:nvSpPr>
      <dsp:spPr>
        <a:xfrm>
          <a:off x="0" y="0"/>
          <a:ext cx="11137720" cy="631358"/>
        </a:xfrm>
        <a:prstGeom prst="round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b="1" kern="1200" dirty="0" smtClean="0">
              <a:latin typeface="+mn-ea"/>
              <a:ea typeface="+mn-ea"/>
            </a:rPr>
            <a:t>聚簇索引</a:t>
          </a:r>
          <a:r>
            <a:rPr lang="zh-CN" altLang="en-US" sz="1600" b="1" kern="1200" dirty="0" smtClean="0">
              <a:latin typeface="+mn-ea"/>
              <a:ea typeface="+mn-ea"/>
            </a:rPr>
            <a:t>优点</a:t>
          </a:r>
          <a:endParaRPr lang="zh-CN" sz="1600" b="1" kern="1200" dirty="0">
            <a:latin typeface="+mn-ea"/>
            <a:ea typeface="+mn-ea"/>
          </a:endParaRPr>
        </a:p>
      </dsp:txBody>
      <dsp:txXfrm>
        <a:off x="30820" y="30820"/>
        <a:ext cx="11076080" cy="569718"/>
      </dsp:txXfrm>
    </dsp:sp>
    <dsp:sp modelId="{07140409-63E5-41F1-8748-17B5F6062E7A}">
      <dsp:nvSpPr>
        <dsp:cNvPr id="0" name=""/>
        <dsp:cNvSpPr/>
      </dsp:nvSpPr>
      <dsp:spPr>
        <a:xfrm>
          <a:off x="0" y="827008"/>
          <a:ext cx="11137720" cy="910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623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可以把相关数据保存在一起。</a:t>
          </a:r>
          <a:endParaRPr lang="zh-CN" sz="160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数据访问更快。聚簇索引将索引和数据保存在同一个</a:t>
          </a:r>
          <a:r>
            <a:rPr lang="en-US" altLang="en-US" sz="1600" kern="1200" dirty="0" smtClean="0">
              <a:latin typeface="+mn-ea"/>
              <a:ea typeface="+mn-ea"/>
            </a:rPr>
            <a:t>B-Tree</a:t>
          </a:r>
          <a:r>
            <a:rPr lang="zh-CN" altLang="en-US" sz="1600" kern="1200" dirty="0" smtClean="0">
              <a:latin typeface="+mn-ea"/>
              <a:ea typeface="+mn-ea"/>
            </a:rPr>
            <a:t>中。</a:t>
          </a:r>
          <a:endParaRPr lang="zh-CN" sz="160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使用覆盖索引扫描的查询可以直接使用页节点中的主键值。</a:t>
          </a:r>
          <a:endParaRPr lang="zh-CN" sz="1600" kern="1200" dirty="0">
            <a:latin typeface="+mn-ea"/>
            <a:ea typeface="+mn-ea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sz="1400" kern="1200" dirty="0">
            <a:latin typeface="华文中宋" panose="02010600040101010101" pitchFamily="2" charset="-122"/>
            <a:ea typeface="华文中宋" panose="02010600040101010101" pitchFamily="2" charset="-122"/>
          </a:endParaRPr>
        </a:p>
      </dsp:txBody>
      <dsp:txXfrm>
        <a:off x="0" y="827008"/>
        <a:ext cx="11137720" cy="910669"/>
      </dsp:txXfrm>
    </dsp:sp>
    <dsp:sp modelId="{2287F4FD-CD4B-4DBF-99A4-A3F5AA8590C9}">
      <dsp:nvSpPr>
        <dsp:cNvPr id="0" name=""/>
        <dsp:cNvSpPr/>
      </dsp:nvSpPr>
      <dsp:spPr>
        <a:xfrm>
          <a:off x="0" y="1842794"/>
          <a:ext cx="11137720" cy="626438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+mn-ea"/>
              <a:ea typeface="+mn-ea"/>
            </a:rPr>
            <a:t>聚</a:t>
          </a:r>
          <a:r>
            <a:rPr lang="zh-CN" sz="1600" b="1" kern="1200" dirty="0" smtClean="0">
              <a:latin typeface="+mn-ea"/>
              <a:ea typeface="+mn-ea"/>
            </a:rPr>
            <a:t>簇</a:t>
          </a:r>
          <a:r>
            <a:rPr lang="zh-CN" altLang="en-US" sz="1600" b="1" kern="1200" dirty="0" smtClean="0">
              <a:latin typeface="+mn-ea"/>
              <a:ea typeface="+mn-ea"/>
            </a:rPr>
            <a:t>索引缺点</a:t>
          </a:r>
          <a:endParaRPr lang="zh-CN" sz="1600" b="1" kern="1200" dirty="0">
            <a:latin typeface="+mn-ea"/>
            <a:ea typeface="+mn-ea"/>
          </a:endParaRPr>
        </a:p>
      </dsp:txBody>
      <dsp:txXfrm>
        <a:off x="30580" y="1873374"/>
        <a:ext cx="11076560" cy="565278"/>
      </dsp:txXfrm>
    </dsp:sp>
    <dsp:sp modelId="{4DBBB41F-80A8-4D02-AA6B-A39BDD7EC647}">
      <dsp:nvSpPr>
        <dsp:cNvPr id="0" name=""/>
        <dsp:cNvSpPr/>
      </dsp:nvSpPr>
      <dsp:spPr>
        <a:xfrm>
          <a:off x="0" y="2693654"/>
          <a:ext cx="11137720" cy="2581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623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聚簇数据最大限度地提高了</a:t>
          </a:r>
          <a:r>
            <a:rPr lang="en-US" altLang="zh-CN" sz="1600" b="0" kern="1200" dirty="0" smtClean="0">
              <a:latin typeface="+mn-ea"/>
              <a:ea typeface="+mn-ea"/>
            </a:rPr>
            <a:t>I/O</a:t>
          </a:r>
          <a:r>
            <a:rPr lang="zh-CN" altLang="en-US" sz="1600" b="0" kern="1200" dirty="0" smtClean="0">
              <a:latin typeface="+mn-ea"/>
              <a:ea typeface="+mn-ea"/>
            </a:rPr>
            <a:t>密集型应用的性能，但如果数据都放在内存中，则访问顺序就没那么重要了，聚簇索引也没什么优势了。</a:t>
          </a:r>
          <a:endParaRPr lang="zh-CN" sz="1600" b="0" kern="1200" dirty="0">
            <a:latin typeface="+mn-ea"/>
            <a:ea typeface="+mn-e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插入</a:t>
          </a:r>
          <a:r>
            <a:rPr lang="zh-CN" altLang="en-US" sz="1600" b="0" kern="1200" dirty="0">
              <a:latin typeface="+mn-ea"/>
              <a:ea typeface="+mn-ea"/>
            </a:rPr>
            <a:t>严重依赖于插入顺序。主键顺序插入最快，如不是则使用</a:t>
          </a:r>
          <a:r>
            <a:rPr lang="en-US" altLang="zh-CN" sz="1600" b="0" kern="1200" dirty="0">
              <a:latin typeface="+mn-ea"/>
              <a:ea typeface="+mn-ea"/>
            </a:rPr>
            <a:t>OPTIMIZE TABLE</a:t>
          </a:r>
          <a:r>
            <a:rPr lang="zh-CN" altLang="en-US" sz="1600" b="0" kern="1200" dirty="0">
              <a:latin typeface="+mn-ea"/>
              <a:ea typeface="+mn-ea"/>
            </a:rPr>
            <a:t>重新组织表。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更新</a:t>
          </a:r>
          <a:r>
            <a:rPr lang="zh-CN" altLang="en-US" sz="1600" b="0" kern="1200" dirty="0">
              <a:latin typeface="+mn-ea"/>
              <a:ea typeface="+mn-ea"/>
            </a:rPr>
            <a:t>聚簇索引列代价很高，因为会强制</a:t>
          </a:r>
          <a:r>
            <a:rPr lang="en-US" altLang="zh-CN" sz="1600" b="0" kern="1200" dirty="0">
              <a:latin typeface="+mn-ea"/>
              <a:ea typeface="+mn-ea"/>
            </a:rPr>
            <a:t>InnoDB</a:t>
          </a:r>
          <a:r>
            <a:rPr lang="zh-CN" altLang="en-US" sz="1600" b="0" kern="1200" dirty="0">
              <a:latin typeface="+mn-ea"/>
              <a:ea typeface="+mn-ea"/>
            </a:rPr>
            <a:t>将每个被更新的行移动到新的位置。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基于</a:t>
          </a:r>
          <a:r>
            <a:rPr lang="zh-CN" altLang="en-US" sz="1600" b="0" kern="1200" dirty="0">
              <a:latin typeface="+mn-ea"/>
              <a:ea typeface="+mn-ea"/>
            </a:rPr>
            <a:t>聚簇索引的表插入新行，或者主键被更新导致需要移动行的时候，可能面临页分裂问题。页分裂会导致表占用更多的磁盘空间。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聚簇</a:t>
          </a:r>
          <a:r>
            <a:rPr lang="zh-CN" altLang="en-US" sz="1600" b="0" kern="1200" dirty="0">
              <a:latin typeface="+mn-ea"/>
              <a:ea typeface="+mn-ea"/>
            </a:rPr>
            <a:t>索引可能导致全表扫描变慢，行比较稀疏或页分裂导致数据不连续的时候。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二</a:t>
          </a:r>
          <a:r>
            <a:rPr lang="zh-CN" altLang="en-US" sz="1600" b="0" kern="1200" dirty="0">
              <a:latin typeface="+mn-ea"/>
              <a:ea typeface="+mn-ea"/>
            </a:rPr>
            <a:t>级索引（非聚簇索引）可能比想象的大，因为耳机索引的叶子节点包含了引用行的主键。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二</a:t>
          </a:r>
          <a:r>
            <a:rPr lang="zh-CN" altLang="en-US" sz="1600" b="0" kern="1200" dirty="0">
              <a:latin typeface="+mn-ea"/>
              <a:ea typeface="+mn-ea"/>
            </a:rPr>
            <a:t>级索引访问需要两次索引查找，而不是一次。</a:t>
          </a:r>
        </a:p>
      </dsp:txBody>
      <dsp:txXfrm>
        <a:off x="0" y="2693654"/>
        <a:ext cx="11137720" cy="2581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7BED0-0FB0-48A1-9A04-AC4D4A2EAFBD}">
      <dsp:nvSpPr>
        <dsp:cNvPr id="0" name=""/>
        <dsp:cNvSpPr/>
      </dsp:nvSpPr>
      <dsp:spPr>
        <a:xfrm>
          <a:off x="0" y="56222"/>
          <a:ext cx="8655803" cy="625788"/>
        </a:xfrm>
        <a:prstGeom prst="round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+mn-ea"/>
              <a:ea typeface="+mn-ea"/>
            </a:rPr>
            <a:t>索引的优点</a:t>
          </a:r>
          <a:endParaRPr lang="zh-CN" altLang="en-US" sz="1600" b="1" kern="1200" dirty="0">
            <a:latin typeface="+mn-ea"/>
            <a:ea typeface="+mn-ea"/>
          </a:endParaRPr>
        </a:p>
      </dsp:txBody>
      <dsp:txXfrm>
        <a:off x="30548" y="86770"/>
        <a:ext cx="8594707" cy="564692"/>
      </dsp:txXfrm>
    </dsp:sp>
    <dsp:sp modelId="{B30CACC8-869E-4846-BE7C-1A57834182B3}">
      <dsp:nvSpPr>
        <dsp:cNvPr id="0" name=""/>
        <dsp:cNvSpPr/>
      </dsp:nvSpPr>
      <dsp:spPr>
        <a:xfrm>
          <a:off x="0" y="783589"/>
          <a:ext cx="865580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822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减少服务器需要扫描的数据量。</a:t>
          </a:r>
          <a:endParaRPr lang="zh-CN" altLang="en-US" sz="1600" b="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避免排序和临时表。</a:t>
          </a:r>
          <a:endParaRPr lang="zh-CN" altLang="en-US" sz="1600" b="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b="0" kern="1200" dirty="0" smtClean="0">
              <a:latin typeface="+mn-ea"/>
              <a:ea typeface="+mn-ea"/>
            </a:rPr>
            <a:t>将随机</a:t>
          </a:r>
          <a:r>
            <a:rPr lang="en-US" sz="1600" b="0" kern="1200" dirty="0" smtClean="0">
              <a:latin typeface="+mn-ea"/>
              <a:ea typeface="+mn-ea"/>
            </a:rPr>
            <a:t>IO</a:t>
          </a:r>
          <a:r>
            <a:rPr lang="zh-CN" sz="1600" b="0" kern="1200" dirty="0" smtClean="0">
              <a:latin typeface="+mn-ea"/>
              <a:ea typeface="+mn-ea"/>
            </a:rPr>
            <a:t>转化为顺序</a:t>
          </a:r>
          <a:r>
            <a:rPr lang="en-US" sz="1600" b="0" kern="1200" dirty="0" smtClean="0">
              <a:latin typeface="+mn-ea"/>
              <a:ea typeface="+mn-ea"/>
            </a:rPr>
            <a:t>IO</a:t>
          </a:r>
          <a:r>
            <a:rPr lang="zh-CN" altLang="en-US" sz="1600" b="0" kern="1200" dirty="0" smtClean="0">
              <a:latin typeface="+mn-ea"/>
              <a:ea typeface="+mn-ea"/>
            </a:rPr>
            <a:t>。</a:t>
          </a:r>
          <a:endParaRPr lang="zh-CN" sz="1600" b="0" kern="1200" dirty="0">
            <a:latin typeface="+mn-ea"/>
            <a:ea typeface="+mn-ea"/>
          </a:endParaRPr>
        </a:p>
      </dsp:txBody>
      <dsp:txXfrm>
        <a:off x="0" y="783589"/>
        <a:ext cx="8655803" cy="1076400"/>
      </dsp:txXfrm>
    </dsp:sp>
    <dsp:sp modelId="{ED8ADFA8-D73D-4B2D-AE18-C587F2E4C0E4}">
      <dsp:nvSpPr>
        <dsp:cNvPr id="0" name=""/>
        <dsp:cNvSpPr/>
      </dsp:nvSpPr>
      <dsp:spPr>
        <a:xfrm>
          <a:off x="0" y="1817106"/>
          <a:ext cx="8655803" cy="618268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+mn-ea"/>
              <a:ea typeface="+mn-ea"/>
            </a:rPr>
            <a:t>索引的缺点</a:t>
          </a:r>
          <a:endParaRPr lang="zh-CN" altLang="en-US" sz="1600" b="1" kern="1200" dirty="0">
            <a:latin typeface="+mn-ea"/>
            <a:ea typeface="+mn-ea"/>
          </a:endParaRPr>
        </a:p>
      </dsp:txBody>
      <dsp:txXfrm>
        <a:off x="30181" y="1847287"/>
        <a:ext cx="8595441" cy="557906"/>
      </dsp:txXfrm>
    </dsp:sp>
    <dsp:sp modelId="{A75B27A3-4934-4CB1-83B2-AA1BE44627B9}">
      <dsp:nvSpPr>
        <dsp:cNvPr id="0" name=""/>
        <dsp:cNvSpPr/>
      </dsp:nvSpPr>
      <dsp:spPr>
        <a:xfrm>
          <a:off x="0" y="2529874"/>
          <a:ext cx="865580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822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占用额外的磁盘存储空间。</a:t>
          </a:r>
          <a:endParaRPr lang="zh-CN" altLang="en-US" sz="160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需要对数据排序而影响插入速度。</a:t>
          </a:r>
          <a:endParaRPr lang="zh-CN" altLang="en-US" sz="160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对小表和超大表可能不适用，中大型表效果最好。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0" y="2529874"/>
        <a:ext cx="865580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EEEDC-3B1A-456B-A805-9352A83802C8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FB7A9-FBDD-4835-A7AE-7F4237A28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241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wangfengming/articles/8275448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E320D-47F8-45AB-8698-EEDF935F4C9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717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636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965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过多的索引的会造成数据空间增大，查询插入变慢</a:t>
            </a:r>
            <a:endParaRPr lang="en-US" altLang="zh-CN" dirty="0" smtClean="0"/>
          </a:p>
          <a:p>
            <a:r>
              <a:rPr lang="en-US" altLang="zh-CN" dirty="0" smtClean="0"/>
              <a:t>Use</a:t>
            </a:r>
            <a:r>
              <a:rPr lang="en-US" altLang="zh-CN" baseline="0" dirty="0" smtClean="0"/>
              <a:t> index</a:t>
            </a:r>
          </a:p>
          <a:p>
            <a:r>
              <a:rPr lang="en-US" altLang="zh-CN" baseline="0" dirty="0" err="1" smtClean="0"/>
              <a:t>Forse</a:t>
            </a:r>
            <a:r>
              <a:rPr lang="en-US" altLang="zh-CN" baseline="0" dirty="0" smtClean="0"/>
              <a:t> index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760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设计索引规则：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每张表不超过五个索引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复合索引不超过三列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避免重复索引和离散度低的索引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7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客户端发送一条查询给服务器。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服务器先检查查询缓存，如果命中了缓存，则立刻返回存储在缓存中的结果。否则进入下一阶段。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服务器端进行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解析、预处理，再由优化器生成对应的执行计划。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MySQL</a:t>
            </a:r>
            <a:r>
              <a:rPr lang="zh-CN" altLang="en-US" dirty="0" smtClean="0"/>
              <a:t>根据优化器生成的执行计划，再调用存储引擎的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来执行查询。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将结果返回给客户端。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当查询语句中有一些不确定的数据时，则不会被缓存。例如包含函数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CURRENT_DATE()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的查询不会缓存。包含任何用户自定义函数，存储函数，用户变量，临时表，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数据库中的系统表或者包含任何列级别权限的表，都不会被缓存。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查看</a:t>
            </a:r>
            <a:r>
              <a:rPr lang="zh-CN" altLang="en-US" dirty="0" smtClean="0"/>
              <a:t>优化后的语句：</a:t>
            </a:r>
            <a:r>
              <a:rPr lang="en-US" altLang="zh-CN" dirty="0" smtClean="0"/>
              <a:t>EXPLAIN EXTENDED &lt;SQL&gt;; SHOW</a:t>
            </a:r>
            <a:r>
              <a:rPr lang="en-US" altLang="zh-CN" baseline="0" dirty="0" smtClean="0"/>
              <a:t> WARNING;</a:t>
            </a:r>
            <a:endParaRPr lang="zh-CN" altLang="en-US" dirty="0" smtClean="0"/>
          </a:p>
          <a:p>
            <a:r>
              <a:rPr lang="zh-CN" altLang="en-US" dirty="0" smtClean="0"/>
              <a:t>查询缓存：包含函数的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118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https://www.cnblogs.com/wangfengming/articles/8275448.html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27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空间索引 </a:t>
            </a:r>
            <a:r>
              <a:rPr lang="en-US" altLang="zh-CN" dirty="0" smtClean="0"/>
              <a:t>– R-Tree 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不支持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哈希索引 </a:t>
            </a:r>
            <a:r>
              <a:rPr lang="en-US" altLang="zh-CN" dirty="0" err="1" smtClean="0"/>
              <a:t>innodb</a:t>
            </a:r>
            <a:r>
              <a:rPr lang="zh-CN" altLang="en-US" baseline="0" dirty="0" smtClean="0"/>
              <a:t> 不可显示创建，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NDB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两种引擎支持，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endParaRPr lang="en-US" altLang="zh-CN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全文索引使用范围：文章型数据，倒列表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B+TREE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01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346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主键为什么使用自增</a:t>
            </a:r>
            <a:r>
              <a:rPr lang="en-US" altLang="zh-CN" dirty="0" smtClean="0"/>
              <a:t>Id</a:t>
            </a:r>
            <a:r>
              <a:rPr lang="en-US" altLang="zh-CN" baseline="0" dirty="0" smtClean="0"/>
              <a:t> </a:t>
            </a:r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词典，拼音查找和偏旁查找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82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82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66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逻辑删除而非物理删除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484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208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全列选择性：</a:t>
            </a:r>
            <a:br>
              <a:rPr lang="zh-CN" altLang="en-US" dirty="0" smtClean="0"/>
            </a:br>
            <a:r>
              <a:rPr lang="en-US" altLang="zh-CN" dirty="0" smtClean="0"/>
              <a:t>SELECT COUNT(DISTINCT </a:t>
            </a:r>
            <a:r>
              <a:rPr lang="en-US" altLang="zh-CN" dirty="0" err="1" smtClean="0"/>
              <a:t>column_name</a:t>
            </a:r>
            <a:r>
              <a:rPr lang="en-US" altLang="zh-CN" dirty="0" smtClean="0"/>
              <a:t>) / COUNT(*) FROM </a:t>
            </a:r>
            <a:r>
              <a:rPr lang="en-US" altLang="zh-CN" dirty="0" err="1" smtClean="0"/>
              <a:t>table_name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zh-CN" altLang="en-US" dirty="0" smtClean="0"/>
              <a:t>某一长度前缀的选择性</a:t>
            </a:r>
            <a:br>
              <a:rPr lang="zh-CN" altLang="en-US" dirty="0" smtClean="0"/>
            </a:br>
            <a:r>
              <a:rPr lang="en-US" altLang="zh-CN" dirty="0" smtClean="0"/>
              <a:t>SELECT COUNT(DISTINCT LEFT(</a:t>
            </a:r>
            <a:r>
              <a:rPr lang="en-US" altLang="zh-CN" dirty="0" err="1" smtClean="0"/>
              <a:t>column_name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prefix_length</a:t>
            </a:r>
            <a:r>
              <a:rPr lang="en-US" altLang="zh-CN" dirty="0" smtClean="0"/>
              <a:t>)) / COUNT(*) FROM </a:t>
            </a:r>
            <a:r>
              <a:rPr lang="en-US" altLang="zh-CN" dirty="0" err="1" smtClean="0"/>
              <a:t>table_name</a:t>
            </a:r>
            <a:r>
              <a:rPr lang="en-US" altLang="zh-CN" dirty="0" smtClean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30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8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58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48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233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4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03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3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94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31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6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9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72197-5A8C-4597-A36D-FCE48F5DD26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70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slide" Target="slide1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slide" Target="slide11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slide" Target="slide3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slideLayout" Target="../slideLayouts/slideLayout7.xml"/><Relationship Id="rId28" Type="http://schemas.openxmlformats.org/officeDocument/2006/relationships/slide" Target="slide21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1721526" y="2577878"/>
            <a:ext cx="88043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 err="1" smtClean="0">
                <a:solidFill>
                  <a:srgbClr val="52C018"/>
                </a:solidFill>
                <a:latin typeface="+mj-ea"/>
                <a:ea typeface="+mj-ea"/>
              </a:rPr>
              <a:t>Mysql</a:t>
            </a:r>
            <a:r>
              <a:rPr lang="zh-CN" altLang="en-US" sz="4800" b="1" dirty="0" smtClean="0">
                <a:solidFill>
                  <a:srgbClr val="52C018"/>
                </a:solidFill>
                <a:latin typeface="+mj-ea"/>
                <a:ea typeface="+mj-ea"/>
              </a:rPr>
              <a:t>索引</a:t>
            </a:r>
            <a:endParaRPr lang="zh-CN" altLang="en-US" sz="4800" b="1" dirty="0">
              <a:solidFill>
                <a:srgbClr val="52C018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12023" y="417244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基础应用组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程</a:t>
            </a:r>
            <a:r>
              <a:rPr lang="zh-CN" altLang="en-US" dirty="0">
                <a:latin typeface="+mn-ea"/>
              </a:rPr>
              <a:t>智宇</a:t>
            </a:r>
          </a:p>
        </p:txBody>
      </p:sp>
    </p:spTree>
    <p:extLst>
      <p:ext uri="{BB962C8B-B14F-4D97-AF65-F5344CB8AC3E}">
        <p14:creationId xmlns:p14="http://schemas.microsoft.com/office/powerpoint/2010/main" val="32264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为什么要使用索引？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3492404"/>
              </p:ext>
            </p:extLst>
          </p:nvPr>
        </p:nvGraphicFramePr>
        <p:xfrm>
          <a:off x="413542" y="1128358"/>
          <a:ext cx="8655803" cy="4144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308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07BED0-0FB0-48A1-9A04-AC4D4A2EAF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0CACC8-869E-4846-BE7C-1A57834182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8ADFA8-D73D-4B2D-AE18-C587F2E4C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5B27A3-4934-4CB1-83B2-AA1BE4462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000" b="1" dirty="0" smtClean="0">
                <a:solidFill>
                  <a:srgbClr val="FFFFFF"/>
                </a:solidFill>
                <a:latin typeface="+mn-ea"/>
              </a:rPr>
              <a:t>索引</a:t>
            </a:r>
            <a:r>
              <a:rPr lang="zh-CN" altLang="en-US" sz="4000" b="1" dirty="0">
                <a:solidFill>
                  <a:srgbClr val="FFFFFF"/>
                </a:solidFill>
                <a:latin typeface="+mn-ea"/>
              </a:rPr>
              <a:t>应用</a:t>
            </a: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dirty="0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应用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/>
                <a:t>独立的列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19252" y="1779587"/>
            <a:ext cx="11252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索引字段不能是函数的参数，也不能是表达式的一部分。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如果一定要进行计算，把计算放在谓词的右边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不均匀数据的列索引原则，如状态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占</a:t>
            </a:r>
            <a:r>
              <a:rPr lang="en-US" altLang="zh-CN" dirty="0"/>
              <a:t>95%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占</a:t>
            </a:r>
            <a:r>
              <a:rPr lang="en-US" altLang="zh-CN" dirty="0"/>
              <a:t>5%</a:t>
            </a:r>
            <a:r>
              <a:rPr lang="zh-CN" altLang="en-US" dirty="0"/>
              <a:t>，利用数据倾斜</a:t>
            </a:r>
            <a:r>
              <a:rPr lang="zh-CN" altLang="en-US" dirty="0" smtClean="0"/>
              <a:t>特性。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 smtClean="0"/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49160" y="2969255"/>
            <a:ext cx="11322412" cy="548914"/>
            <a:chOff x="0" y="0"/>
            <a:chExt cx="8656876" cy="548914"/>
          </a:xfrm>
        </p:grpSpPr>
        <p:sp>
          <p:nvSpPr>
            <p:cNvPr id="9" name="圆角矩形 8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/>
                <a:t>前缀索引和索引选择性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19252" y="3776228"/>
            <a:ext cx="10568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索引的选择性是指，不重复的索引值</a:t>
            </a:r>
            <a:r>
              <a:rPr lang="en-US" altLang="zh-CN" dirty="0"/>
              <a:t>(</a:t>
            </a:r>
            <a:r>
              <a:rPr lang="zh-CN" altLang="en-US" dirty="0"/>
              <a:t>也称为基数</a:t>
            </a:r>
            <a:r>
              <a:rPr lang="en-US" altLang="zh-CN" dirty="0"/>
              <a:t>)</a:t>
            </a:r>
            <a:r>
              <a:rPr lang="zh-CN" altLang="en-US" dirty="0"/>
              <a:t>和数据表的记录总数</a:t>
            </a:r>
            <a:r>
              <a:rPr lang="zh-CN" altLang="en-US" dirty="0" smtClean="0"/>
              <a:t>比值。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索引</a:t>
            </a:r>
            <a:r>
              <a:rPr lang="zh-CN" altLang="en-US" dirty="0"/>
              <a:t>的选择性越高则查询效率越高，因为选择性高的索引可以让</a:t>
            </a:r>
            <a:r>
              <a:rPr lang="en-US" altLang="zh-CN" dirty="0"/>
              <a:t>MySQL</a:t>
            </a:r>
            <a:r>
              <a:rPr lang="zh-CN" altLang="en-US" dirty="0"/>
              <a:t>在查找时过滤掉更多的</a:t>
            </a:r>
            <a:r>
              <a:rPr lang="zh-CN" altLang="en-US" dirty="0" smtClean="0"/>
              <a:t>行。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唯一</a:t>
            </a:r>
            <a:r>
              <a:rPr lang="zh-CN" altLang="en-US" dirty="0"/>
              <a:t>索引的选择性是</a:t>
            </a:r>
            <a:r>
              <a:rPr lang="en-US" altLang="zh-CN" dirty="0"/>
              <a:t>1</a:t>
            </a:r>
            <a:r>
              <a:rPr lang="zh-CN" altLang="en-US" dirty="0"/>
              <a:t>，这是最好的索引选择性，性能也是最好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前缀</a:t>
            </a:r>
            <a:r>
              <a:rPr lang="zh-CN" altLang="en-US" dirty="0"/>
              <a:t>索引是一种能使索引更小、更快的有效</a:t>
            </a:r>
            <a:r>
              <a:rPr lang="zh-CN" altLang="en-US" dirty="0" smtClean="0"/>
              <a:t>办法。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MySQL</a:t>
            </a:r>
            <a:r>
              <a:rPr lang="zh-CN" altLang="en-US" dirty="0"/>
              <a:t>无法使用前缀索引做</a:t>
            </a:r>
            <a:r>
              <a:rPr lang="en-US" altLang="zh-CN" dirty="0"/>
              <a:t>ORDER BY</a:t>
            </a:r>
            <a:r>
              <a:rPr lang="zh-CN" altLang="en-US" dirty="0"/>
              <a:t>和</a:t>
            </a:r>
            <a:r>
              <a:rPr lang="en-US" altLang="zh-CN" dirty="0"/>
              <a:t>GROUP BY , </a:t>
            </a:r>
            <a:r>
              <a:rPr lang="zh-CN" altLang="en-US" dirty="0"/>
              <a:t>也无法使用前缀索引做覆盖扫描。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6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应用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latin typeface="+mn-ea"/>
                </a:rPr>
                <a:t>多列</a:t>
              </a:r>
              <a:r>
                <a:rPr lang="zh-CN" altLang="en-US" b="1" dirty="0" smtClean="0">
                  <a:latin typeface="+mn-ea"/>
                </a:rPr>
                <a:t>索引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19253" y="1934678"/>
            <a:ext cx="11173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 smtClean="0"/>
              <a:t>MySQL5.1</a:t>
            </a:r>
            <a:r>
              <a:rPr lang="zh-CN" altLang="en-US" dirty="0" smtClean="0"/>
              <a:t>及以上新</a:t>
            </a:r>
            <a:r>
              <a:rPr lang="zh-CN" altLang="en-US" dirty="0"/>
              <a:t>的版本中，会使用</a:t>
            </a:r>
            <a:r>
              <a:rPr lang="en-US" altLang="zh-CN" dirty="0"/>
              <a:t>"</a:t>
            </a:r>
            <a:r>
              <a:rPr lang="zh-CN" altLang="en-US" dirty="0"/>
              <a:t>索引合并</a:t>
            </a:r>
            <a:r>
              <a:rPr lang="en-US" altLang="zh-CN" dirty="0"/>
              <a:t>"</a:t>
            </a:r>
            <a:r>
              <a:rPr lang="zh-CN" altLang="en-US" dirty="0"/>
              <a:t>策略，查询能同时使用两个单列索引进行扫描，并将结果进行合并。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索引合并实际上说明索引设计不合理，考虑主动合并</a:t>
            </a:r>
            <a:r>
              <a:rPr lang="zh-CN" altLang="en-US" dirty="0" smtClean="0"/>
              <a:t>索引。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</a:t>
            </a:r>
            <a:r>
              <a:rPr lang="zh-CN" altLang="en-US" dirty="0"/>
              <a:t>有可能设计成覆盖</a:t>
            </a:r>
            <a:r>
              <a:rPr lang="zh-CN" altLang="en-US" dirty="0" smtClean="0"/>
              <a:t>索引。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主键列是自动包含在二级索引中的</a:t>
            </a:r>
            <a:r>
              <a:rPr lang="zh-CN" altLang="en-US" dirty="0" smtClean="0"/>
              <a:t>，</a:t>
            </a:r>
            <a:r>
              <a:rPr lang="zh-CN" altLang="en-US" dirty="0"/>
              <a:t>复合</a:t>
            </a:r>
            <a:r>
              <a:rPr lang="zh-CN" altLang="en-US" dirty="0" smtClean="0"/>
              <a:t>索引</a:t>
            </a:r>
            <a:r>
              <a:rPr lang="zh-CN" altLang="en-US" dirty="0"/>
              <a:t>无须包含主键</a:t>
            </a:r>
            <a:r>
              <a:rPr lang="zh-CN" altLang="en-US" dirty="0" smtClean="0"/>
              <a:t>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56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应用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latin typeface="+mn-ea"/>
                </a:rPr>
                <a:t>如何选择合适的索引列顺序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9160" y="1834033"/>
            <a:ext cx="11115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依赖</a:t>
            </a:r>
            <a:r>
              <a:rPr lang="zh-CN" altLang="en-US" dirty="0">
                <a:latin typeface="+mn-ea"/>
              </a:rPr>
              <a:t>于使用该索引的查询，并且同时需要考虑如何更好地满足排序和分组的需要。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在</a:t>
            </a:r>
            <a:r>
              <a:rPr lang="zh-CN" altLang="en-US" dirty="0">
                <a:latin typeface="+mn-ea"/>
              </a:rPr>
              <a:t>一个多列</a:t>
            </a:r>
            <a:r>
              <a:rPr lang="en-US" altLang="zh-CN" dirty="0" err="1">
                <a:latin typeface="+mn-ea"/>
              </a:rPr>
              <a:t>B+Tree</a:t>
            </a:r>
            <a:r>
              <a:rPr lang="zh-CN" altLang="en-US" dirty="0">
                <a:latin typeface="+mn-ea"/>
              </a:rPr>
              <a:t>中，索引列的顺序首先按照最左列进行排序，其次是第二列。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经验法则</a:t>
            </a:r>
            <a:r>
              <a:rPr lang="zh-CN" altLang="en-US" dirty="0">
                <a:latin typeface="+mn-ea"/>
              </a:rPr>
              <a:t>：将索引性最高的列放到索引最前列。可能需要根据那些运行频率最高的查询来调整索引列的顺序。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84206" y="3447827"/>
            <a:ext cx="11322412" cy="548914"/>
            <a:chOff x="0" y="0"/>
            <a:chExt cx="8656876" cy="548914"/>
          </a:xfrm>
        </p:grpSpPr>
        <p:sp>
          <p:nvSpPr>
            <p:cNvPr id="9" name="圆角矩形 8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latin typeface="+mn-ea"/>
                </a:rPr>
                <a:t>覆盖索引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84206" y="4225540"/>
            <a:ext cx="8321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如果一个索引包含（或者说覆盖）所有需要查询的字段的值，则为覆盖索引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覆盖索引不需要利用主键回表查询数据。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2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索引应用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86011" y="1456879"/>
            <a:ext cx="11433812" cy="39998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+mn-ea"/>
              </a:rPr>
              <a:t>冗余索引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如果创建了索引</a:t>
            </a:r>
            <a:r>
              <a:rPr lang="en-US" altLang="zh-CN" sz="1600" dirty="0" smtClean="0">
                <a:latin typeface="+mn-ea"/>
              </a:rPr>
              <a:t>(A,B),</a:t>
            </a:r>
            <a:r>
              <a:rPr lang="zh-CN" altLang="en-US" sz="1600" dirty="0" smtClean="0">
                <a:latin typeface="+mn-ea"/>
              </a:rPr>
              <a:t>再创建索引</a:t>
            </a:r>
            <a:r>
              <a:rPr lang="en-US" altLang="zh-CN" sz="1600" dirty="0" smtClean="0">
                <a:latin typeface="+mn-ea"/>
              </a:rPr>
              <a:t>(A)</a:t>
            </a:r>
            <a:r>
              <a:rPr lang="zh-CN" altLang="en-US" sz="1600" dirty="0" smtClean="0">
                <a:latin typeface="+mn-ea"/>
              </a:rPr>
              <a:t>就是冗余索引，因为这只是前一个索引的前缀索引。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例如：有人可能会增加一个新的索引</a:t>
            </a:r>
            <a:r>
              <a:rPr lang="en-US" altLang="zh-CN" sz="1600" dirty="0" smtClean="0">
                <a:latin typeface="+mn-ea"/>
              </a:rPr>
              <a:t>(A</a:t>
            </a:r>
            <a:r>
              <a:rPr lang="zh-CN" altLang="en-US" sz="1600" dirty="0" smtClean="0">
                <a:latin typeface="+mn-ea"/>
              </a:rPr>
              <a:t>，</a:t>
            </a:r>
            <a:r>
              <a:rPr lang="en-US" altLang="zh-CN" sz="1600" dirty="0" smtClean="0">
                <a:latin typeface="+mn-ea"/>
              </a:rPr>
              <a:t>B)</a:t>
            </a:r>
            <a:r>
              <a:rPr lang="zh-CN" altLang="en-US" sz="1600" dirty="0" smtClean="0">
                <a:latin typeface="+mn-ea"/>
              </a:rPr>
              <a:t>而不是扩展已有的索引</a:t>
            </a:r>
            <a:r>
              <a:rPr lang="en-US" altLang="zh-CN" sz="1600" dirty="0" smtClean="0">
                <a:latin typeface="+mn-ea"/>
              </a:rPr>
              <a:t>(A)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例如：还有一种情况是将一个索引扩展为</a:t>
            </a:r>
            <a:r>
              <a:rPr lang="en-US" altLang="zh-CN" sz="1600" dirty="0" smtClean="0">
                <a:latin typeface="+mn-ea"/>
              </a:rPr>
              <a:t>(A,ID),</a:t>
            </a:r>
            <a:r>
              <a:rPr lang="zh-CN" altLang="en-US" sz="1600" dirty="0" smtClean="0">
                <a:latin typeface="+mn-ea"/>
              </a:rPr>
              <a:t>其中</a:t>
            </a:r>
            <a:r>
              <a:rPr lang="en-US" altLang="zh-CN" sz="1600" dirty="0" smtClean="0">
                <a:latin typeface="+mn-ea"/>
              </a:rPr>
              <a:t>ID</a:t>
            </a:r>
            <a:r>
              <a:rPr lang="zh-CN" altLang="en-US" sz="1600" dirty="0" smtClean="0">
                <a:latin typeface="+mn-ea"/>
              </a:rPr>
              <a:t>是主键，对于</a:t>
            </a:r>
            <a:r>
              <a:rPr lang="en-US" altLang="zh-CN" sz="1600" dirty="0" err="1" smtClean="0">
                <a:latin typeface="+mn-ea"/>
              </a:rPr>
              <a:t>InnoDB</a:t>
            </a:r>
            <a:r>
              <a:rPr lang="zh-CN" altLang="en-US" sz="1600" dirty="0" smtClean="0">
                <a:latin typeface="+mn-ea"/>
              </a:rPr>
              <a:t>来说主键已经包含在二级索引中了，所以这也是冗余</a:t>
            </a:r>
            <a:r>
              <a:rPr lang="zh-CN" altLang="en-US" sz="1600" dirty="0" smtClean="0">
                <a:latin typeface="+mn-ea"/>
              </a:rPr>
              <a:t>的。</a:t>
            </a:r>
            <a:endParaRPr lang="en-US" altLang="zh-CN" sz="1600" dirty="0" smtClean="0">
              <a:latin typeface="+mn-ea"/>
            </a:endParaRPr>
          </a:p>
          <a:p>
            <a:pPr marL="285750" lvl="1" indent="-285750"/>
            <a:r>
              <a:rPr lang="zh-CN" altLang="en-US" sz="1600" b="1" dirty="0" smtClean="0">
                <a:latin typeface="+mn-ea"/>
              </a:rPr>
              <a:t>重复索引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例如</a:t>
            </a:r>
            <a:r>
              <a:rPr lang="zh-CN" altLang="en-US" sz="1600" dirty="0" smtClean="0">
                <a:latin typeface="+mn-ea"/>
              </a:rPr>
              <a:t>如下代码：</a:t>
            </a:r>
            <a:r>
              <a:rPr lang="en-US" altLang="zh-CN" sz="1600" dirty="0" smtClean="0">
                <a:latin typeface="+mn-ea"/>
              </a:rPr>
              <a:t>CREATE TABLE test (ID INT NOT NULL PRIMARY KEY, A INT NOT NULL,B INT NOT NULL,UNIQUE(ID),INDEX(ID)) ENGINE = </a:t>
            </a:r>
            <a:r>
              <a:rPr lang="en-US" altLang="zh-CN" sz="1600" dirty="0" err="1" smtClean="0">
                <a:latin typeface="+mn-ea"/>
              </a:rPr>
              <a:t>InnoDB</a:t>
            </a:r>
            <a:r>
              <a:rPr lang="zh-CN" altLang="en-US" sz="1600" dirty="0" smtClean="0">
                <a:latin typeface="+mn-ea"/>
              </a:rPr>
              <a:t>创建三个相同的索引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通常并没有理由这样做，除非是在同一列上创建不同类型的索引来满足不同的查询需求。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未使用的索引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对于服务器上一些永远不用的索引，完全是累赘，建议考虑删除。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28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索引应用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28684" y="1333662"/>
            <a:ext cx="10547878" cy="51152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+mn-ea"/>
              </a:rPr>
              <a:t>过滤条件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可以通过使用</a:t>
            </a:r>
            <a:r>
              <a:rPr lang="en-US" altLang="zh-CN" sz="1600" dirty="0" smtClean="0">
                <a:latin typeface="+mn-ea"/>
              </a:rPr>
              <a:t>IN</a:t>
            </a:r>
            <a:r>
              <a:rPr lang="zh-CN" altLang="en-US" sz="1600" dirty="0" smtClean="0">
                <a:latin typeface="+mn-ea"/>
              </a:rPr>
              <a:t>语句让</a:t>
            </a:r>
            <a:r>
              <a:rPr lang="en-US" altLang="zh-CN" sz="1600" dirty="0" smtClean="0">
                <a:latin typeface="+mn-ea"/>
              </a:rPr>
              <a:t>MySQL</a:t>
            </a:r>
            <a:r>
              <a:rPr lang="zh-CN" altLang="en-US" sz="1600" dirty="0" smtClean="0">
                <a:latin typeface="+mn-ea"/>
              </a:rPr>
              <a:t>使用索引，避免使用范围查询导致</a:t>
            </a:r>
            <a:r>
              <a:rPr lang="en-US" altLang="zh-CN" sz="1600" dirty="0" smtClean="0">
                <a:latin typeface="+mn-ea"/>
              </a:rPr>
              <a:t>SQL</a:t>
            </a:r>
            <a:r>
              <a:rPr lang="zh-CN" altLang="en-US" sz="1600" dirty="0" smtClean="0">
                <a:latin typeface="+mn-ea"/>
              </a:rPr>
              <a:t>语句无法使用索引。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在有更多不同值的列上创建索引的选择性会更好。一般来说这样做都是对的，因为可以让</a:t>
            </a:r>
            <a:r>
              <a:rPr lang="en-US" altLang="zh-CN" sz="1600" dirty="0" smtClean="0">
                <a:latin typeface="+mn-ea"/>
              </a:rPr>
              <a:t>MySQL</a:t>
            </a:r>
            <a:r>
              <a:rPr lang="zh-CN" altLang="en-US" sz="1600" dirty="0" smtClean="0">
                <a:latin typeface="+mn-ea"/>
              </a:rPr>
              <a:t>更有效的过滤掉不需要的行。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尽可能将需要做范围查询的列放到索引的后面，以便优化器能使用尽可能多的索引列。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考虑表上的所有选项。当设计索引时，不要只为现有的查询考虑需要哪些索引，还需要考虑对查询进行优化。</a:t>
            </a:r>
            <a:endParaRPr lang="en-US" altLang="zh-CN" sz="1600" dirty="0" smtClean="0">
              <a:latin typeface="+mn-ea"/>
            </a:endParaRPr>
          </a:p>
          <a:p>
            <a:pPr marL="285750" lvl="1" indent="-285750"/>
            <a:r>
              <a:rPr lang="zh-CN" altLang="en-US" sz="1600" b="1" dirty="0" smtClean="0">
                <a:latin typeface="+mn-ea"/>
              </a:rPr>
              <a:t>避免多个范围条件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多个范围查找只能使用其中一个索引，无法同时使用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1600" dirty="0" smtClean="0">
                <a:latin typeface="+mn-ea"/>
              </a:rPr>
              <a:t>MySQL</a:t>
            </a:r>
            <a:r>
              <a:rPr lang="zh-CN" altLang="en-US" sz="1600" dirty="0" smtClean="0">
                <a:latin typeface="+mn-ea"/>
              </a:rPr>
              <a:t>无法再使用范围列后面的其他索引列了，但是对于</a:t>
            </a:r>
            <a:r>
              <a:rPr lang="en-US" altLang="zh-CN" sz="1600" dirty="0" smtClean="0">
                <a:latin typeface="+mn-ea"/>
              </a:rPr>
              <a:t>"</a:t>
            </a:r>
            <a:r>
              <a:rPr lang="zh-CN" altLang="en-US" sz="1600" dirty="0" smtClean="0">
                <a:latin typeface="+mn-ea"/>
              </a:rPr>
              <a:t>多个等值条件查询</a:t>
            </a:r>
            <a:r>
              <a:rPr lang="en-US" altLang="zh-CN" sz="1600" dirty="0" smtClean="0">
                <a:latin typeface="+mn-ea"/>
              </a:rPr>
              <a:t>"</a:t>
            </a:r>
            <a:r>
              <a:rPr lang="zh-CN" altLang="en-US" sz="1600" dirty="0" smtClean="0">
                <a:latin typeface="+mn-ea"/>
              </a:rPr>
              <a:t>则没有这个限制。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优化排序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对于那些选择性非常低的列，可以增加一些特殊的索引来锁排序。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延迟关联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优化索引另一个比较好的策略是使用延迟关联，通过使用覆盖索引查询返回需要的主键，再根据这些主键关联原表获得需要的行。这可以减少</a:t>
            </a:r>
            <a:r>
              <a:rPr lang="en-US" altLang="zh-CN" sz="1600" dirty="0" smtClean="0">
                <a:latin typeface="+mn-ea"/>
              </a:rPr>
              <a:t>MySQL</a:t>
            </a:r>
            <a:r>
              <a:rPr lang="zh-CN" altLang="en-US" sz="1600" dirty="0" smtClean="0">
                <a:latin typeface="+mn-ea"/>
              </a:rPr>
              <a:t>扫描那些需要丢弃的行数。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339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000" b="1" smtClean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索引优化</a:t>
            </a:r>
            <a:endParaRPr lang="zh-CN" altLang="en-US" sz="4000" b="1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索引优化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>
                  <a:latin typeface="+mn-ea"/>
                </a:rPr>
                <a:t>SQL</a:t>
              </a:r>
              <a:r>
                <a:rPr lang="zh-CN" altLang="en-US" b="1" dirty="0"/>
                <a:t>语句执行</a:t>
              </a:r>
              <a:r>
                <a:rPr lang="zh-CN" altLang="en-US" b="1" dirty="0" smtClean="0"/>
                <a:t>过程</a:t>
              </a:r>
              <a:endParaRPr lang="zh-CN" altLang="en-US" b="1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1790700" y="1831418"/>
            <a:ext cx="8610600" cy="319516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949" y="1735165"/>
            <a:ext cx="6647791" cy="49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索引优化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 smtClean="0">
                  <a:latin typeface="+mn-ea"/>
                </a:rPr>
                <a:t>MYSQL</a:t>
              </a:r>
              <a:r>
                <a:rPr lang="zh-CN" altLang="en-US" b="1" dirty="0" smtClean="0">
                  <a:latin typeface="+mn-ea"/>
                </a:rPr>
                <a:t>执行计划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9160" y="1926077"/>
            <a:ext cx="543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方法：</a:t>
            </a:r>
            <a:r>
              <a:rPr lang="en-US" altLang="zh-CN" dirty="0" smtClean="0">
                <a:latin typeface="+mn-ea"/>
              </a:rPr>
              <a:t>EXPLAIN &lt;SQL&gt; </a:t>
            </a:r>
            <a:endParaRPr lang="zh-CN" altLang="en-US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0700" y="1831418"/>
            <a:ext cx="8610600" cy="319516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文本框 3"/>
          <p:cNvSpPr txBox="1"/>
          <p:nvPr/>
        </p:nvSpPr>
        <p:spPr>
          <a:xfrm>
            <a:off x="319253" y="2555132"/>
            <a:ext cx="112523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ea"/>
              </a:rPr>
              <a:t>id:</a:t>
            </a:r>
            <a:r>
              <a:rPr lang="zh-CN" altLang="en-US" b="1" dirty="0" smtClean="0">
                <a:latin typeface="+mn-ea"/>
              </a:rPr>
              <a:t>查询</a:t>
            </a:r>
            <a:r>
              <a:rPr lang="zh-CN" altLang="en-US" b="1" dirty="0">
                <a:latin typeface="+mn-ea"/>
              </a:rPr>
              <a:t>序列号</a:t>
            </a:r>
          </a:p>
          <a:p>
            <a:r>
              <a:rPr lang="en-US" altLang="zh-CN" b="1" dirty="0" err="1" smtClean="0">
                <a:latin typeface="+mn-ea"/>
              </a:rPr>
              <a:t>select_type</a:t>
            </a:r>
            <a:r>
              <a:rPr lang="en-US" altLang="zh-CN" b="1" dirty="0" smtClean="0">
                <a:latin typeface="+mn-ea"/>
              </a:rPr>
              <a:t>:</a:t>
            </a:r>
            <a:r>
              <a:rPr lang="zh-CN" altLang="en-US" b="1" dirty="0" smtClean="0">
                <a:latin typeface="+mn-ea"/>
              </a:rPr>
              <a:t>查询</a:t>
            </a:r>
            <a:r>
              <a:rPr lang="zh-CN" altLang="en-US" b="1" dirty="0">
                <a:latin typeface="+mn-ea"/>
              </a:rPr>
              <a:t>类型</a:t>
            </a:r>
          </a:p>
          <a:p>
            <a:r>
              <a:rPr lang="en-US" altLang="zh-CN" b="1" dirty="0" smtClean="0">
                <a:latin typeface="+mn-ea"/>
              </a:rPr>
              <a:t>table:</a:t>
            </a:r>
            <a:r>
              <a:rPr lang="zh-CN" altLang="en-US" b="1" dirty="0" smtClean="0">
                <a:latin typeface="+mn-ea"/>
              </a:rPr>
              <a:t>输出</a:t>
            </a:r>
            <a:r>
              <a:rPr lang="zh-CN" altLang="en-US" b="1" dirty="0">
                <a:latin typeface="+mn-ea"/>
              </a:rPr>
              <a:t>的行所用的表</a:t>
            </a:r>
          </a:p>
          <a:p>
            <a:r>
              <a:rPr lang="en-US" altLang="zh-CN" b="1" dirty="0" smtClean="0">
                <a:latin typeface="+mn-ea"/>
              </a:rPr>
              <a:t>type:</a:t>
            </a:r>
            <a:r>
              <a:rPr lang="zh-CN" altLang="en-US" b="1" dirty="0" smtClean="0">
                <a:latin typeface="+mn-ea"/>
              </a:rPr>
              <a:t>连接</a:t>
            </a:r>
            <a:r>
              <a:rPr lang="zh-CN" altLang="en-US" b="1" dirty="0">
                <a:latin typeface="+mn-ea"/>
              </a:rPr>
              <a:t>类型</a:t>
            </a:r>
          </a:p>
          <a:p>
            <a:r>
              <a:rPr lang="en-US" altLang="zh-CN" b="1" dirty="0" err="1" smtClean="0">
                <a:latin typeface="+mn-ea"/>
              </a:rPr>
              <a:t>possible_keys</a:t>
            </a:r>
            <a:r>
              <a:rPr lang="en-US" altLang="zh-CN" b="1" dirty="0" smtClean="0">
                <a:latin typeface="+mn-ea"/>
              </a:rPr>
              <a:t>: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smtClean="0">
                <a:latin typeface="+mn-ea"/>
              </a:rPr>
              <a:t>key: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 smtClean="0">
                <a:latin typeface="+mn-ea"/>
              </a:rPr>
              <a:t>key_len</a:t>
            </a:r>
            <a:r>
              <a:rPr lang="en-US" altLang="zh-CN" b="1" dirty="0" smtClean="0">
                <a:latin typeface="+mn-ea"/>
              </a:rPr>
              <a:t>: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smtClean="0">
                <a:latin typeface="+mn-ea"/>
              </a:rPr>
              <a:t>ref:</a:t>
            </a:r>
            <a:r>
              <a:rPr lang="en-US" altLang="zh-CN" b="1" dirty="0">
                <a:latin typeface="+mn-ea"/>
              </a:rPr>
              <a:t> </a:t>
            </a:r>
          </a:p>
          <a:p>
            <a:r>
              <a:rPr lang="en-US" altLang="zh-CN" b="1" dirty="0" smtClean="0">
                <a:latin typeface="+mn-ea"/>
              </a:rPr>
              <a:t>rows: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Extra</a:t>
            </a:r>
            <a:r>
              <a:rPr lang="en-US" altLang="zh-CN" b="1" dirty="0" smtClean="0">
                <a:latin typeface="+mn-ea"/>
              </a:rPr>
              <a:t>:</a:t>
            </a:r>
            <a:endParaRPr lang="en-US" altLang="zh-CN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775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Number_1">
            <a:hlinkClick r:id="rId24" action="ppaction://hlinksldjump"/>
          </p:cNvPr>
          <p:cNvSpPr txBox="1"/>
          <p:nvPr>
            <p:custDataLst>
              <p:tags r:id="rId2"/>
            </p:custDataLst>
          </p:nvPr>
        </p:nvSpPr>
        <p:spPr>
          <a:xfrm>
            <a:off x="5283201" y="2590849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800" b="1">
                <a:solidFill>
                  <a:srgbClr val="7ABC32"/>
                </a:solidFill>
                <a:latin typeface="+mn-ea"/>
              </a:rPr>
              <a:t>01</a:t>
            </a:r>
            <a:endParaRPr lang="zh-CN" altLang="en-US" sz="2800" b="1" dirty="0">
              <a:solidFill>
                <a:srgbClr val="7ABC32"/>
              </a:solidFill>
              <a:latin typeface="+mn-ea"/>
            </a:endParaRPr>
          </a:p>
        </p:txBody>
      </p:sp>
      <p:sp>
        <p:nvSpPr>
          <p:cNvPr id="34" name="MH_Entry_1">
            <a:hlinkClick r:id="rId24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6473375" y="2581777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z="2400" spc="200" dirty="0">
                <a:solidFill>
                  <a:srgbClr val="5F5F5F"/>
                </a:solidFill>
                <a:latin typeface="+mn-ea"/>
              </a:rPr>
              <a:t>索引基础</a:t>
            </a:r>
          </a:p>
        </p:txBody>
      </p:sp>
      <p:sp>
        <p:nvSpPr>
          <p:cNvPr id="61" name="MH_Number_2">
            <a:hlinkClick r:id="rId25" action="ppaction://hlinksldjump"/>
          </p:cNvPr>
          <p:cNvSpPr txBox="1"/>
          <p:nvPr>
            <p:custDataLst>
              <p:tags r:id="rId4"/>
            </p:custDataLst>
          </p:nvPr>
        </p:nvSpPr>
        <p:spPr>
          <a:xfrm>
            <a:off x="5283201" y="3338294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800" b="1">
                <a:solidFill>
                  <a:srgbClr val="7ABC32"/>
                </a:solidFill>
                <a:latin typeface="+mn-ea"/>
                <a:ea typeface="+mn-ea"/>
              </a:rPr>
              <a:t>02</a:t>
            </a:r>
            <a:endParaRPr lang="zh-CN" altLang="en-US" sz="2800" b="1" dirty="0">
              <a:solidFill>
                <a:srgbClr val="7ABC32"/>
              </a:solidFill>
              <a:latin typeface="+mn-ea"/>
              <a:ea typeface="+mn-ea"/>
            </a:endParaRPr>
          </a:p>
        </p:txBody>
      </p:sp>
      <p:sp>
        <p:nvSpPr>
          <p:cNvPr id="62" name="MH_Entry_2">
            <a:hlinkClick r:id="rId25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6473375" y="3329222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400" spc="200" dirty="0" smtClean="0">
                <a:solidFill>
                  <a:srgbClr val="5F5F5F"/>
                </a:solidFill>
                <a:latin typeface="+mn-ea"/>
                <a:ea typeface="+mn-ea"/>
              </a:rPr>
              <a:t>索引应用</a:t>
            </a:r>
            <a:endParaRPr lang="zh-CN" altLang="en-US" sz="2400" spc="20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64" name="MH_Number_3">
            <a:hlinkClick r:id="rId26" action="ppaction://hlinksldjump"/>
          </p:cNvPr>
          <p:cNvSpPr txBox="1"/>
          <p:nvPr>
            <p:custDataLst>
              <p:tags r:id="rId6"/>
            </p:custDataLst>
          </p:nvPr>
        </p:nvSpPr>
        <p:spPr>
          <a:xfrm>
            <a:off x="5283201" y="4085739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800" b="1">
                <a:solidFill>
                  <a:srgbClr val="7ABC32"/>
                </a:solidFill>
                <a:latin typeface="+mn-ea"/>
                <a:ea typeface="+mn-ea"/>
              </a:rPr>
              <a:t>03</a:t>
            </a:r>
            <a:endParaRPr lang="zh-CN" altLang="en-US" sz="2800" b="1" dirty="0">
              <a:solidFill>
                <a:srgbClr val="7ABC32"/>
              </a:solidFill>
              <a:latin typeface="+mn-ea"/>
              <a:ea typeface="+mn-ea"/>
            </a:endParaRPr>
          </a:p>
        </p:txBody>
      </p:sp>
      <p:sp>
        <p:nvSpPr>
          <p:cNvPr id="65" name="MH_Entry_3">
            <a:hlinkClick r:id="rId26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6473375" y="4076667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400" spc="200" dirty="0" smtClean="0">
                <a:solidFill>
                  <a:srgbClr val="5F5F5F"/>
                </a:solidFill>
                <a:latin typeface="+mn-ea"/>
                <a:ea typeface="+mn-ea"/>
              </a:rPr>
              <a:t>索引优化</a:t>
            </a:r>
            <a:endParaRPr lang="zh-CN" altLang="en-US" sz="2400" spc="20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67" name="MH_Number_4">
            <a:hlinkClick r:id="rId27" action="ppaction://hlinksldjump"/>
          </p:cNvPr>
          <p:cNvSpPr txBox="1"/>
          <p:nvPr>
            <p:custDataLst>
              <p:tags r:id="rId8"/>
            </p:custDataLst>
          </p:nvPr>
        </p:nvSpPr>
        <p:spPr>
          <a:xfrm>
            <a:off x="5283201" y="4833184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800" b="1">
                <a:solidFill>
                  <a:srgbClr val="7ABC32"/>
                </a:solidFill>
                <a:latin typeface="+mn-ea"/>
                <a:ea typeface="+mn-ea"/>
              </a:rPr>
              <a:t>04</a:t>
            </a:r>
            <a:endParaRPr lang="zh-CN" altLang="en-US" sz="2800" b="1" dirty="0">
              <a:solidFill>
                <a:srgbClr val="7ABC32"/>
              </a:solidFill>
              <a:latin typeface="+mn-ea"/>
              <a:ea typeface="+mn-ea"/>
            </a:endParaRPr>
          </a:p>
        </p:txBody>
      </p:sp>
      <p:sp>
        <p:nvSpPr>
          <p:cNvPr id="68" name="MH_Entry_4">
            <a:hlinkClick r:id="rId2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6473375" y="4824112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400" spc="200" dirty="0" smtClean="0">
                <a:solidFill>
                  <a:srgbClr val="5F5F5F"/>
                </a:solidFill>
                <a:latin typeface="+mn-ea"/>
                <a:ea typeface="+mn-ea"/>
              </a:rPr>
              <a:t>案例分析</a:t>
            </a:r>
            <a:endParaRPr lang="zh-CN" altLang="en-US" sz="2400" spc="20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70" name="MH_Number_5">
            <a:hlinkClick r:id="rId28" action="ppaction://hlinksldjump"/>
          </p:cNvPr>
          <p:cNvSpPr txBox="1"/>
          <p:nvPr>
            <p:custDataLst>
              <p:tags r:id="rId10"/>
            </p:custDataLst>
          </p:nvPr>
        </p:nvSpPr>
        <p:spPr>
          <a:xfrm>
            <a:off x="5283201" y="5580630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800" b="1" dirty="0">
                <a:solidFill>
                  <a:srgbClr val="7ABC32"/>
                </a:solidFill>
                <a:latin typeface="+mn-ea"/>
                <a:ea typeface="+mn-ea"/>
              </a:rPr>
              <a:t>05</a:t>
            </a:r>
            <a:endParaRPr lang="zh-CN" altLang="en-US" sz="2800" b="1" dirty="0">
              <a:solidFill>
                <a:srgbClr val="7ABC32"/>
              </a:solidFill>
              <a:latin typeface="+mn-ea"/>
              <a:ea typeface="+mn-ea"/>
            </a:endParaRPr>
          </a:p>
        </p:txBody>
      </p:sp>
      <p:sp>
        <p:nvSpPr>
          <p:cNvPr id="71" name="MH_Entry_5">
            <a:hlinkClick r:id="rId28" action="ppaction://hlinksldjump"/>
          </p:cNvPr>
          <p:cNvSpPr txBox="1"/>
          <p:nvPr>
            <p:custDataLst>
              <p:tags r:id="rId11"/>
            </p:custDataLst>
          </p:nvPr>
        </p:nvSpPr>
        <p:spPr>
          <a:xfrm>
            <a:off x="6473375" y="5571558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sz="2400" spc="200" smtClean="0">
                <a:solidFill>
                  <a:srgbClr val="5F5F5F"/>
                </a:solidFill>
                <a:latin typeface="+mn-ea"/>
                <a:ea typeface="+mn-ea"/>
              </a:rPr>
              <a:t>Q&amp;A</a:t>
            </a:r>
            <a:endParaRPr lang="zh-CN" altLang="en-US" sz="2400" spc="20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cxnSp>
        <p:nvCxnSpPr>
          <p:cNvPr id="22" name="MH_Others_1"/>
          <p:cNvCxnSpPr/>
          <p:nvPr>
            <p:custDataLst>
              <p:tags r:id="rId12"/>
            </p:custDataLst>
          </p:nvPr>
        </p:nvCxnSpPr>
        <p:spPr>
          <a:xfrm>
            <a:off x="6142850" y="2688810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MH_Others_2"/>
          <p:cNvCxnSpPr/>
          <p:nvPr>
            <p:custDataLst>
              <p:tags r:id="rId13"/>
            </p:custDataLst>
          </p:nvPr>
        </p:nvCxnSpPr>
        <p:spPr>
          <a:xfrm>
            <a:off x="6142850" y="3443967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MH_Others_3"/>
          <p:cNvCxnSpPr/>
          <p:nvPr>
            <p:custDataLst>
              <p:tags r:id="rId14"/>
            </p:custDataLst>
          </p:nvPr>
        </p:nvCxnSpPr>
        <p:spPr>
          <a:xfrm>
            <a:off x="6142850" y="4199124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MH_Others_4"/>
          <p:cNvCxnSpPr/>
          <p:nvPr>
            <p:custDataLst>
              <p:tags r:id="rId15"/>
            </p:custDataLst>
          </p:nvPr>
        </p:nvCxnSpPr>
        <p:spPr>
          <a:xfrm>
            <a:off x="6142850" y="4954281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MH_Others_5"/>
          <p:cNvCxnSpPr/>
          <p:nvPr>
            <p:custDataLst>
              <p:tags r:id="rId16"/>
            </p:custDataLst>
          </p:nvPr>
        </p:nvCxnSpPr>
        <p:spPr>
          <a:xfrm>
            <a:off x="6142850" y="5709436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H_Others_10"/>
          <p:cNvSpPr/>
          <p:nvPr>
            <p:custDataLst>
              <p:tags r:id="rId17"/>
            </p:custDataLst>
          </p:nvPr>
        </p:nvSpPr>
        <p:spPr>
          <a:xfrm>
            <a:off x="4715351" y="1416944"/>
            <a:ext cx="7476649" cy="504056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MH_Others_11"/>
          <p:cNvSpPr txBox="1"/>
          <p:nvPr>
            <p:custDataLst>
              <p:tags r:id="rId18"/>
            </p:custDataLst>
          </p:nvPr>
        </p:nvSpPr>
        <p:spPr>
          <a:xfrm>
            <a:off x="4643084" y="812972"/>
            <a:ext cx="1344398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3200" b="1" dirty="0">
                <a:solidFill>
                  <a:srgbClr val="7EC2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42" name="MH_Others_12"/>
          <p:cNvCxnSpPr/>
          <p:nvPr>
            <p:custDataLst>
              <p:tags r:id="rId19"/>
            </p:custDataLst>
          </p:nvPr>
        </p:nvCxnSpPr>
        <p:spPr>
          <a:xfrm>
            <a:off x="6053385" y="946550"/>
            <a:ext cx="5970" cy="346644"/>
          </a:xfrm>
          <a:prstGeom prst="line">
            <a:avLst/>
          </a:prstGeom>
          <a:ln w="38100">
            <a:solidFill>
              <a:srgbClr val="7EC2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H_Others_13"/>
          <p:cNvSpPr txBox="1"/>
          <p:nvPr>
            <p:custDataLst>
              <p:tags r:id="rId20"/>
            </p:custDataLst>
          </p:nvPr>
        </p:nvSpPr>
        <p:spPr>
          <a:xfrm>
            <a:off x="6125256" y="796708"/>
            <a:ext cx="3350742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600" dirty="0">
                <a:solidFill>
                  <a:srgbClr val="7EC234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CONTENTS</a:t>
            </a:r>
            <a:endParaRPr lang="zh-CN" altLang="en-US" sz="3600" dirty="0">
              <a:solidFill>
                <a:srgbClr val="7EC234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4" name="MH_Others_14"/>
          <p:cNvSpPr/>
          <p:nvPr>
            <p:custDataLst>
              <p:tags r:id="rId21"/>
            </p:custDataLst>
          </p:nvPr>
        </p:nvSpPr>
        <p:spPr>
          <a:xfrm>
            <a:off x="-105" y="258126"/>
            <a:ext cx="4473442" cy="1336316"/>
          </a:xfrm>
          <a:custGeom>
            <a:avLst/>
            <a:gdLst>
              <a:gd name="connsiteX0" fmla="*/ 0 w 3356114"/>
              <a:gd name="connsiteY0" fmla="*/ 0 h 1620180"/>
              <a:gd name="connsiteX1" fmla="*/ 3356114 w 3356114"/>
              <a:gd name="connsiteY1" fmla="*/ 0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3027868 w 3356114"/>
              <a:gd name="connsiteY1" fmla="*/ 23446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2957529 w 3356114"/>
              <a:gd name="connsiteY1" fmla="*/ 23446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3004422 w 3356114"/>
              <a:gd name="connsiteY1" fmla="*/ 9189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5069 h 1625249"/>
              <a:gd name="connsiteX1" fmla="*/ 3051314 w 3356114"/>
              <a:gd name="connsiteY1" fmla="*/ 0 h 1625249"/>
              <a:gd name="connsiteX2" fmla="*/ 3356114 w 3356114"/>
              <a:gd name="connsiteY2" fmla="*/ 1625249 h 1625249"/>
              <a:gd name="connsiteX3" fmla="*/ 0 w 3356114"/>
              <a:gd name="connsiteY3" fmla="*/ 1625249 h 1625249"/>
              <a:gd name="connsiteX4" fmla="*/ 0 w 3356114"/>
              <a:gd name="connsiteY4" fmla="*/ 5069 h 1625249"/>
              <a:gd name="connsiteX0" fmla="*/ 0 w 3356114"/>
              <a:gd name="connsiteY0" fmla="*/ 5069 h 1625249"/>
              <a:gd name="connsiteX1" fmla="*/ 3016145 w 3356114"/>
              <a:gd name="connsiteY1" fmla="*/ 0 h 1625249"/>
              <a:gd name="connsiteX2" fmla="*/ 3356114 w 3356114"/>
              <a:gd name="connsiteY2" fmla="*/ 1625249 h 1625249"/>
              <a:gd name="connsiteX3" fmla="*/ 0 w 3356114"/>
              <a:gd name="connsiteY3" fmla="*/ 1625249 h 1625249"/>
              <a:gd name="connsiteX4" fmla="*/ 0 w 3356114"/>
              <a:gd name="connsiteY4" fmla="*/ 5069 h 162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6114" h="1625249">
                <a:moveTo>
                  <a:pt x="0" y="5069"/>
                </a:moveTo>
                <a:lnTo>
                  <a:pt x="3016145" y="0"/>
                </a:lnTo>
                <a:lnTo>
                  <a:pt x="3356114" y="1625249"/>
                </a:lnTo>
                <a:lnTo>
                  <a:pt x="0" y="1625249"/>
                </a:lnTo>
                <a:lnTo>
                  <a:pt x="0" y="5069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>
              <a:solidFill>
                <a:srgbClr val="7EC234"/>
              </a:solidFill>
            </a:endParaRPr>
          </a:p>
        </p:txBody>
      </p:sp>
      <p:sp>
        <p:nvSpPr>
          <p:cNvPr id="45" name="MH_Others_15"/>
          <p:cNvSpPr/>
          <p:nvPr>
            <p:custDataLst>
              <p:tags r:id="rId22"/>
            </p:custDataLst>
          </p:nvPr>
        </p:nvSpPr>
        <p:spPr>
          <a:xfrm>
            <a:off x="-11264" y="755480"/>
            <a:ext cx="4207441" cy="401637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510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000" b="1" dirty="0" smtClean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案例分析</a:t>
            </a:r>
            <a:endParaRPr lang="zh-CN" altLang="en-US" sz="4000" b="1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Q&amp;A</a:t>
            </a:r>
            <a:endParaRPr lang="zh-CN" altLang="en-US" sz="4000" b="1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8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+mn-ea"/>
              </a:rPr>
              <a:t>索引</a:t>
            </a:r>
            <a:r>
              <a:rPr lang="zh-CN" altLang="en-US" sz="4000" b="1" dirty="0" smtClean="0">
                <a:solidFill>
                  <a:srgbClr val="FFFFFF"/>
                </a:solidFill>
                <a:latin typeface="+mn-ea"/>
              </a:rPr>
              <a:t>基础</a:t>
            </a:r>
            <a:endParaRPr lang="zh-CN" altLang="en-US" sz="40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5259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/>
                <a:t>索引分类</a:t>
              </a:r>
              <a:endParaRPr lang="zh-CN" b="1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9160" y="1994171"/>
            <a:ext cx="1008161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+mn-ea"/>
              </a:rPr>
              <a:t>InnoDB</a:t>
            </a:r>
            <a:r>
              <a:rPr lang="zh-CN" altLang="en-US" dirty="0" smtClean="0">
                <a:latin typeface="+mn-ea"/>
              </a:rPr>
              <a:t>存储引擎支持以下几种常见索引：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+mn-ea"/>
              </a:rPr>
              <a:t>B+Tree</a:t>
            </a:r>
            <a:r>
              <a:rPr lang="zh-CN" altLang="en-US" dirty="0" smtClean="0">
                <a:latin typeface="+mn-ea"/>
              </a:rPr>
              <a:t>索引</a:t>
            </a:r>
            <a:r>
              <a:rPr lang="en-US" altLang="zh-CN" dirty="0">
                <a:latin typeface="+mn-ea"/>
              </a:rPr>
              <a:t>(BTREE)</a:t>
            </a:r>
            <a:r>
              <a:rPr lang="zh-CN" altLang="en-US" dirty="0" smtClean="0">
                <a:latin typeface="+mn-ea"/>
              </a:rPr>
              <a:t>：聚簇索引和二级索引（即非聚簇索引）。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哈希</a:t>
            </a:r>
            <a:r>
              <a:rPr lang="zh-CN" altLang="en-US" dirty="0" smtClean="0">
                <a:latin typeface="+mn-ea"/>
              </a:rPr>
              <a:t>索引</a:t>
            </a:r>
            <a:r>
              <a:rPr lang="en-US" altLang="zh-CN" dirty="0" smtClean="0">
                <a:latin typeface="+mn-ea"/>
              </a:rPr>
              <a:t>(HASH)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 err="1" smtClean="0">
                <a:latin typeface="+mn-ea"/>
              </a:rPr>
              <a:t>InnoDB</a:t>
            </a:r>
            <a:r>
              <a:rPr lang="zh-CN" altLang="en-US" dirty="0" smtClean="0">
                <a:latin typeface="+mn-ea"/>
              </a:rPr>
              <a:t>根据表的使用情况自动为表生成哈希索引。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全文</a:t>
            </a:r>
            <a:r>
              <a:rPr lang="zh-CN" altLang="en-US" dirty="0" smtClean="0">
                <a:latin typeface="+mn-ea"/>
              </a:rPr>
              <a:t>索</a:t>
            </a:r>
            <a:r>
              <a:rPr lang="zh-CN" altLang="en-US" dirty="0">
                <a:latin typeface="+mn-ea"/>
              </a:rPr>
              <a:t>引</a:t>
            </a:r>
            <a:r>
              <a:rPr lang="en-US" altLang="zh-CN" dirty="0" smtClean="0">
                <a:latin typeface="+mn-ea"/>
              </a:rPr>
              <a:t>(FULLTEXT)</a:t>
            </a:r>
          </a:p>
        </p:txBody>
      </p:sp>
    </p:spTree>
    <p:extLst>
      <p:ext uri="{BB962C8B-B14F-4D97-AF65-F5344CB8AC3E}">
        <p14:creationId xmlns:p14="http://schemas.microsoft.com/office/powerpoint/2010/main" val="22646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5259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 smtClean="0"/>
                <a:t>B+TREE</a:t>
              </a:r>
              <a:endParaRPr lang="zh-CN" b="1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9160" y="1994171"/>
            <a:ext cx="1008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可为</a:t>
            </a:r>
            <a:r>
              <a:rPr lang="en-US" altLang="zh-CN" dirty="0" smtClean="0">
                <a:latin typeface="+mn-ea"/>
              </a:rPr>
              <a:t>NULL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NULL</a:t>
            </a:r>
            <a:r>
              <a:rPr lang="zh-CN" altLang="en-US" dirty="0" smtClean="0">
                <a:latin typeface="+mn-ea"/>
              </a:rPr>
              <a:t>时可有多列</a:t>
            </a:r>
            <a:r>
              <a:rPr lang="en-US" altLang="zh-CN" dirty="0" smtClean="0">
                <a:latin typeface="+mn-ea"/>
              </a:rPr>
              <a:t>NULL</a:t>
            </a:r>
            <a:r>
              <a:rPr lang="zh-CN" altLang="en-US" dirty="0" smtClean="0">
                <a:latin typeface="+mn-ea"/>
              </a:rPr>
              <a:t>值。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936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9160" y="1941038"/>
            <a:ext cx="11322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数据</a:t>
            </a:r>
            <a:r>
              <a:rPr lang="zh-CN" altLang="en-US" dirty="0">
                <a:latin typeface="+mn-ea"/>
              </a:rPr>
              <a:t>的物理存放顺序与索引顺序是一致的</a:t>
            </a:r>
            <a:r>
              <a:rPr lang="zh-CN" altLang="en-US" dirty="0" smtClean="0">
                <a:latin typeface="+mn-ea"/>
              </a:rPr>
              <a:t>，每张表只能有一个</a:t>
            </a:r>
            <a:r>
              <a:rPr lang="zh-CN" altLang="en-US" dirty="0">
                <a:latin typeface="+mn-ea"/>
              </a:rPr>
              <a:t>聚簇</a:t>
            </a:r>
            <a:r>
              <a:rPr lang="zh-CN" altLang="en-US" dirty="0" smtClean="0">
                <a:latin typeface="+mn-ea"/>
              </a:rPr>
              <a:t>索引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 smtClean="0">
                <a:latin typeface="+mn-ea"/>
              </a:rPr>
              <a:t>即主键索引。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+mn-ea"/>
              </a:rPr>
              <a:t>InnoDB</a:t>
            </a:r>
            <a:r>
              <a:rPr lang="zh-CN" altLang="en-US" dirty="0">
                <a:latin typeface="+mn-ea"/>
              </a:rPr>
              <a:t>通过主键聚集索引。如果没有定义主键，</a:t>
            </a:r>
            <a:r>
              <a:rPr lang="en-US" altLang="zh-CN" dirty="0" err="1">
                <a:latin typeface="+mn-ea"/>
              </a:rPr>
              <a:t>InnoDB</a:t>
            </a:r>
            <a:r>
              <a:rPr lang="zh-CN" altLang="en-US" dirty="0">
                <a:latin typeface="+mn-ea"/>
              </a:rPr>
              <a:t>会选择一</a:t>
            </a:r>
            <a:r>
              <a:rPr lang="zh-CN" altLang="en-US" dirty="0" smtClean="0">
                <a:latin typeface="+mn-ea"/>
              </a:rPr>
              <a:t>个非空的唯一索引</a:t>
            </a:r>
            <a:r>
              <a:rPr lang="zh-CN" altLang="en-US" dirty="0">
                <a:latin typeface="+mn-ea"/>
              </a:rPr>
              <a:t>代替。如果没有这样的索引，</a:t>
            </a:r>
            <a:r>
              <a:rPr lang="en-US" altLang="zh-CN" dirty="0" err="1">
                <a:latin typeface="+mn-ea"/>
              </a:rPr>
              <a:t>InnoDB</a:t>
            </a:r>
            <a:r>
              <a:rPr lang="zh-CN" altLang="en-US" dirty="0">
                <a:latin typeface="+mn-ea"/>
              </a:rPr>
              <a:t>会隐式定义一个主键作为索引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+mn-ea"/>
              </a:rPr>
              <a:t>InnoDB</a:t>
            </a:r>
            <a:r>
              <a:rPr lang="zh-CN" altLang="en-US" dirty="0">
                <a:latin typeface="+mn-ea"/>
              </a:rPr>
              <a:t>的聚簇索引实际上在同一个数据结构中保存了</a:t>
            </a:r>
            <a:r>
              <a:rPr lang="en-US" altLang="zh-CN" dirty="0">
                <a:latin typeface="+mn-ea"/>
              </a:rPr>
              <a:t>B-Tree</a:t>
            </a:r>
            <a:r>
              <a:rPr lang="zh-CN" altLang="en-US" dirty="0">
                <a:latin typeface="+mn-ea"/>
              </a:rPr>
              <a:t>索引和数据行。</a:t>
            </a:r>
            <a:endParaRPr lang="en-US" altLang="zh-CN" dirty="0"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b="1" dirty="0"/>
                <a:t>聚簇索引</a:t>
              </a: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08" y="3818351"/>
            <a:ext cx="5171429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latin typeface="+mn-ea"/>
                </a:rPr>
                <a:t>二级索引即非</a:t>
              </a:r>
              <a:r>
                <a:rPr lang="zh-CN" altLang="zh-CN" b="1" dirty="0">
                  <a:latin typeface="+mn-ea"/>
                </a:rPr>
                <a:t>聚簇</a:t>
              </a:r>
              <a:r>
                <a:rPr lang="zh-CN" altLang="zh-CN" b="1" dirty="0" smtClean="0">
                  <a:latin typeface="+mn-ea"/>
                </a:rPr>
                <a:t>索引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49160" y="1973938"/>
            <a:ext cx="11015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数据</a:t>
            </a:r>
            <a:r>
              <a:rPr lang="zh-CN" altLang="en-US" dirty="0">
                <a:latin typeface="+mn-ea"/>
              </a:rPr>
              <a:t>的物理存放顺序与索引顺序</a:t>
            </a:r>
            <a:r>
              <a:rPr lang="zh-CN" altLang="en-US" dirty="0" smtClean="0">
                <a:latin typeface="+mn-ea"/>
              </a:rPr>
              <a:t>是不一致的。一</a:t>
            </a:r>
            <a:r>
              <a:rPr lang="zh-CN" altLang="en-US" dirty="0">
                <a:latin typeface="+mn-ea"/>
              </a:rPr>
              <a:t>个表中可以拥有</a:t>
            </a:r>
            <a:r>
              <a:rPr lang="zh-CN" altLang="en-US" dirty="0" smtClean="0">
                <a:latin typeface="+mn-ea"/>
              </a:rPr>
              <a:t>多个</a:t>
            </a:r>
            <a:r>
              <a:rPr lang="zh-CN" altLang="en-US" dirty="0">
                <a:latin typeface="+mn-ea"/>
              </a:rPr>
              <a:t>非聚集</a:t>
            </a:r>
            <a:r>
              <a:rPr lang="zh-CN" altLang="en-US" dirty="0" smtClean="0">
                <a:latin typeface="+mn-ea"/>
              </a:rPr>
              <a:t>索引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引用</a:t>
            </a:r>
            <a:r>
              <a:rPr lang="zh-CN" altLang="en-US" dirty="0">
                <a:latin typeface="+mn-ea"/>
              </a:rPr>
              <a:t>主键作为</a:t>
            </a:r>
            <a:r>
              <a:rPr lang="en-US" altLang="zh-CN" dirty="0">
                <a:latin typeface="+mn-ea"/>
              </a:rPr>
              <a:t>data</a:t>
            </a:r>
            <a:r>
              <a:rPr lang="zh-CN" altLang="en-US" dirty="0" smtClean="0">
                <a:latin typeface="+mn-ea"/>
              </a:rPr>
              <a:t>域，</a:t>
            </a:r>
            <a:r>
              <a:rPr lang="zh-CN" altLang="en-US" dirty="0">
                <a:latin typeface="+mn-ea"/>
              </a:rPr>
              <a:t>首先检索辅助索引获得主键，然后用主键到主索引中检索获得</a:t>
            </a:r>
            <a:r>
              <a:rPr lang="zh-CN" altLang="en-US" dirty="0" smtClean="0">
                <a:latin typeface="+mn-ea"/>
              </a:rPr>
              <a:t>记录，</a:t>
            </a:r>
            <a:r>
              <a:rPr lang="zh-CN" altLang="en-US" dirty="0">
                <a:latin typeface="+mn-ea"/>
              </a:rPr>
              <a:t>避免主键使用大的</a:t>
            </a:r>
            <a:r>
              <a:rPr lang="zh-CN" altLang="en-US" dirty="0" smtClean="0">
                <a:latin typeface="+mn-ea"/>
              </a:rPr>
              <a:t>数据类型。</a:t>
            </a:r>
            <a:endParaRPr lang="en-US" altLang="zh-CN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唯一索引，</a:t>
            </a:r>
            <a:r>
              <a:rPr lang="zh-CN" altLang="en-US" dirty="0">
                <a:latin typeface="+mn-ea"/>
              </a:rPr>
              <a:t>单列</a:t>
            </a:r>
            <a:r>
              <a:rPr lang="zh-CN" altLang="en-US" dirty="0" smtClean="0">
                <a:latin typeface="+mn-ea"/>
              </a:rPr>
              <a:t>索引，组合</a:t>
            </a:r>
            <a:r>
              <a:rPr lang="zh-CN" altLang="en-US" dirty="0" smtClean="0">
                <a:latin typeface="+mn-ea"/>
              </a:rPr>
              <a:t>索引。</a:t>
            </a:r>
            <a:endParaRPr lang="zh-CN" altLang="en-US" dirty="0" smtClean="0">
              <a:latin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693" y="3778456"/>
            <a:ext cx="5171429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5259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/>
                <a:t>唯一索引</a:t>
              </a:r>
              <a:endParaRPr lang="zh-CN" b="1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9160" y="1994171"/>
            <a:ext cx="1008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可为</a:t>
            </a:r>
            <a:r>
              <a:rPr lang="en-US" altLang="zh-CN" dirty="0" smtClean="0">
                <a:latin typeface="+mn-ea"/>
              </a:rPr>
              <a:t>NULL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NULL</a:t>
            </a:r>
            <a:r>
              <a:rPr lang="zh-CN" altLang="en-US" dirty="0" smtClean="0">
                <a:latin typeface="+mn-ea"/>
              </a:rPr>
              <a:t>时可有多列</a:t>
            </a:r>
            <a:r>
              <a:rPr lang="en-US" altLang="zh-CN" dirty="0" smtClean="0">
                <a:latin typeface="+mn-ea"/>
              </a:rPr>
              <a:t>NULL</a:t>
            </a:r>
            <a:r>
              <a:rPr lang="zh-CN" altLang="en-US" dirty="0" smtClean="0">
                <a:latin typeface="+mn-ea"/>
              </a:rPr>
              <a:t>值。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72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索引基础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aphicFrame>
        <p:nvGraphicFramePr>
          <p:cNvPr id="9" name="内容占位符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4332405"/>
              </p:ext>
            </p:extLst>
          </p:nvPr>
        </p:nvGraphicFramePr>
        <p:xfrm>
          <a:off x="419542" y="1144397"/>
          <a:ext cx="11137720" cy="5275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449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63"/>
  <p:tag name="MH_SECTIONID" val="264,265,266,267,26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CONTENTS"/>
  <p:tag name="ID" val="5458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1742</Words>
  <Application>Microsoft Office PowerPoint</Application>
  <PresentationFormat>宽屏</PresentationFormat>
  <Paragraphs>178</Paragraphs>
  <Slides>22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华文细黑</vt:lpstr>
      <vt:lpstr>华文中宋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程智宇</dc:creator>
  <cp:lastModifiedBy>程智宇</cp:lastModifiedBy>
  <cp:revision>345</cp:revision>
  <dcterms:created xsi:type="dcterms:W3CDTF">2019-04-02T01:24:38Z</dcterms:created>
  <dcterms:modified xsi:type="dcterms:W3CDTF">2019-04-11T11:49:31Z</dcterms:modified>
</cp:coreProperties>
</file>