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3" r:id="rId3"/>
    <p:sldId id="264" r:id="rId4"/>
    <p:sldId id="291" r:id="rId5"/>
    <p:sldId id="275" r:id="rId6"/>
    <p:sldId id="277" r:id="rId7"/>
    <p:sldId id="296" r:id="rId8"/>
    <p:sldId id="295" r:id="rId9"/>
    <p:sldId id="286" r:id="rId10"/>
    <p:sldId id="265" r:id="rId11"/>
    <p:sldId id="278" r:id="rId12"/>
    <p:sldId id="279" r:id="rId13"/>
    <p:sldId id="281" r:id="rId14"/>
    <p:sldId id="283" r:id="rId15"/>
    <p:sldId id="284" r:id="rId16"/>
    <p:sldId id="294" r:id="rId17"/>
    <p:sldId id="266" r:id="rId18"/>
    <p:sldId id="282" r:id="rId19"/>
    <p:sldId id="285" r:id="rId20"/>
    <p:sldId id="290" r:id="rId21"/>
    <p:sldId id="292" r:id="rId22"/>
    <p:sldId id="297" r:id="rId23"/>
    <p:sldId id="298" r:id="rId24"/>
    <p:sldId id="267" r:id="rId25"/>
    <p:sldId id="268" r:id="rId26"/>
    <p:sldId id="26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579C4C-FADA-43BF-BB7F-0D652CC5B476}" type="presOf" srcId="{C49B825D-86F6-4ABB-90D4-E6397D9CCFA6}" destId="{4DBBB41F-80A8-4D02-AA6B-A39BDD7EC647}" srcOrd="0" destOrd="5" presId="urn:microsoft.com/office/officeart/2005/8/layout/vList2"/>
    <dgm:cxn modelId="{0168EFCD-3A17-444F-9008-51A4CBE3E4B0}" type="presOf" srcId="{2CCA6318-5E9B-4A45-BE56-891ED3B49920}" destId="{6E1F3A8F-979A-4968-9990-6D26FA552F18}" srcOrd="0" destOrd="0" presId="urn:microsoft.com/office/officeart/2005/8/layout/vList2"/>
    <dgm:cxn modelId="{1F81A74A-39C5-4944-9827-4258D764E8C2}" type="presOf" srcId="{3385ECA4-BE99-4663-A1DD-9A21EF985FD6}" destId="{2287F4FD-CD4B-4DBF-99A4-A3F5AA8590C9}" srcOrd="0" destOrd="0" presId="urn:microsoft.com/office/officeart/2005/8/layout/vList2"/>
    <dgm:cxn modelId="{A991DB64-F76E-4392-BD26-A58FD1251BC7}" type="presOf" srcId="{3CBA6E75-B103-4827-8B9B-E799FCA4B6A7}" destId="{4DBBB41F-80A8-4D02-AA6B-A39BDD7EC647}" srcOrd="0" destOrd="3" presId="urn:microsoft.com/office/officeart/2005/8/layout/vList2"/>
    <dgm:cxn modelId="{AC351001-A3E5-42E2-81F8-4E474EAA0814}" type="presOf" srcId="{7A969AAA-0DCE-4A18-BAFD-FA6343058C3E}" destId="{4DBBB41F-80A8-4D02-AA6B-A39BDD7EC647}" srcOrd="0" destOrd="4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64B2A1FD-9A53-4D22-B394-89705D6612DC}" type="presOf" srcId="{0133647A-87DD-4920-9547-E61D17553F6D}" destId="{4DBBB41F-80A8-4D02-AA6B-A39BDD7EC647}" srcOrd="0" destOrd="2" presId="urn:microsoft.com/office/officeart/2005/8/layout/vList2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E8B9471E-B5F0-4607-ABD9-CBFEC8C46747}" type="presOf" srcId="{D37594E3-DF3B-41D6-9217-4D71F51FD930}" destId="{4DBBB41F-80A8-4D02-AA6B-A39BDD7EC647}" srcOrd="0" destOrd="1" presId="urn:microsoft.com/office/officeart/2005/8/layout/vList2"/>
    <dgm:cxn modelId="{DCEA6814-46DB-43BC-ABE9-296E74A09C3B}" type="presOf" srcId="{D987A8F7-675F-4DB8-927E-4A9DFCAF598F}" destId="{07140409-63E5-41F1-8748-17B5F6062E7A}" srcOrd="0" destOrd="1" presId="urn:microsoft.com/office/officeart/2005/8/layout/vList2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42F393AF-AB14-4F45-9CFE-0A8F9F298AD7}" type="presOf" srcId="{7F2245EF-9A35-424B-99E0-2B6079103238}" destId="{9EF64D39-2BD6-4A08-B253-92A3AC0498DB}" srcOrd="0" destOrd="0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6A645F96-3C11-408F-92ED-D6BB3990EF30}" type="presOf" srcId="{5E5BDDA8-FD9E-472F-B9AC-D1F7D9E53285}" destId="{07140409-63E5-41F1-8748-17B5F6062E7A}" srcOrd="0" destOrd="3" presId="urn:microsoft.com/office/officeart/2005/8/layout/vList2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CA8F8C1B-C04B-4CD2-BE0F-2287DD6357CD}" type="presOf" srcId="{6C31571E-3342-4494-A557-A938A29921A0}" destId="{4DBBB41F-80A8-4D02-AA6B-A39BDD7EC647}" srcOrd="0" destOrd="0" presId="urn:microsoft.com/office/officeart/2005/8/layout/vList2"/>
    <dgm:cxn modelId="{E849F823-F8A5-4D07-B458-EF1CF05D7133}" type="presOf" srcId="{E5CDD162-6C65-4083-A6B5-F5FBD3F468FE}" destId="{07140409-63E5-41F1-8748-17B5F6062E7A}" srcOrd="0" destOrd="2" presId="urn:microsoft.com/office/officeart/2005/8/layout/vList2"/>
    <dgm:cxn modelId="{69FF5014-0808-44D3-8B53-C8A46400CF24}" type="presOf" srcId="{0FA9E4F8-D936-44A6-8EEC-1DD8D5516831}" destId="{07140409-63E5-41F1-8748-17B5F6062E7A}" srcOrd="0" destOrd="0" presId="urn:microsoft.com/office/officeart/2005/8/layout/vList2"/>
    <dgm:cxn modelId="{E6585540-3D8E-4479-96CC-2EBFD0E46469}" type="presOf" srcId="{FD56C2DD-C4A2-44A5-86FC-8C4EF4796350}" destId="{4DBBB41F-80A8-4D02-AA6B-A39BDD7EC647}" srcOrd="0" destOrd="6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54BBE959-80B7-43CA-ABE3-652CAA5FF97A}" type="presParOf" srcId="{6E1F3A8F-979A-4968-9990-6D26FA552F18}" destId="{9EF64D39-2BD6-4A08-B253-92A3AC0498DB}" srcOrd="0" destOrd="0" presId="urn:microsoft.com/office/officeart/2005/8/layout/vList2"/>
    <dgm:cxn modelId="{88B12FF1-784C-4200-A442-674D1482CE4C}" type="presParOf" srcId="{6E1F3A8F-979A-4968-9990-6D26FA552F18}" destId="{07140409-63E5-41F1-8748-17B5F6062E7A}" srcOrd="1" destOrd="0" presId="urn:microsoft.com/office/officeart/2005/8/layout/vList2"/>
    <dgm:cxn modelId="{DBF3D06B-7D52-410C-877C-0DD41B6CD067}" type="presParOf" srcId="{6E1F3A8F-979A-4968-9990-6D26FA552F18}" destId="{2287F4FD-CD4B-4DBF-99A4-A3F5AA8590C9}" srcOrd="2" destOrd="0" presId="urn:microsoft.com/office/officeart/2005/8/layout/vList2"/>
    <dgm:cxn modelId="{7A6F8BBE-4AB3-452A-BA98-C365EBE5C050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D945C73D-7674-44F8-8F60-6CB28EAEC40F}" type="presOf" srcId="{1C954093-F46B-4506-99BA-92F256664AA4}" destId="{B30CACC8-869E-4846-BE7C-1A57834182B3}" srcOrd="0" destOrd="2" presId="urn:microsoft.com/office/officeart/2005/8/layout/vList2"/>
    <dgm:cxn modelId="{8647795F-686D-4A57-91FF-52B5CCB233A1}" type="presOf" srcId="{CE3ED9F5-F484-4655-9517-5C029FC86C92}" destId="{A75B27A3-4934-4CB1-83B2-AA1BE44627B9}" srcOrd="0" destOrd="0" presId="urn:microsoft.com/office/officeart/2005/8/layout/vList2"/>
    <dgm:cxn modelId="{B14A9B6D-4755-4EAC-B78F-3E6C2F152250}" type="presOf" srcId="{FD934861-5BE1-4638-90AD-4BE439F88EAC}" destId="{B30CACC8-869E-4846-BE7C-1A57834182B3}" srcOrd="0" destOrd="0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586E57C4-04BB-4E19-97CE-ECEB9FA823C8}" type="presOf" srcId="{38C9EA59-EC06-4208-A673-F424C869F168}" destId="{CA554754-7DFF-4D28-9E8E-4D05F4E62715}" srcOrd="0" destOrd="0" presId="urn:microsoft.com/office/officeart/2005/8/layout/vList2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D999F62B-12EF-4119-89F4-CE280D369B77}" type="presOf" srcId="{51118769-7369-4E6D-863B-19E4D6A4DD57}" destId="{ED8ADFA8-D73D-4B2D-AE18-C587F2E4C0E4}" srcOrd="0" destOrd="0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281CDDCB-C9AD-498F-B39C-AF9637C2F70F}" type="presOf" srcId="{43750A68-495F-49E5-BC60-BCB31FEF9CDC}" destId="{B30CACC8-869E-4846-BE7C-1A57834182B3}" srcOrd="0" destOrd="1" presId="urn:microsoft.com/office/officeart/2005/8/layout/vList2"/>
    <dgm:cxn modelId="{E4D1082B-EA71-47EF-BDC3-197CBF9F2AF5}" type="presOf" srcId="{2D1E39C6-DFE2-4A71-A091-F8133B853E19}" destId="{A75B27A3-4934-4CB1-83B2-AA1BE44627B9}" srcOrd="0" destOrd="2" presId="urn:microsoft.com/office/officeart/2005/8/layout/vList2"/>
    <dgm:cxn modelId="{932FEB1A-5C27-4364-ABDE-4D595694082B}" type="presOf" srcId="{9D11A879-CA9F-44CB-BCA4-05EC7A62A9DB}" destId="{1207BED0-0FB0-48A1-9A04-AC4D4A2EAFBD}" srcOrd="0" destOrd="0" presId="urn:microsoft.com/office/officeart/2005/8/layout/vList2"/>
    <dgm:cxn modelId="{F8AD6E50-B2C6-4EAA-A51E-8F2F5160017D}" type="presOf" srcId="{3A6CC848-8D82-478C-8E9C-E55B6C04B54E}" destId="{A75B27A3-4934-4CB1-83B2-AA1BE44627B9}" srcOrd="0" destOrd="1" presId="urn:microsoft.com/office/officeart/2005/8/layout/vList2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2294AE9E-503B-4CD2-A7AD-BA302EC4065A}" type="presParOf" srcId="{CA554754-7DFF-4D28-9E8E-4D05F4E62715}" destId="{1207BED0-0FB0-48A1-9A04-AC4D4A2EAFBD}" srcOrd="0" destOrd="0" presId="urn:microsoft.com/office/officeart/2005/8/layout/vList2"/>
    <dgm:cxn modelId="{62833CCE-9B0C-4C23-BE64-F0CC385A4C7D}" type="presParOf" srcId="{CA554754-7DFF-4D28-9E8E-4D05F4E62715}" destId="{B30CACC8-869E-4846-BE7C-1A57834182B3}" srcOrd="1" destOrd="0" presId="urn:microsoft.com/office/officeart/2005/8/layout/vList2"/>
    <dgm:cxn modelId="{0F8B3E7C-727D-4315-8A9E-804869B8864D}" type="presParOf" srcId="{CA554754-7DFF-4D28-9E8E-4D05F4E62715}" destId="{ED8ADFA8-D73D-4B2D-AE18-C587F2E4C0E4}" srcOrd="2" destOrd="0" presId="urn:microsoft.com/office/officeart/2005/8/layout/vList2"/>
    <dgm:cxn modelId="{9A9CC6D3-12BD-49A0-87C8-AC4C4082194A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1111752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1105642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1111752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1111752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1105716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1111752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lain-output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设计索引规则：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每张表不超过五个索引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复合索引不超过三列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避免重复索引和离散度低的索引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https://dev.mysql.com/doc/refman/8.0/en/explain-output.html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3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3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2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5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10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5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9160" y="1572383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</a:t>
            </a:r>
            <a:r>
              <a:rPr lang="zh-CN" altLang="en-US" sz="1600" b="1" dirty="0" smtClean="0">
                <a:latin typeface="+mn-ea"/>
              </a:rPr>
              <a:t>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如果创建了索引</a:t>
            </a:r>
            <a:r>
              <a:rPr lang="en-US" altLang="zh-CN" sz="1600" dirty="0">
                <a:latin typeface="+mn-ea"/>
              </a:rPr>
              <a:t>(A,B),</a:t>
            </a:r>
            <a:r>
              <a:rPr lang="zh-CN" altLang="en-US" sz="1600" dirty="0">
                <a:latin typeface="+mn-ea"/>
              </a:rPr>
              <a:t>再创建索引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就是冗余索引，因为这只是前一个索引的前缀索引。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例如：有人可能会增加一个新的索引</a:t>
            </a:r>
            <a:r>
              <a:rPr lang="en-US" altLang="zh-CN" sz="1600" dirty="0">
                <a:latin typeface="+mn-ea"/>
              </a:rPr>
              <a:t>(A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B)</a:t>
            </a:r>
            <a:r>
              <a:rPr lang="zh-CN" altLang="en-US" sz="1600" dirty="0">
                <a:latin typeface="+mn-ea"/>
              </a:rPr>
              <a:t>而不是扩展已有的索引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例如：还有一种情况是将一个索引扩展为</a:t>
            </a:r>
            <a:r>
              <a:rPr lang="en-US" altLang="zh-CN" sz="1600" dirty="0">
                <a:latin typeface="+mn-ea"/>
              </a:rPr>
              <a:t>(A,ID),</a:t>
            </a:r>
            <a:r>
              <a:rPr lang="zh-CN" altLang="en-US" sz="1600" dirty="0">
                <a:latin typeface="+mn-ea"/>
              </a:rPr>
              <a:t>其中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是主键，对于</a:t>
            </a:r>
            <a:r>
              <a:rPr lang="en-US" altLang="zh-CN" sz="1600" dirty="0" err="1">
                <a:latin typeface="+mn-ea"/>
              </a:rPr>
              <a:t>InnoDB</a:t>
            </a:r>
            <a:r>
              <a:rPr lang="zh-CN" altLang="en-US" sz="1600" dirty="0">
                <a:latin typeface="+mn-ea"/>
              </a:rPr>
              <a:t>来说主键已经包含在二级索引中了，所以这也是冗余的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重复</a:t>
            </a:r>
            <a:r>
              <a:rPr lang="zh-CN" altLang="en-US" sz="1600" b="1" dirty="0" smtClean="0">
                <a:latin typeface="+mn-ea"/>
              </a:rPr>
              <a:t>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</a:t>
            </a:r>
            <a:r>
              <a:rPr lang="zh-CN" altLang="en-US" sz="1600" b="1" dirty="0" smtClean="0">
                <a:latin typeface="+mn-ea"/>
              </a:rPr>
              <a:t>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可以通过使用</a:t>
            </a:r>
            <a:r>
              <a:rPr lang="en-US" altLang="zh-CN" sz="1600" dirty="0">
                <a:latin typeface="+mn-ea"/>
              </a:rPr>
              <a:t>IN</a:t>
            </a:r>
            <a:r>
              <a:rPr lang="zh-CN" altLang="en-US" sz="1600" dirty="0">
                <a:latin typeface="+mn-ea"/>
              </a:rPr>
              <a:t>语句让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使用索引，避免使用范围查询导致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语句无法使用索引。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更有效的过滤掉不需要的行。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考虑表上的所有选项。当设计索引时，不要只为现有的查询考虑需要哪些索引，还需要考虑对查询进行优化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避免</a:t>
            </a:r>
            <a:r>
              <a:rPr lang="zh-CN" altLang="en-US" sz="1600" b="1" dirty="0" smtClean="0">
                <a:latin typeface="+mn-ea"/>
              </a:rPr>
              <a:t>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对于那些选择性非常低的列，可以增加一些特殊的索引来排序。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/>
          </p:nvPr>
        </p:nvGraphicFramePr>
        <p:xfrm>
          <a:off x="413542" y="1128358"/>
          <a:ext cx="1111752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4" y="1814986"/>
            <a:ext cx="6647791" cy="4964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3800" y="201486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查看优化后的语句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>
                <a:latin typeface="+mn-ea"/>
              </a:rPr>
              <a:t>EXTENDED &lt;SQL&gt;;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SHOW </a:t>
            </a:r>
            <a:r>
              <a:rPr lang="en-US" altLang="zh-CN" dirty="0">
                <a:latin typeface="+mn-ea"/>
              </a:rPr>
              <a:t>WARNING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64936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" y="2190149"/>
            <a:ext cx="890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1514"/>
              </p:ext>
            </p:extLst>
          </p:nvPr>
        </p:nvGraphicFramePr>
        <p:xfrm>
          <a:off x="249160" y="1572779"/>
          <a:ext cx="11333240" cy="488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941"/>
                <a:gridCol w="96392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执行编号，标识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所属的行。如果在语句中没子查询或关联查询，只有唯一的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，每行都将显示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。否则，内层的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语句一般会顺序编号，对应于其在原始语句中的位置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select_type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显示本行是简单或复杂</a:t>
                      </a:r>
                      <a:r>
                        <a:rPr lang="en-US" dirty="0"/>
                        <a:t>select。</a:t>
                      </a:r>
                      <a:r>
                        <a:rPr lang="zh-CN" altLang="en-US" dirty="0"/>
                        <a:t>如果查询有任何复杂的子查询，则最外层标记为</a:t>
                      </a:r>
                      <a:r>
                        <a:rPr lang="en-US" dirty="0"/>
                        <a:t>PRIMARY（DERIVED、UNION、UNION </a:t>
                      </a:r>
                      <a:r>
                        <a:rPr lang="en-US" dirty="0" err="1"/>
                        <a:t>RESUlT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访问引用哪个表（引用某个查询，如“</a:t>
                      </a:r>
                      <a:r>
                        <a:rPr lang="en-US" altLang="zh-CN" dirty="0"/>
                        <a:t>derived3”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数据访问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读取操作类型（</a:t>
                      </a:r>
                      <a:r>
                        <a:rPr lang="en-US" dirty="0" err="1"/>
                        <a:t>ALL、index、range、ref、eq_ref、const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system、NULL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possible_keys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揭示哪一些索引可能有利于高效的查找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决定采用哪个索引来优化查询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key_len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在索引里使用的字节数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显示了之前的表在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列记录的索引中查找值所用的列或常量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为了找到所需的行而需要读取的行数，估算值，不精确。通过把所有</a:t>
                      </a:r>
                      <a:r>
                        <a:rPr lang="en-US" altLang="zh-CN" dirty="0"/>
                        <a:t>rows</a:t>
                      </a:r>
                      <a:r>
                        <a:rPr lang="zh-CN" altLang="en-US" dirty="0"/>
                        <a:t>列值相乘，可粗略估算整个查询会检查的行数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额外信息，如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index、filesort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err="1" smtClean="0">
                  <a:latin typeface="+mn-ea"/>
                </a:rPr>
                <a:t>select_type</a:t>
              </a:r>
              <a:r>
                <a:rPr lang="en-US" altLang="zh-CN" b="1" dirty="0">
                  <a:latin typeface="+mn-ea"/>
                </a:rPr>
                <a:t> 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34678"/>
            <a:ext cx="10715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SIMPLE</a:t>
            </a:r>
            <a:r>
              <a:rPr lang="zh-CN" altLang="zh-CN" dirty="0"/>
              <a:t>：查询中不包含子查询或者</a:t>
            </a:r>
            <a:r>
              <a:rPr lang="en-US" altLang="zh-CN" dirty="0"/>
              <a:t>UNION</a:t>
            </a:r>
            <a:endParaRPr lang="zh-CN" altLang="zh-CN" dirty="0"/>
          </a:p>
          <a:p>
            <a:pPr lvl="0"/>
            <a:r>
              <a:rPr lang="zh-CN" altLang="zh-CN" dirty="0"/>
              <a:t>查询中若包含任何复杂的子部分，最外层查询则被标记为：</a:t>
            </a:r>
            <a:r>
              <a:rPr lang="en-US" altLang="zh-CN" dirty="0"/>
              <a:t>PRIMARY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SELECT</a:t>
            </a:r>
            <a:r>
              <a:rPr lang="zh-CN" altLang="zh-CN" dirty="0"/>
              <a:t>或</a:t>
            </a:r>
            <a:r>
              <a:rPr lang="en-US" altLang="zh-CN" dirty="0"/>
              <a:t>WHERE</a:t>
            </a:r>
            <a:r>
              <a:rPr lang="zh-CN" altLang="zh-CN" dirty="0"/>
              <a:t>列表中包含了子查询，该子查询被标记为：</a:t>
            </a:r>
            <a:r>
              <a:rPr lang="en-US" altLang="zh-CN" dirty="0"/>
              <a:t>SUBQUERY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FROM</a:t>
            </a:r>
            <a:r>
              <a:rPr lang="zh-CN" altLang="zh-CN" dirty="0"/>
              <a:t>列表中包含的子查询被标记为：</a:t>
            </a:r>
            <a:r>
              <a:rPr lang="en-US" altLang="zh-CN" dirty="0"/>
              <a:t>DERIVED</a:t>
            </a:r>
            <a:r>
              <a:rPr lang="zh-CN" altLang="zh-CN" dirty="0"/>
              <a:t>（衍生）</a:t>
            </a:r>
          </a:p>
          <a:p>
            <a:pPr lvl="0"/>
            <a:r>
              <a:rPr lang="zh-CN" altLang="zh-CN" dirty="0"/>
              <a:t>若第二个</a:t>
            </a:r>
            <a:r>
              <a:rPr lang="en-US" altLang="zh-CN" dirty="0"/>
              <a:t>SELECT</a:t>
            </a:r>
            <a:r>
              <a:rPr lang="zh-CN" altLang="zh-CN" dirty="0"/>
              <a:t>出现在</a:t>
            </a:r>
            <a:r>
              <a:rPr lang="en-US" altLang="zh-CN" dirty="0"/>
              <a:t>UNION</a:t>
            </a:r>
            <a:r>
              <a:rPr lang="zh-CN" altLang="zh-CN" dirty="0"/>
              <a:t>之后，则被标记为</a:t>
            </a:r>
            <a:r>
              <a:rPr lang="en-US" altLang="zh-CN" dirty="0"/>
              <a:t>UNION</a:t>
            </a:r>
            <a:r>
              <a:rPr lang="zh-CN" altLang="zh-CN" dirty="0"/>
              <a:t>；若</a:t>
            </a:r>
            <a:r>
              <a:rPr lang="en-US" altLang="zh-CN" dirty="0"/>
              <a:t>UNION</a:t>
            </a:r>
            <a:r>
              <a:rPr lang="zh-CN" altLang="zh-CN" dirty="0"/>
              <a:t>包含在</a:t>
            </a:r>
            <a:r>
              <a:rPr lang="en-US" altLang="zh-CN" dirty="0"/>
              <a:t>  FROM</a:t>
            </a:r>
            <a:r>
              <a:rPr lang="zh-CN" altLang="zh-CN" dirty="0"/>
              <a:t>子句的子查询中，外层</a:t>
            </a:r>
            <a:r>
              <a:rPr lang="en-US" altLang="zh-CN" dirty="0"/>
              <a:t>SELECT</a:t>
            </a:r>
            <a:r>
              <a:rPr lang="zh-CN" altLang="zh-CN" dirty="0"/>
              <a:t>将被标记为：</a:t>
            </a:r>
            <a:r>
              <a:rPr lang="en-US" altLang="zh-CN" dirty="0"/>
              <a:t>DERIVED</a:t>
            </a:r>
            <a:endParaRPr lang="zh-CN" altLang="zh-CN" dirty="0"/>
          </a:p>
          <a:p>
            <a:pPr lvl="0"/>
            <a:r>
              <a:rPr lang="zh-CN" altLang="zh-CN" dirty="0"/>
              <a:t>从</a:t>
            </a:r>
            <a:r>
              <a:rPr lang="en-US" altLang="zh-CN" dirty="0"/>
              <a:t>UNION</a:t>
            </a:r>
            <a:r>
              <a:rPr lang="zh-CN" altLang="zh-CN" dirty="0"/>
              <a:t>表获取结果的</a:t>
            </a:r>
            <a:r>
              <a:rPr lang="en-US" altLang="zh-CN" dirty="0"/>
              <a:t>SELECT</a:t>
            </a:r>
            <a:r>
              <a:rPr lang="zh-CN" altLang="zh-CN" dirty="0"/>
              <a:t>被标记为：</a:t>
            </a:r>
            <a:r>
              <a:rPr lang="en-US" altLang="zh-CN" dirty="0"/>
              <a:t>UNION RESULT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r>
                <a:rPr lang="en-US" altLang="zh-CN" b="1" dirty="0">
                  <a:latin typeface="+mn-ea"/>
                </a:rPr>
                <a:t>t</a:t>
              </a:r>
              <a:r>
                <a:rPr lang="en-US" altLang="zh-CN" b="1" dirty="0" smtClean="0">
                  <a:latin typeface="+mn-ea"/>
                </a:rPr>
                <a:t>ype 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6821"/>
            <a:ext cx="10714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all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Full Table Scan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将遍历全表以找到匹配的行。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index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Full Index Scan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index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ALL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区别为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index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类型只遍历索引树。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range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：索引范围扫描，对索引的扫描开始于某一点，返回匹配值域的行，常见于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between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等的查询。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range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访问类型的不同形式的索引访问性能差异。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ref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：非唯一性索引扫描，返回匹配某个单独值的所有行。常见于使用非唯一索引即唯一索引的非唯一前缀进行的查找。</a:t>
            </a:r>
          </a:p>
          <a:p>
            <a:pPr lvl="0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eq_ref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：唯一性索引扫描，对于每个索引键，表中只有一条记录与之匹配。常见于主键或唯一索引扫描。</a:t>
            </a:r>
          </a:p>
          <a:p>
            <a:pPr lvl="0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const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system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：当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对查询某部分进行优化，并转换为一个常量时，使用这些类型访问。如将主键置于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where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列表中，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就能将该查询转换为一个常量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system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const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类型的特例，当查询的表只有一行的情况下， 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system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NULL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在优化过程中分解语句，执行时甚至不用访问表或索引。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9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 </a:t>
              </a:r>
              <a:r>
                <a:rPr lang="en-US" altLang="zh-CN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Extra </a:t>
              </a:r>
              <a:r>
                <a:rPr lang="zh-CN" altLang="en-US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详解</a:t>
              </a:r>
              <a:endPara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79803"/>
            <a:ext cx="10782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Using index 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该值表示相应的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操作中使用了覆盖索引（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Covering Index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Using where 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服务器在存储引擎受到记录后进行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后过滤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Post-filter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如果查询未能使用索引，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Using where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的作用只是提醒我们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将用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where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子句来过滤结果集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Using temporary 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需要使用临时表来存储结果集，常见于排序和分组查询</a:t>
            </a:r>
          </a:p>
          <a:p>
            <a:pPr lvl="0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Using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filesort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MySQL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中无法利用索引完成的排序操作称为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文件排序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3389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索引，组合索引，前缀索引。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/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9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自</a:t>
              </a:r>
              <a:r>
                <a:rPr lang="zh-CN" altLang="en-US" b="1" dirty="0" smtClean="0"/>
                <a:t>适应</a:t>
              </a:r>
              <a:r>
                <a:rPr lang="en-US" altLang="zh-CN" b="1" dirty="0" smtClean="0"/>
                <a:t>HASH</a:t>
              </a:r>
              <a:r>
                <a:rPr lang="zh-CN" altLang="en-US" b="1" dirty="0" smtClean="0"/>
                <a:t>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836821"/>
            <a:ext cx="106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特殊功能：自适应哈希索引，当</a:t>
            </a:r>
            <a:r>
              <a:rPr lang="en-US" altLang="zh-CN" dirty="0" err="1"/>
              <a:t>InnoDB</a:t>
            </a:r>
            <a:r>
              <a:rPr lang="zh-CN" altLang="en-US" dirty="0"/>
              <a:t>注意到某些索引值被使用得非常频繁时</a:t>
            </a:r>
            <a:r>
              <a:rPr lang="zh-CN" altLang="en-US" dirty="0" smtClean="0"/>
              <a:t>，它</a:t>
            </a:r>
            <a:r>
              <a:rPr lang="zh-CN" altLang="en-US" dirty="0"/>
              <a:t>会在内存中基于</a:t>
            </a:r>
            <a:r>
              <a:rPr lang="en-US" altLang="zh-CN" dirty="0"/>
              <a:t>B-Tree</a:t>
            </a:r>
            <a:r>
              <a:rPr lang="zh-CN" altLang="en-US" dirty="0"/>
              <a:t>索引之上在创建一个哈希索引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7" name="Picture 3" descr="https://images2017.cnblogs.com/blog/1113510/201708/1113510-20170830183917780-959160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309766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7074569" y="3407343"/>
            <a:ext cx="351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存储引擎会监控对表上二级索引的查找，如果发现某二级索引被频繁访问，二级索引成为热数据，建立哈希索引可以带来速度的提升。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索引建立</a:t>
              </a:r>
              <a:r>
                <a:rPr lang="zh-CN" altLang="en-US" b="1" dirty="0" smtClean="0"/>
                <a:t>原则</a:t>
              </a:r>
              <a:endParaRPr lang="zh-CN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1145" y="2156059"/>
            <a:ext cx="87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只对</a:t>
            </a:r>
            <a:r>
              <a:rPr lang="en-US" altLang="zh-CN" dirty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条件中的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2303</Words>
  <Application>Microsoft Office PowerPoint</Application>
  <PresentationFormat>宽屏</PresentationFormat>
  <Paragraphs>220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411</cp:revision>
  <dcterms:created xsi:type="dcterms:W3CDTF">2019-04-02T01:24:38Z</dcterms:created>
  <dcterms:modified xsi:type="dcterms:W3CDTF">2019-04-12T07:18:44Z</dcterms:modified>
</cp:coreProperties>
</file>