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7" r:id="rId3"/>
    <p:sldId id="292" r:id="rId4"/>
    <p:sldId id="293" r:id="rId5"/>
    <p:sldId id="279" r:id="rId6"/>
    <p:sldId id="290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1" r:id="rId1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9797"/>
    <a:srgbClr val="0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43" autoAdjust="0"/>
    <p:restoredTop sz="93094" autoAdjust="0"/>
  </p:normalViewPr>
  <p:slideViewPr>
    <p:cSldViewPr snapToGrid="0">
      <p:cViewPr>
        <p:scale>
          <a:sx n="120" d="100"/>
          <a:sy n="120" d="100"/>
        </p:scale>
        <p:origin x="-1392" y="5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2CA883-E908-43E8-B559-45B7E2355BA2}" type="datetimeFigureOut">
              <a:rPr lang="de-DE" smtClean="0"/>
              <a:pPr/>
              <a:t>24.07.2018</a:t>
            </a:fld>
            <a:endParaRPr lang="de-D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de-D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8601C-EBAB-4E24-95EB-A500F4B8FFE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92964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Our motivation and expectation is</a:t>
            </a:r>
            <a:r>
              <a:rPr lang="de-DE" baseline="0" dirty="0" smtClean="0"/>
              <a:t> basically the follwoing: </a:t>
            </a:r>
          </a:p>
          <a:p>
            <a:r>
              <a:rPr lang="de-DE" baseline="0" dirty="0" smtClean="0"/>
              <a:t>Looking at the movements of 7-day old larvae, we hardly find any social behavior visible to the naked eye, whereas on day 24 we have clear colleration between the movements of the animals in a group.</a:t>
            </a:r>
          </a:p>
          <a:p>
            <a:r>
              <a:rPr lang="de-DE" baseline="0" dirty="0" smtClean="0"/>
              <a:t>The question is: When and how can we detect the first social interactions, and how is the behavior changing between these two extremes?</a:t>
            </a:r>
            <a:endParaRPr lang="de-D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34CD5-C6F1-46A8-9251-F01385A73ACD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733062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Our motivation and expectation is</a:t>
            </a:r>
            <a:r>
              <a:rPr lang="de-DE" baseline="0" dirty="0" smtClean="0"/>
              <a:t> basically the follwoing: </a:t>
            </a:r>
          </a:p>
          <a:p>
            <a:r>
              <a:rPr lang="de-DE" baseline="0" dirty="0" smtClean="0"/>
              <a:t>Looking at the movements of 7-day old larvae, we hardly find any social behavior visible to the naked eye, whereas on day 24 we have clear colleration between the movements of the animals in a group.</a:t>
            </a:r>
          </a:p>
          <a:p>
            <a:r>
              <a:rPr lang="de-DE" baseline="0" dirty="0" smtClean="0"/>
              <a:t>The question is: When and how can we detect the first social interactions, and how is the behavior changing between these two extremes?</a:t>
            </a:r>
            <a:endParaRPr lang="de-D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34CD5-C6F1-46A8-9251-F01385A73ACD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733062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8601C-EBAB-4E24-95EB-A500F4B8FFE3}" type="slidenum">
              <a:rPr lang="de-DE" smtClean="0"/>
              <a:pPr/>
              <a:t>16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25EB-C0ED-48C7-923D-86DAA3FE98E3}" type="datetimeFigureOut">
              <a:rPr lang="es-ES" smtClean="0"/>
              <a:pPr/>
              <a:t>24/07/2018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8E79-BA32-4175-AD64-CA6E3D027B0B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25EB-C0ED-48C7-923D-86DAA3FE98E3}" type="datetimeFigureOut">
              <a:rPr lang="es-ES" smtClean="0"/>
              <a:pPr/>
              <a:t>24/07/2018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8E79-BA32-4175-AD64-CA6E3D027B0B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25EB-C0ED-48C7-923D-86DAA3FE98E3}" type="datetimeFigureOut">
              <a:rPr lang="es-ES" smtClean="0"/>
              <a:pPr/>
              <a:t>24/07/2018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8E79-BA32-4175-AD64-CA6E3D027B0B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25EB-C0ED-48C7-923D-86DAA3FE98E3}" type="datetimeFigureOut">
              <a:rPr lang="es-ES" smtClean="0"/>
              <a:pPr/>
              <a:t>24/07/2018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8E79-BA32-4175-AD64-CA6E3D027B0B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25EB-C0ED-48C7-923D-86DAA3FE98E3}" type="datetimeFigureOut">
              <a:rPr lang="es-ES" smtClean="0"/>
              <a:pPr/>
              <a:t>24/07/2018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8E79-BA32-4175-AD64-CA6E3D027B0B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25EB-C0ED-48C7-923D-86DAA3FE98E3}" type="datetimeFigureOut">
              <a:rPr lang="es-ES" smtClean="0"/>
              <a:pPr/>
              <a:t>24/07/2018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8E79-BA32-4175-AD64-CA6E3D027B0B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25EB-C0ED-48C7-923D-86DAA3FE98E3}" type="datetimeFigureOut">
              <a:rPr lang="es-ES" smtClean="0"/>
              <a:pPr/>
              <a:t>24/07/2018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8E79-BA32-4175-AD64-CA6E3D027B0B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25EB-C0ED-48C7-923D-86DAA3FE98E3}" type="datetimeFigureOut">
              <a:rPr lang="es-ES" smtClean="0"/>
              <a:pPr/>
              <a:t>24/07/2018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8E79-BA32-4175-AD64-CA6E3D027B0B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25EB-C0ED-48C7-923D-86DAA3FE98E3}" type="datetimeFigureOut">
              <a:rPr lang="es-ES" smtClean="0"/>
              <a:pPr/>
              <a:t>24/07/2018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8E79-BA32-4175-AD64-CA6E3D027B0B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25EB-C0ED-48C7-923D-86DAA3FE98E3}" type="datetimeFigureOut">
              <a:rPr lang="es-ES" smtClean="0"/>
              <a:pPr/>
              <a:t>24/07/2018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8E79-BA32-4175-AD64-CA6E3D027B0B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25EB-C0ED-48C7-923D-86DAA3FE98E3}" type="datetimeFigureOut">
              <a:rPr lang="es-ES" smtClean="0"/>
              <a:pPr/>
              <a:t>24/07/2018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8E79-BA32-4175-AD64-CA6E3D027B0B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225EB-C0ED-48C7-923D-86DAA3FE98E3}" type="datetimeFigureOut">
              <a:rPr lang="es-ES" smtClean="0"/>
              <a:pPr/>
              <a:t>24/07/2018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18E79-BA32-4175-AD64-CA6E3D027B0B}" type="slidenum">
              <a:rPr lang="es-ES" smtClean="0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file:///C:\Users\Robert\Syncplicity%20Folders\Onset3\CISS_November9\Development\focal_system_cartesian_socialRadius_2NB_larva.png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file:///C:\Users\Robert\Syncplicity%20Folders\Onset3\CISS_November9\Development\focal_system_cartesian_socialRadius_1NB_larva.png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image" Target="file:///C:\Users\Robert\Syncplicity%20Folders\Onset3\CISS_November9\Development\focal_system_cartesian_socialRadius_3NB_larva.png" TargetMode="External"/><Relationship Id="rId4" Type="http://schemas.openxmlformats.org/officeDocument/2006/relationships/image" Target="file:///C:\Users\Robert\Syncplicity%20Folders\Onset3\CISS_November9\Development\focal_system_cartesian_socialRadius_0NB_larva.png" TargetMode="Externa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file:///C:\Users\Robert\Syncplicity%20Folders\Onset3\CISS_November9\Development\focal_system_cartesian_socialRadius_2NB_larva.png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file:///C:\Users\Robert\Syncplicity%20Folders\Onset3\CISS_November9\Development\focal_system_cartesian_socialRadius_1NB_larva.png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image" Target="file:///C:\Users\Robert\Syncplicity%20Folders\Onset3\CISS_November9\Development\focal_system_cartesian_socialRadius_3NB_larva.png" TargetMode="External"/><Relationship Id="rId4" Type="http://schemas.openxmlformats.org/officeDocument/2006/relationships/image" Target="file:///C:\Users\Robert\Syncplicity%20Folders\Onset3\CISS_November9\Development\focal_system_cartesian_socialRadius_0NB_larva.png" TargetMode="Externa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file:///C:\Users\Robert\Syncplicity%20Folders\Onset3\figures\Map_Frame\turningProbability.png" TargetMode="External"/><Relationship Id="rId18" Type="http://schemas.openxmlformats.org/officeDocument/2006/relationships/image" Target="../media/image24.png"/><Relationship Id="rId3" Type="http://schemas.openxmlformats.org/officeDocument/2006/relationships/image" Target="file:///C:\Users\hinz\Documents\Syncplicity%20Folders\Syncplicity\idSocial\example\Scheme\SchemeDistanceDistributionStats.png" TargetMode="External"/><Relationship Id="rId21" Type="http://schemas.openxmlformats.org/officeDocument/2006/relationships/image" Target="file:///C:\Users\Robert\Syncplicity%20Folders\Onset3\figures\Map_Frame\socialRadius.png" TargetMode="External"/><Relationship Id="rId7" Type="http://schemas.openxmlformats.org/officeDocument/2006/relationships/image" Target="file:///C:\Users\hinz\Documents\Syncplicity%20Folders\Syncplicity\idSocial\example\Scheme\SchemeDistanceDistributions.png" TargetMode="External"/><Relationship Id="rId12" Type="http://schemas.openxmlformats.org/officeDocument/2006/relationships/image" Target="../media/image19.png"/><Relationship Id="rId17" Type="http://schemas.openxmlformats.org/officeDocument/2006/relationships/image" Target="../media/image23.png"/><Relationship Id="rId2" Type="http://schemas.openxmlformats.org/officeDocument/2006/relationships/image" Target="../media/image14.png"/><Relationship Id="rId16" Type="http://schemas.openxmlformats.org/officeDocument/2006/relationships/image" Target="../media/image22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file:///C:\Users\hinz\Documents\Syncplicity%20Folders\Syncplicity\idSocial\example\Scheme\SchemeDistanceDistributionMean.png" TargetMode="External"/><Relationship Id="rId5" Type="http://schemas.openxmlformats.org/officeDocument/2006/relationships/image" Target="file:///C:\Users\hinz\Documents\Syncplicity%20Folders\Syncplicity\idSocial\example\Scheme\SchemeTrSmooth.png" TargetMode="External"/><Relationship Id="rId15" Type="http://schemas.openxmlformats.org/officeDocument/2006/relationships/image" Target="../media/image21.png"/><Relationship Id="rId23" Type="http://schemas.openxmlformats.org/officeDocument/2006/relationships/image" Target="file:///C:\Users\Robert\Syncplicity%20Folders\Onset3\figures\Map_Frame\turningProbability2D.png" TargetMode="External"/><Relationship Id="rId10" Type="http://schemas.openxmlformats.org/officeDocument/2006/relationships/image" Target="../media/image18.png"/><Relationship Id="rId19" Type="http://schemas.openxmlformats.org/officeDocument/2006/relationships/image" Target="file:///C:\Users\Robert\Syncplicity%20Folders\Onset3\figures\Map_Frame\distance2.png" TargetMode="External"/><Relationship Id="rId4" Type="http://schemas.openxmlformats.org/officeDocument/2006/relationships/image" Target="../media/image15.png"/><Relationship Id="rId9" Type="http://schemas.openxmlformats.org/officeDocument/2006/relationships/image" Target="file:///C:\Users\hinz\Documents\Syncplicity%20Folders\Syncplicity\idSocial\example\Scheme\SchemeTr.png" TargetMode="External"/><Relationship Id="rId14" Type="http://schemas.openxmlformats.org/officeDocument/2006/relationships/image" Target="../media/image20.png"/><Relationship Id="rId2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07240" y="2691290"/>
            <a:ext cx="7772400" cy="1470025"/>
          </a:xfrm>
        </p:spPr>
        <p:txBody>
          <a:bodyPr>
            <a:noAutofit/>
          </a:bodyPr>
          <a:lstStyle/>
          <a:p>
            <a:r>
              <a:rPr lang="es-ES" dirty="0" err="1" smtClean="0">
                <a:latin typeface="Arial" pitchFamily="34" charset="0"/>
                <a:cs typeface="Arial" pitchFamily="34" charset="0"/>
              </a:rPr>
              <a:t>Analysing</a:t>
            </a:r>
            <a:r>
              <a:rPr lang="es-ES" smtClean="0">
                <a:latin typeface="Arial" pitchFamily="34" charset="0"/>
                <a:cs typeface="Arial" pitchFamily="34" charset="0"/>
              </a:rPr>
              <a:t> social behavior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</a:t>
            </a:r>
            <a:br>
              <a:rPr lang="es-ES" dirty="0" smtClean="0">
                <a:latin typeface="Arial" pitchFamily="34" charset="0"/>
                <a:cs typeface="Arial" pitchFamily="34" charset="0"/>
              </a:rPr>
            </a:br>
            <a:r>
              <a:rPr lang="es-ES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s-ES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id</a:t>
            </a:r>
            <a:r>
              <a:rPr lang="es-ES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Social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)</a:t>
            </a:r>
            <a:endParaRPr lang="es-E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2393" y="1182658"/>
            <a:ext cx="8619214" cy="4304338"/>
          </a:xfrm>
          <a:prstGeom prst="rect">
            <a:avLst/>
          </a:prstGeom>
        </p:spPr>
      </p:pic>
      <p:sp>
        <p:nvSpPr>
          <p:cNvPr id="3" name="1 Título"/>
          <p:cNvSpPr>
            <a:spLocks noGrp="1"/>
          </p:cNvSpPr>
          <p:nvPr>
            <p:ph type="title"/>
          </p:nvPr>
        </p:nvSpPr>
        <p:spPr>
          <a:xfrm>
            <a:off x="395536" y="-315416"/>
            <a:ext cx="8229600" cy="1143000"/>
          </a:xfrm>
        </p:spPr>
        <p:txBody>
          <a:bodyPr>
            <a:normAutofit/>
          </a:bodyPr>
          <a:lstStyle/>
          <a:p>
            <a:r>
              <a:rPr lang="de-DE" sz="3200" dirty="0" smtClean="0"/>
              <a:t>Apply specific analysis</a:t>
            </a:r>
            <a:endParaRPr lang="de-DE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1055" y="1139037"/>
            <a:ext cx="8761890" cy="4383627"/>
          </a:xfrm>
          <a:prstGeom prst="rect">
            <a:avLst/>
          </a:prstGeom>
        </p:spPr>
      </p:pic>
      <p:sp>
        <p:nvSpPr>
          <p:cNvPr id="3" name="1 Título"/>
          <p:cNvSpPr>
            <a:spLocks noGrp="1"/>
          </p:cNvSpPr>
          <p:nvPr>
            <p:ph type="title"/>
          </p:nvPr>
        </p:nvSpPr>
        <p:spPr>
          <a:xfrm>
            <a:off x="395536" y="-315416"/>
            <a:ext cx="8229600" cy="1143000"/>
          </a:xfrm>
        </p:spPr>
        <p:txBody>
          <a:bodyPr>
            <a:normAutofit/>
          </a:bodyPr>
          <a:lstStyle/>
          <a:p>
            <a:r>
              <a:rPr lang="de-DE" sz="3200" dirty="0" smtClean="0"/>
              <a:t>Apply specific analysis</a:t>
            </a:r>
            <a:endParaRPr lang="de-DE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2150" y="1271614"/>
            <a:ext cx="8539700" cy="4118474"/>
          </a:xfrm>
          <a:prstGeom prst="rect">
            <a:avLst/>
          </a:prstGeom>
        </p:spPr>
      </p:pic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-315416"/>
            <a:ext cx="8229600" cy="1143000"/>
          </a:xfrm>
        </p:spPr>
        <p:txBody>
          <a:bodyPr>
            <a:normAutofit/>
          </a:bodyPr>
          <a:lstStyle/>
          <a:p>
            <a:r>
              <a:rPr lang="de-DE" sz="3200" dirty="0" smtClean="0"/>
              <a:t>Choose statistics and presentation</a:t>
            </a:r>
            <a:endParaRPr lang="de-DE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1588" y="1231177"/>
            <a:ext cx="8440824" cy="4215252"/>
          </a:xfrm>
          <a:prstGeom prst="rect">
            <a:avLst/>
          </a:prstGeom>
        </p:spPr>
      </p:pic>
      <p:sp>
        <p:nvSpPr>
          <p:cNvPr id="3" name="1 Título"/>
          <p:cNvSpPr>
            <a:spLocks noGrp="1"/>
          </p:cNvSpPr>
          <p:nvPr>
            <p:ph type="title"/>
          </p:nvPr>
        </p:nvSpPr>
        <p:spPr>
          <a:xfrm>
            <a:off x="395536" y="-315416"/>
            <a:ext cx="8229600" cy="1143000"/>
          </a:xfrm>
        </p:spPr>
        <p:txBody>
          <a:bodyPr>
            <a:normAutofit/>
          </a:bodyPr>
          <a:lstStyle/>
          <a:p>
            <a:r>
              <a:rPr lang="de-DE" sz="3200" dirty="0" smtClean="0"/>
              <a:t>Display results</a:t>
            </a:r>
            <a:endParaRPr lang="de-DE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5421" y="1159545"/>
            <a:ext cx="8733158" cy="4350564"/>
          </a:xfrm>
          <a:prstGeom prst="rect">
            <a:avLst/>
          </a:prstGeom>
        </p:spPr>
      </p:pic>
      <p:sp>
        <p:nvSpPr>
          <p:cNvPr id="3" name="1 Título"/>
          <p:cNvSpPr>
            <a:spLocks noGrp="1"/>
          </p:cNvSpPr>
          <p:nvPr>
            <p:ph type="title"/>
          </p:nvPr>
        </p:nvSpPr>
        <p:spPr>
          <a:xfrm>
            <a:off x="395536" y="-315416"/>
            <a:ext cx="8229600" cy="1143000"/>
          </a:xfrm>
        </p:spPr>
        <p:txBody>
          <a:bodyPr>
            <a:normAutofit/>
          </a:bodyPr>
          <a:lstStyle/>
          <a:p>
            <a:r>
              <a:rPr lang="de-DE" sz="3200" dirty="0" smtClean="0"/>
              <a:t>Display results</a:t>
            </a:r>
            <a:endParaRPr lang="de-DE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6521" y="984471"/>
            <a:ext cx="8370957" cy="47086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dSocialUI_10b.png"/>
          <p:cNvPicPr>
            <a:picLocks noChangeAspect="1"/>
          </p:cNvPicPr>
          <p:nvPr/>
        </p:nvPicPr>
        <p:blipFill rotWithShape="1">
          <a:blip r:embed="rId3" cstate="print"/>
          <a:srcRect l="-1" t="62792" r="41929" b="3816"/>
          <a:stretch/>
        </p:blipFill>
        <p:spPr>
          <a:xfrm>
            <a:off x="421355" y="2059389"/>
            <a:ext cx="8038833" cy="2600074"/>
          </a:xfrm>
          <a:prstGeom prst="rect">
            <a:avLst/>
          </a:prstGeom>
        </p:spPr>
      </p:pic>
      <p:sp>
        <p:nvSpPr>
          <p:cNvPr id="3" name="1 Título"/>
          <p:cNvSpPr>
            <a:spLocks noGrp="1"/>
          </p:cNvSpPr>
          <p:nvPr>
            <p:ph type="title"/>
          </p:nvPr>
        </p:nvSpPr>
        <p:spPr>
          <a:xfrm>
            <a:off x="395536" y="-315416"/>
            <a:ext cx="8229600" cy="1143000"/>
          </a:xfrm>
        </p:spPr>
        <p:txBody>
          <a:bodyPr>
            <a:normAutofit/>
          </a:bodyPr>
          <a:lstStyle/>
          <a:p>
            <a:r>
              <a:rPr lang="de-DE" sz="3200" dirty="0" smtClean="0"/>
              <a:t>Export results to Matlab workspace</a:t>
            </a:r>
            <a:endParaRPr lang="de-DE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35961" b="34212"/>
          <a:stretch/>
        </p:blipFill>
        <p:spPr>
          <a:xfrm>
            <a:off x="194647" y="659957"/>
            <a:ext cx="8019049" cy="4633852"/>
          </a:xfrm>
        </p:spPr>
      </p:pic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395536" y="-315416"/>
            <a:ext cx="8229600" cy="1143000"/>
          </a:xfrm>
        </p:spPr>
        <p:txBody>
          <a:bodyPr>
            <a:normAutofit/>
          </a:bodyPr>
          <a:lstStyle/>
          <a:p>
            <a:r>
              <a:rPr lang="de-DE" sz="3200" dirty="0" smtClean="0"/>
              <a:t>„Install“</a:t>
            </a:r>
            <a:endParaRPr lang="de-DE" sz="3200" dirty="0"/>
          </a:p>
        </p:txBody>
      </p:sp>
      <p:sp>
        <p:nvSpPr>
          <p:cNvPr id="5" name="4 Rectángulo"/>
          <p:cNvSpPr/>
          <p:nvPr/>
        </p:nvSpPr>
        <p:spPr>
          <a:xfrm>
            <a:off x="2989690" y="2576223"/>
            <a:ext cx="1089329" cy="222637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7 Rectángulo"/>
          <p:cNvSpPr/>
          <p:nvPr/>
        </p:nvSpPr>
        <p:spPr>
          <a:xfrm>
            <a:off x="4246861" y="4676693"/>
            <a:ext cx="596348" cy="222637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8 Rectángulo"/>
          <p:cNvSpPr/>
          <p:nvPr/>
        </p:nvSpPr>
        <p:spPr>
          <a:xfrm>
            <a:off x="4283968" y="1124744"/>
            <a:ext cx="515510" cy="222637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6 CuadroTexto"/>
          <p:cNvSpPr txBox="1"/>
          <p:nvPr/>
        </p:nvSpPr>
        <p:spPr>
          <a:xfrm>
            <a:off x="4541723" y="5701085"/>
            <a:ext cx="4208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...and run „idSocialUI“ from command line.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31580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focal_system_cartesian_socialRadius_0NB_larva.png" descr="C:\Users\Robert\Syncplicity Folders\Onset3\CISS_November9\Development\focal_system_cartesian_socialRadius_0NB_larva.png"/>
          <p:cNvPicPr>
            <a:picLocks noChangeAspect="1"/>
          </p:cNvPicPr>
          <p:nvPr/>
        </p:nvPicPr>
        <p:blipFill>
          <a:blip r:embed="rId3" r:link="rId4" cstate="print"/>
          <a:stretch>
            <a:fillRect/>
          </a:stretch>
        </p:blipFill>
        <p:spPr>
          <a:xfrm>
            <a:off x="3057422" y="2762573"/>
            <a:ext cx="612170" cy="612170"/>
          </a:xfrm>
          <a:prstGeom prst="ellipse">
            <a:avLst/>
          </a:prstGeom>
        </p:spPr>
      </p:pic>
      <p:pic>
        <p:nvPicPr>
          <p:cNvPr id="7" name="focal_system_cartesian_socialRadius_1NB_larva.png" descr="C:\Users\Robert\Syncplicity Folders\Onset3\CISS_November9\Development\focal_system_cartesian_socialRadius_1NB_larva.png"/>
          <p:cNvPicPr>
            <a:picLocks noChangeAspect="1"/>
          </p:cNvPicPr>
          <p:nvPr/>
        </p:nvPicPr>
        <p:blipFill>
          <a:blip r:embed="rId5" r:link="rId6" cstate="print"/>
          <a:stretch>
            <a:fillRect/>
          </a:stretch>
        </p:blipFill>
        <p:spPr>
          <a:xfrm>
            <a:off x="3705764" y="2762573"/>
            <a:ext cx="612170" cy="612170"/>
          </a:xfrm>
          <a:prstGeom prst="ellipse">
            <a:avLst/>
          </a:prstGeom>
        </p:spPr>
      </p:pic>
      <p:pic>
        <p:nvPicPr>
          <p:cNvPr id="8" name="focal_system_cartesian_socialRadius_2NB_larva.png" descr="C:\Users\Robert\Syncplicity Folders\Onset3\CISS_November9\Development\focal_system_cartesian_socialRadius_2NB_larva.png"/>
          <p:cNvPicPr>
            <a:picLocks noChangeAspect="1"/>
          </p:cNvPicPr>
          <p:nvPr/>
        </p:nvPicPr>
        <p:blipFill>
          <a:blip r:embed="rId7" r:link="rId8" cstate="print"/>
          <a:stretch>
            <a:fillRect/>
          </a:stretch>
        </p:blipFill>
        <p:spPr>
          <a:xfrm>
            <a:off x="5326316" y="2762573"/>
            <a:ext cx="612170" cy="612170"/>
          </a:xfrm>
          <a:prstGeom prst="ellipse">
            <a:avLst/>
          </a:prstGeom>
        </p:spPr>
      </p:pic>
      <p:pic>
        <p:nvPicPr>
          <p:cNvPr id="9" name="focal_system_cartesian_socialRadius_3NB_larva.png" descr="C:\Users\Robert\Syncplicity Folders\Onset3\CISS_November9\Development\focal_system_cartesian_socialRadius_3NB_larva.png"/>
          <p:cNvPicPr>
            <a:picLocks noChangeAspect="1"/>
          </p:cNvPicPr>
          <p:nvPr/>
        </p:nvPicPr>
        <p:blipFill>
          <a:blip r:embed="rId9" r:link="rId10" cstate="print"/>
          <a:stretch>
            <a:fillRect/>
          </a:stretch>
        </p:blipFill>
        <p:spPr>
          <a:xfrm>
            <a:off x="5974388" y="2762573"/>
            <a:ext cx="612170" cy="612170"/>
          </a:xfrm>
          <a:prstGeom prst="ellipse">
            <a:avLst/>
          </a:prstGeom>
        </p:spPr>
      </p:pic>
      <p:pic>
        <p:nvPicPr>
          <p:cNvPr id="10" name="Picture 9" descr="ExampleTrajectoriesN4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23602" y="2031131"/>
            <a:ext cx="7576494" cy="2766021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131520"/>
            <a:ext cx="8229600" cy="1143000"/>
          </a:xfrm>
        </p:spPr>
        <p:txBody>
          <a:bodyPr/>
          <a:lstStyle/>
          <a:p>
            <a:r>
              <a:rPr lang="pt-PT" dirty="0"/>
              <a:t>S</a:t>
            </a:r>
            <a:r>
              <a:rPr lang="pt-PT" dirty="0" smtClean="0"/>
              <a:t>ome trajectories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focal_system_cartesian_socialRadius_0NB_larva.png" descr="C:\Users\Robert\Syncplicity Folders\Onset3\CISS_November9\Development\focal_system_cartesian_socialRadius_0NB_larva.png"/>
          <p:cNvPicPr>
            <a:picLocks noChangeAspect="1"/>
          </p:cNvPicPr>
          <p:nvPr/>
        </p:nvPicPr>
        <p:blipFill>
          <a:blip r:embed="rId3" r:link="rId4" cstate="print"/>
          <a:stretch>
            <a:fillRect/>
          </a:stretch>
        </p:blipFill>
        <p:spPr>
          <a:xfrm>
            <a:off x="3057422" y="2762573"/>
            <a:ext cx="612170" cy="612170"/>
          </a:xfrm>
          <a:prstGeom prst="ellipse">
            <a:avLst/>
          </a:prstGeom>
        </p:spPr>
      </p:pic>
      <p:pic>
        <p:nvPicPr>
          <p:cNvPr id="7" name="focal_system_cartesian_socialRadius_1NB_larva.png" descr="C:\Users\Robert\Syncplicity Folders\Onset3\CISS_November9\Development\focal_system_cartesian_socialRadius_1NB_larva.png"/>
          <p:cNvPicPr>
            <a:picLocks noChangeAspect="1"/>
          </p:cNvPicPr>
          <p:nvPr/>
        </p:nvPicPr>
        <p:blipFill>
          <a:blip r:embed="rId5" r:link="rId6" cstate="print"/>
          <a:stretch>
            <a:fillRect/>
          </a:stretch>
        </p:blipFill>
        <p:spPr>
          <a:xfrm>
            <a:off x="3705764" y="2762573"/>
            <a:ext cx="612170" cy="612170"/>
          </a:xfrm>
          <a:prstGeom prst="ellipse">
            <a:avLst/>
          </a:prstGeom>
        </p:spPr>
      </p:pic>
      <p:pic>
        <p:nvPicPr>
          <p:cNvPr id="8" name="focal_system_cartesian_socialRadius_2NB_larva.png" descr="C:\Users\Robert\Syncplicity Folders\Onset3\CISS_November9\Development\focal_system_cartesian_socialRadius_2NB_larva.png"/>
          <p:cNvPicPr>
            <a:picLocks noChangeAspect="1"/>
          </p:cNvPicPr>
          <p:nvPr/>
        </p:nvPicPr>
        <p:blipFill>
          <a:blip r:embed="rId7" r:link="rId8" cstate="print"/>
          <a:stretch>
            <a:fillRect/>
          </a:stretch>
        </p:blipFill>
        <p:spPr>
          <a:xfrm>
            <a:off x="5326316" y="2762573"/>
            <a:ext cx="612170" cy="612170"/>
          </a:xfrm>
          <a:prstGeom prst="ellipse">
            <a:avLst/>
          </a:prstGeom>
        </p:spPr>
      </p:pic>
      <p:pic>
        <p:nvPicPr>
          <p:cNvPr id="9" name="focal_system_cartesian_socialRadius_3NB_larva.png" descr="C:\Users\Robert\Syncplicity Folders\Onset3\CISS_November9\Development\focal_system_cartesian_socialRadius_3NB_larva.png"/>
          <p:cNvPicPr>
            <a:picLocks noChangeAspect="1"/>
          </p:cNvPicPr>
          <p:nvPr/>
        </p:nvPicPr>
        <p:blipFill>
          <a:blip r:embed="rId9" r:link="rId10" cstate="print"/>
          <a:stretch>
            <a:fillRect/>
          </a:stretch>
        </p:blipFill>
        <p:spPr>
          <a:xfrm>
            <a:off x="5974388" y="2762573"/>
            <a:ext cx="612170" cy="612170"/>
          </a:xfrm>
          <a:prstGeom prst="ellipse">
            <a:avLst/>
          </a:prstGeom>
        </p:spPr>
      </p:pic>
      <p:pic>
        <p:nvPicPr>
          <p:cNvPr id="10" name="Picture 9" descr="ExampleTrajectoriesN4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23602" y="2031131"/>
            <a:ext cx="7576494" cy="2766021"/>
          </a:xfrm>
          <a:prstGeom prst="rect">
            <a:avLst/>
          </a:prstGeom>
        </p:spPr>
      </p:pic>
      <p:pic>
        <p:nvPicPr>
          <p:cNvPr id="11" name="Picture 9" descr="ExampleTrajectoriesN4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76002" y="2183531"/>
            <a:ext cx="7576494" cy="2766021"/>
          </a:xfrm>
          <a:prstGeom prst="rect">
            <a:avLst/>
          </a:prstGeom>
        </p:spPr>
      </p:pic>
      <p:pic>
        <p:nvPicPr>
          <p:cNvPr id="12" name="Picture 9" descr="ExampleTrajectoriesN4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28402" y="2335931"/>
            <a:ext cx="7576494" cy="2766021"/>
          </a:xfrm>
          <a:prstGeom prst="rect">
            <a:avLst/>
          </a:prstGeom>
        </p:spPr>
      </p:pic>
      <p:pic>
        <p:nvPicPr>
          <p:cNvPr id="13" name="Picture 9" descr="ExampleTrajectoriesN4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80802" y="2488331"/>
            <a:ext cx="7576494" cy="2766021"/>
          </a:xfrm>
          <a:prstGeom prst="rect">
            <a:avLst/>
          </a:prstGeom>
        </p:spPr>
      </p:pic>
      <p:pic>
        <p:nvPicPr>
          <p:cNvPr id="14" name="Picture 9" descr="ExampleTrajectoriesN4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33202" y="2640731"/>
            <a:ext cx="7576494" cy="2766021"/>
          </a:xfrm>
          <a:prstGeom prst="rect">
            <a:avLst/>
          </a:prstGeom>
        </p:spPr>
      </p:pic>
      <p:pic>
        <p:nvPicPr>
          <p:cNvPr id="15" name="Picture 9" descr="ExampleTrajectoriesN4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85602" y="2793131"/>
            <a:ext cx="7576494" cy="2766021"/>
          </a:xfrm>
          <a:prstGeom prst="rect">
            <a:avLst/>
          </a:prstGeom>
        </p:spPr>
      </p:pic>
      <p:pic>
        <p:nvPicPr>
          <p:cNvPr id="16" name="Picture 9" descr="ExampleTrajectoriesN4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38002" y="2945531"/>
            <a:ext cx="7576494" cy="2766021"/>
          </a:xfrm>
          <a:prstGeom prst="rect">
            <a:avLst/>
          </a:prstGeom>
        </p:spPr>
      </p:pic>
      <p:pic>
        <p:nvPicPr>
          <p:cNvPr id="17" name="Picture 9" descr="ExampleTrajectoriesN4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90402" y="3097931"/>
            <a:ext cx="7576494" cy="2766021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457200" y="131520"/>
            <a:ext cx="8229600" cy="1143000"/>
          </a:xfrm>
        </p:spPr>
        <p:txBody>
          <a:bodyPr/>
          <a:lstStyle/>
          <a:p>
            <a:r>
              <a:rPr lang="pt-PT" dirty="0"/>
              <a:t>S</a:t>
            </a:r>
            <a:r>
              <a:rPr lang="pt-PT" dirty="0" smtClean="0"/>
              <a:t>ome trajectories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301554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 smtClean="0"/>
              <a:t>Example: Inter-Individual Distance vs. Age</a:t>
            </a:r>
            <a:endParaRPr lang="de-DE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0445" y="1987829"/>
            <a:ext cx="7649156" cy="3388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35173" y="5796501"/>
            <a:ext cx="87901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Ontogeny of collective </a:t>
            </a:r>
            <a:r>
              <a:rPr lang="en-US" dirty="0" smtClean="0"/>
              <a:t>behavior, Robert </a:t>
            </a:r>
            <a:r>
              <a:rPr lang="en-US" dirty="0" smtClean="0"/>
              <a:t>C. </a:t>
            </a:r>
            <a:r>
              <a:rPr lang="en-US" dirty="0" err="1" smtClean="0"/>
              <a:t>Hinz</a:t>
            </a:r>
            <a:r>
              <a:rPr lang="en-US" dirty="0" smtClean="0"/>
              <a:t>, Gonzalo G. de </a:t>
            </a:r>
            <a:r>
              <a:rPr lang="en-US" dirty="0" err="1" smtClean="0"/>
              <a:t>Polavieja</a:t>
            </a:r>
            <a:endParaRPr lang="en-US" dirty="0" smtClean="0"/>
          </a:p>
          <a:p>
            <a:r>
              <a:rPr lang="en-US" dirty="0" smtClean="0"/>
              <a:t>Proceedings of the National Academy of Sciences Feb 2017, 114 (9) 2295-2300; DOI:10.1073/pnas.1616926114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2790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520"/>
            <a:ext cx="8229600" cy="1143000"/>
          </a:xfrm>
        </p:spPr>
        <p:txBody>
          <a:bodyPr/>
          <a:lstStyle/>
          <a:p>
            <a:r>
              <a:rPr lang="pt-PT" dirty="0" smtClean="0"/>
              <a:t>Some methods</a:t>
            </a:r>
            <a:endParaRPr lang="pt-PT" dirty="0"/>
          </a:p>
        </p:txBody>
      </p:sp>
      <p:sp>
        <p:nvSpPr>
          <p:cNvPr id="13" name="4 CuadroTexto"/>
          <p:cNvSpPr txBox="1"/>
          <p:nvPr/>
        </p:nvSpPr>
        <p:spPr>
          <a:xfrm>
            <a:off x="2114848" y="3732937"/>
            <a:ext cx="143096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Attraction</a:t>
            </a:r>
          </a:p>
          <a:p>
            <a:pPr algn="ctr"/>
            <a:r>
              <a:rPr lang="de-DE" sz="2000" dirty="0" smtClean="0"/>
              <a:t>(Turning)</a:t>
            </a:r>
          </a:p>
          <a:p>
            <a:endParaRPr lang="de-DE" sz="2400" dirty="0"/>
          </a:p>
        </p:txBody>
      </p:sp>
      <p:sp>
        <p:nvSpPr>
          <p:cNvPr id="14" name="6 CuadroTexto"/>
          <p:cNvSpPr txBox="1"/>
          <p:nvPr/>
        </p:nvSpPr>
        <p:spPr>
          <a:xfrm>
            <a:off x="6734736" y="3700235"/>
            <a:ext cx="1160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/>
              <a:t>Group size</a:t>
            </a:r>
            <a:endParaRPr lang="de-DE" sz="2400" dirty="0"/>
          </a:p>
        </p:txBody>
      </p:sp>
      <p:sp>
        <p:nvSpPr>
          <p:cNvPr id="17" name="29 CuadroTexto"/>
          <p:cNvSpPr txBox="1"/>
          <p:nvPr/>
        </p:nvSpPr>
        <p:spPr>
          <a:xfrm>
            <a:off x="6604556" y="1273105"/>
            <a:ext cx="13798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/>
              <a:t>Relative Positions</a:t>
            </a:r>
            <a:endParaRPr lang="de-DE" sz="2400" dirty="0"/>
          </a:p>
        </p:txBody>
      </p:sp>
      <p:sp>
        <p:nvSpPr>
          <p:cNvPr id="19" name="16 CuadroTexto"/>
          <p:cNvSpPr txBox="1"/>
          <p:nvPr/>
        </p:nvSpPr>
        <p:spPr>
          <a:xfrm>
            <a:off x="4432542" y="1259470"/>
            <a:ext cx="21602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/>
              <a:t>Inter-Individual Distance</a:t>
            </a:r>
            <a:endParaRPr lang="de-DE" sz="2400" dirty="0"/>
          </a:p>
        </p:txBody>
      </p:sp>
      <p:pic>
        <p:nvPicPr>
          <p:cNvPr id="20" name="Picture 7" descr="C:\Users\Robert\Syncplicity Folders\Onset3\figures\Map_Frame\turningProbability2D.png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7535" y="4523753"/>
            <a:ext cx="1395810" cy="1352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21" name="Picture 8" descr="C:\Users\Robert\Syncplicity Folders\Onset3\figures\Map_Frame\distance.png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20561" y="2090956"/>
            <a:ext cx="1395810" cy="1352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24" name="Picture 15" descr="C:\Users\Robert\Syncplicity Folders\Onset3\figures\Map_Frame\speed.png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47535" y="2090956"/>
            <a:ext cx="1395810" cy="1352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25" name="Picture 9" descr="C:\Users\Robert\Syncplicity Folders\Onset3\figures\Map_Frame\positionAndMap.png"/>
          <p:cNvPicPr>
            <a:picLocks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6607075" y="2090956"/>
            <a:ext cx="1388026" cy="1352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26" name="Picture 10" descr="C:\Users\Robert\Syncplicity Folders\Onset3\figures\Map_Frame\turningProbability.png"/>
          <p:cNvPicPr>
            <a:picLocks noChangeArrowheads="1"/>
          </p:cNvPicPr>
          <p:nvPr/>
        </p:nvPicPr>
        <p:blipFill>
          <a:blip r:embed="rId6" cstate="print"/>
          <a:stretch>
            <a:fillRect/>
          </a:stretch>
        </p:blipFill>
        <p:spPr bwMode="auto">
          <a:xfrm>
            <a:off x="3041832" y="4523753"/>
            <a:ext cx="1388026" cy="1352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28" name="Picture 14" descr="C:\Users\Robert\Syncplicity Folders\Onset3\figures\Map_Frame\socialRadius_paper.png"/>
          <p:cNvPicPr>
            <a:picLocks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607075" y="4523753"/>
            <a:ext cx="1395810" cy="1352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29" name="Picture 16" descr="C:\Users\Robert\Syncplicity Folders\Onset3\figures\Map_Frame\turningAngle.png"/>
          <p:cNvPicPr>
            <a:picLocks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34048" y="2090956"/>
            <a:ext cx="1395810" cy="1352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40" name="6 CuadroTexto"/>
          <p:cNvSpPr txBox="1"/>
          <p:nvPr/>
        </p:nvSpPr>
        <p:spPr>
          <a:xfrm>
            <a:off x="1360980" y="1642173"/>
            <a:ext cx="1160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/>
              <a:t>Speed</a:t>
            </a:r>
            <a:endParaRPr lang="de-DE" sz="2400" dirty="0"/>
          </a:p>
        </p:txBody>
      </p:sp>
      <p:sp>
        <p:nvSpPr>
          <p:cNvPr id="41" name="6 CuadroTexto"/>
          <p:cNvSpPr txBox="1"/>
          <p:nvPr/>
        </p:nvSpPr>
        <p:spPr>
          <a:xfrm>
            <a:off x="3135436" y="1269803"/>
            <a:ext cx="1160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/>
              <a:t>Turning angle</a:t>
            </a:r>
            <a:endParaRPr lang="de-DE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1 Título"/>
          <p:cNvSpPr>
            <a:spLocks noGrp="1"/>
          </p:cNvSpPr>
          <p:nvPr>
            <p:ph type="title"/>
          </p:nvPr>
        </p:nvSpPr>
        <p:spPr>
          <a:xfrm>
            <a:off x="395536" y="-315416"/>
            <a:ext cx="8229600" cy="1143000"/>
          </a:xfrm>
        </p:spPr>
        <p:txBody>
          <a:bodyPr>
            <a:normAutofit/>
          </a:bodyPr>
          <a:lstStyle/>
          <a:p>
            <a:r>
              <a:rPr lang="de-DE" sz="3200" dirty="0" smtClean="0"/>
              <a:t>Analysis with </a:t>
            </a:r>
            <a:r>
              <a:rPr lang="de-DE" sz="3200" i="1" dirty="0" smtClean="0"/>
              <a:t>idSocial</a:t>
            </a:r>
            <a:endParaRPr lang="de-DE" sz="3200" dirty="0"/>
          </a:p>
        </p:txBody>
      </p:sp>
      <p:sp>
        <p:nvSpPr>
          <p:cNvPr id="112" name="4 CuadroTexto"/>
          <p:cNvSpPr txBox="1"/>
          <p:nvPr/>
        </p:nvSpPr>
        <p:spPr>
          <a:xfrm>
            <a:off x="123269" y="3316453"/>
            <a:ext cx="4621124" cy="2446766"/>
          </a:xfrm>
          <a:prstGeom prst="roundRect">
            <a:avLst>
              <a:gd name="adj" fmla="val 5295"/>
            </a:avLst>
          </a:prstGeom>
          <a:solidFill>
            <a:schemeClr val="accent1">
              <a:alpha val="15000"/>
            </a:schemeClr>
          </a:solidFill>
          <a:ln w="28575">
            <a:solidFill>
              <a:schemeClr val="accent1"/>
            </a:solidFill>
          </a:ln>
        </p:spPr>
        <p:txBody>
          <a:bodyPr wrap="square" lIns="99259" tIns="49631" rIns="99259" bIns="49631" rtlCol="0">
            <a:spAutoFit/>
          </a:bodyPr>
          <a:lstStyle/>
          <a:p>
            <a:r>
              <a:rPr lang="de-DE" b="1" u="sng" dirty="0" smtClean="0"/>
              <a:t>idSocial Methods</a:t>
            </a:r>
            <a:endParaRPr lang="de-DE" sz="1300" dirty="0"/>
          </a:p>
          <a:p>
            <a:endParaRPr lang="de-DE" sz="1300" dirty="0"/>
          </a:p>
          <a:p>
            <a:endParaRPr lang="de-DE" sz="1300" dirty="0"/>
          </a:p>
          <a:p>
            <a:endParaRPr lang="de-DE" sz="1300" dirty="0"/>
          </a:p>
          <a:p>
            <a:endParaRPr lang="de-DE" sz="1300" dirty="0"/>
          </a:p>
          <a:p>
            <a:endParaRPr lang="de-DE" sz="1300" dirty="0"/>
          </a:p>
          <a:p>
            <a:endParaRPr lang="de-DE" sz="1300" dirty="0"/>
          </a:p>
          <a:p>
            <a:endParaRPr lang="de-DE" sz="1300" dirty="0"/>
          </a:p>
          <a:p>
            <a:endParaRPr lang="de-DE" sz="1300" dirty="0"/>
          </a:p>
          <a:p>
            <a:endParaRPr lang="de-DE" sz="1300" dirty="0"/>
          </a:p>
          <a:p>
            <a:endParaRPr lang="de-DE" sz="1300" dirty="0"/>
          </a:p>
        </p:txBody>
      </p:sp>
      <p:cxnSp>
        <p:nvCxnSpPr>
          <p:cNvPr id="117" name="8 Conector recto de flecha"/>
          <p:cNvCxnSpPr>
            <a:stCxn id="114" idx="2"/>
            <a:endCxn id="115" idx="0"/>
          </p:cNvCxnSpPr>
          <p:nvPr/>
        </p:nvCxnSpPr>
        <p:spPr>
          <a:xfrm>
            <a:off x="2426625" y="1470280"/>
            <a:ext cx="7206" cy="2614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11 Conector recto de flecha"/>
          <p:cNvCxnSpPr>
            <a:stCxn id="115" idx="2"/>
            <a:endCxn id="112" idx="0"/>
          </p:cNvCxnSpPr>
          <p:nvPr/>
        </p:nvCxnSpPr>
        <p:spPr>
          <a:xfrm>
            <a:off x="2433831" y="3017412"/>
            <a:ext cx="0" cy="29904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82 CuadroTexto"/>
          <p:cNvSpPr txBox="1"/>
          <p:nvPr/>
        </p:nvSpPr>
        <p:spPr>
          <a:xfrm>
            <a:off x="5046578" y="1340768"/>
            <a:ext cx="2360880" cy="377230"/>
          </a:xfrm>
          <a:prstGeom prst="rect">
            <a:avLst/>
          </a:prstGeom>
          <a:noFill/>
        </p:spPr>
        <p:txBody>
          <a:bodyPr wrap="square" lIns="99259" tIns="49631" rIns="99259" bIns="49631" rtlCol="0">
            <a:spAutoFit/>
          </a:bodyPr>
          <a:lstStyle/>
          <a:p>
            <a:r>
              <a:rPr lang="de-DE" b="1" u="sng" dirty="0" smtClean="0"/>
              <a:t>Options</a:t>
            </a:r>
            <a:r>
              <a:rPr lang="de-DE" dirty="0" smtClean="0"/>
              <a:t> </a:t>
            </a:r>
          </a:p>
        </p:txBody>
      </p:sp>
      <p:grpSp>
        <p:nvGrpSpPr>
          <p:cNvPr id="4" name="Group 266"/>
          <p:cNvGrpSpPr/>
          <p:nvPr/>
        </p:nvGrpSpPr>
        <p:grpSpPr>
          <a:xfrm>
            <a:off x="237172" y="4459698"/>
            <a:ext cx="4710633" cy="1345566"/>
            <a:chOff x="237172" y="4459698"/>
            <a:chExt cx="4710633" cy="1345566"/>
          </a:xfrm>
        </p:grpSpPr>
        <p:sp>
          <p:nvSpPr>
            <p:cNvPr id="133" name="72 Cerrar llave"/>
            <p:cNvSpPr/>
            <p:nvPr/>
          </p:nvSpPr>
          <p:spPr>
            <a:xfrm rot="5400000">
              <a:off x="2514617" y="3855802"/>
              <a:ext cx="386178" cy="1593971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9277" tIns="49638" rIns="99277" bIns="49638" rtlCol="0" anchor="ctr"/>
            <a:lstStyle/>
            <a:p>
              <a:pPr algn="ctr"/>
              <a:endParaRPr lang="de-DE"/>
            </a:p>
          </p:txBody>
        </p:sp>
        <p:sp>
          <p:nvSpPr>
            <p:cNvPr id="127" name="48 CuadroTexto"/>
            <p:cNvSpPr txBox="1"/>
            <p:nvPr/>
          </p:nvSpPr>
          <p:spPr>
            <a:xfrm>
              <a:off x="3164159" y="4750911"/>
              <a:ext cx="1783646" cy="1054353"/>
            </a:xfrm>
            <a:prstGeom prst="rect">
              <a:avLst/>
            </a:prstGeom>
            <a:noFill/>
          </p:spPr>
          <p:txBody>
            <a:bodyPr wrap="square" lIns="99277" tIns="49638" rIns="99277" bIns="49638" rtlCol="0">
              <a:spAutoFit/>
            </a:bodyPr>
            <a:lstStyle/>
            <a:p>
              <a:r>
                <a:rPr lang="de-DE" sz="1500" dirty="0"/>
                <a:t>Re-group data &amp; </a:t>
              </a:r>
            </a:p>
            <a:p>
              <a:r>
                <a:rPr lang="de-DE" sz="1500" dirty="0"/>
                <a:t>apply statistics (mean, median, ...)</a:t>
              </a:r>
            </a:p>
            <a:p>
              <a:endParaRPr lang="de-DE" sz="1700" dirty="0"/>
            </a:p>
          </p:txBody>
        </p:sp>
        <p:sp>
          <p:nvSpPr>
            <p:cNvPr id="128" name="39 Cerrar llave"/>
            <p:cNvSpPr/>
            <p:nvPr/>
          </p:nvSpPr>
          <p:spPr>
            <a:xfrm rot="5400000">
              <a:off x="841069" y="3855801"/>
              <a:ext cx="386178" cy="1593971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9277" tIns="49638" rIns="99277" bIns="49638" rtlCol="0" anchor="ctr"/>
            <a:lstStyle/>
            <a:p>
              <a:pPr algn="ctr"/>
              <a:endParaRPr lang="de-DE"/>
            </a:p>
          </p:txBody>
        </p:sp>
        <p:pic>
          <p:nvPicPr>
            <p:cNvPr id="131" name="59 Imagen"/>
            <p:cNvPicPr>
              <a:picLocks noChangeAspect="1"/>
            </p:cNvPicPr>
            <p:nvPr/>
          </p:nvPicPr>
          <p:blipFill rotWithShape="1">
            <a:blip r:embed="rId2" r:link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900" r="52424" b="3253"/>
            <a:stretch/>
          </p:blipFill>
          <p:spPr>
            <a:xfrm>
              <a:off x="2464051" y="4819737"/>
              <a:ext cx="620201" cy="637521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132" name="60 Imagen"/>
            <p:cNvPicPr>
              <a:picLocks noChangeAspect="1"/>
            </p:cNvPicPr>
            <p:nvPr/>
          </p:nvPicPr>
          <p:blipFill rotWithShape="1">
            <a:blip r:embed="rId2" r:link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51918" t="2015" r="4507" b="3405"/>
            <a:stretch/>
          </p:blipFill>
          <p:spPr>
            <a:xfrm>
              <a:off x="799385" y="4829105"/>
              <a:ext cx="596348" cy="628153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135" name="79 CuadroTexto"/>
            <p:cNvSpPr txBox="1"/>
            <p:nvPr/>
          </p:nvSpPr>
          <p:spPr>
            <a:xfrm>
              <a:off x="1656062" y="4979216"/>
              <a:ext cx="392871" cy="408032"/>
            </a:xfrm>
            <a:prstGeom prst="rect">
              <a:avLst/>
            </a:prstGeom>
            <a:noFill/>
          </p:spPr>
          <p:txBody>
            <a:bodyPr wrap="none" lIns="99277" tIns="49638" rIns="99277" bIns="49638" rtlCol="0">
              <a:spAutoFit/>
            </a:bodyPr>
            <a:lstStyle/>
            <a:p>
              <a:r>
                <a:rPr lang="de-DE" dirty="0" smtClean="0"/>
                <a:t>...</a:t>
              </a:r>
              <a:endParaRPr lang="de-DE" dirty="0"/>
            </a:p>
          </p:txBody>
        </p:sp>
        <p:sp>
          <p:nvSpPr>
            <p:cNvPr id="138" name="86 CuadroTexto"/>
            <p:cNvSpPr txBox="1"/>
            <p:nvPr/>
          </p:nvSpPr>
          <p:spPr>
            <a:xfrm>
              <a:off x="900731" y="4840016"/>
              <a:ext cx="643050" cy="500355"/>
            </a:xfrm>
            <a:prstGeom prst="rect">
              <a:avLst/>
            </a:prstGeom>
            <a:noFill/>
          </p:spPr>
          <p:txBody>
            <a:bodyPr wrap="none" lIns="99277" tIns="49638" rIns="99277" bIns="49638" rtlCol="0">
              <a:spAutoFit/>
            </a:bodyPr>
            <a:lstStyle/>
            <a:p>
              <a:r>
                <a:rPr lang="de-DE" sz="1300" dirty="0"/>
                <a:t>Day 1</a:t>
              </a:r>
            </a:p>
            <a:p>
              <a:r>
                <a:rPr lang="de-DE" sz="1300" dirty="0"/>
                <a:t>Tr. 1,2 </a:t>
              </a:r>
            </a:p>
          </p:txBody>
        </p:sp>
        <p:sp>
          <p:nvSpPr>
            <p:cNvPr id="139" name="88 CuadroTexto"/>
            <p:cNvSpPr txBox="1"/>
            <p:nvPr/>
          </p:nvSpPr>
          <p:spPr>
            <a:xfrm>
              <a:off x="2571817" y="4840016"/>
              <a:ext cx="643050" cy="500355"/>
            </a:xfrm>
            <a:prstGeom prst="rect">
              <a:avLst/>
            </a:prstGeom>
            <a:noFill/>
          </p:spPr>
          <p:txBody>
            <a:bodyPr wrap="none" lIns="99277" tIns="49638" rIns="99277" bIns="49638" rtlCol="0">
              <a:spAutoFit/>
            </a:bodyPr>
            <a:lstStyle/>
            <a:p>
              <a:r>
                <a:rPr lang="de-DE" sz="1300" dirty="0"/>
                <a:t>Day N</a:t>
              </a:r>
            </a:p>
            <a:p>
              <a:r>
                <a:rPr lang="de-DE" sz="1300" dirty="0"/>
                <a:t>Tr. 1,2 </a:t>
              </a:r>
            </a:p>
          </p:txBody>
        </p:sp>
      </p:grpSp>
      <p:grpSp>
        <p:nvGrpSpPr>
          <p:cNvPr id="5" name="9 Grupo"/>
          <p:cNvGrpSpPr/>
          <p:nvPr/>
        </p:nvGrpSpPr>
        <p:grpSpPr>
          <a:xfrm>
            <a:off x="5004048" y="3578593"/>
            <a:ext cx="2314777" cy="2447186"/>
            <a:chOff x="5004048" y="3578593"/>
            <a:chExt cx="2314777" cy="2447186"/>
          </a:xfrm>
        </p:grpSpPr>
        <p:cxnSp>
          <p:nvCxnSpPr>
            <p:cNvPr id="125" name="89 Conector recto de flecha"/>
            <p:cNvCxnSpPr>
              <a:endCxn id="120" idx="2"/>
            </p:cNvCxnSpPr>
            <p:nvPr/>
          </p:nvCxnSpPr>
          <p:spPr>
            <a:xfrm flipV="1">
              <a:off x="6161437" y="5234196"/>
              <a:ext cx="0" cy="79158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28 CuadroTexto"/>
            <p:cNvSpPr txBox="1"/>
            <p:nvPr/>
          </p:nvSpPr>
          <p:spPr>
            <a:xfrm>
              <a:off x="5004048" y="4149080"/>
              <a:ext cx="2314777" cy="1085116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99259" tIns="49631" rIns="99259" bIns="49631" rtlCol="0">
              <a:spAutoFit/>
            </a:bodyPr>
            <a:lstStyle/>
            <a:p>
              <a:pPr>
                <a:buFontTx/>
                <a:buChar char="-"/>
              </a:pPr>
              <a:r>
                <a:rPr lang="de-DE" sz="1600" dirty="0" smtClean="0"/>
                <a:t>Update (parameter change)</a:t>
              </a:r>
            </a:p>
            <a:p>
              <a:pPr>
                <a:buFontTx/>
                <a:buChar char="-"/>
              </a:pPr>
              <a:r>
                <a:rPr lang="de-DE" sz="1600" dirty="0" smtClean="0"/>
                <a:t> Select and filter data</a:t>
              </a:r>
            </a:p>
            <a:p>
              <a:pPr>
                <a:buFontTx/>
                <a:buChar char="-"/>
              </a:pPr>
              <a:r>
                <a:rPr lang="de-DE" sz="1600" dirty="0" smtClean="0"/>
                <a:t> Select statistics</a:t>
              </a:r>
              <a:endParaRPr lang="de-DE" sz="1600" dirty="0"/>
            </a:p>
          </p:txBody>
        </p:sp>
        <p:cxnSp>
          <p:nvCxnSpPr>
            <p:cNvPr id="158" name="21 Conector recto de flecha"/>
            <p:cNvCxnSpPr/>
            <p:nvPr/>
          </p:nvCxnSpPr>
          <p:spPr>
            <a:xfrm flipH="1" flipV="1">
              <a:off x="6156176" y="3578593"/>
              <a:ext cx="8141" cy="55197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208"/>
          <p:cNvGrpSpPr/>
          <p:nvPr/>
        </p:nvGrpSpPr>
        <p:grpSpPr>
          <a:xfrm>
            <a:off x="123269" y="1731728"/>
            <a:ext cx="4621124" cy="1285684"/>
            <a:chOff x="84532" y="2692932"/>
            <a:chExt cx="4621124" cy="1285684"/>
          </a:xfrm>
        </p:grpSpPr>
        <p:sp>
          <p:nvSpPr>
            <p:cNvPr id="115" name="5 CuadroTexto"/>
            <p:cNvSpPr txBox="1"/>
            <p:nvPr/>
          </p:nvSpPr>
          <p:spPr>
            <a:xfrm>
              <a:off x="84532" y="2692932"/>
              <a:ext cx="4621124" cy="1285684"/>
            </a:xfrm>
            <a:prstGeom prst="roundRect">
              <a:avLst/>
            </a:prstGeom>
            <a:solidFill>
              <a:schemeClr val="accent1">
                <a:alpha val="15000"/>
              </a:schemeClr>
            </a:solidFill>
            <a:ln w="28575">
              <a:solidFill>
                <a:schemeClr val="accent1"/>
              </a:solidFill>
            </a:ln>
          </p:spPr>
          <p:txBody>
            <a:bodyPr wrap="square" lIns="99259" tIns="49631" rIns="99259" bIns="49631" rtlCol="0">
              <a:spAutoFit/>
            </a:bodyPr>
            <a:lstStyle/>
            <a:p>
              <a:r>
                <a:rPr lang="de-DE" b="1" u="sng" dirty="0" smtClean="0"/>
                <a:t>Data Preprocessing</a:t>
              </a:r>
              <a:endParaRPr lang="de-DE" sz="1300" dirty="0" smtClean="0"/>
            </a:p>
            <a:p>
              <a:endParaRPr lang="de-DE" sz="1700" dirty="0" smtClean="0"/>
            </a:p>
            <a:p>
              <a:endParaRPr lang="de-DE" sz="1700" dirty="0"/>
            </a:p>
            <a:p>
              <a:endParaRPr lang="de-DE" sz="1700" dirty="0"/>
            </a:p>
          </p:txBody>
        </p:sp>
        <p:sp>
          <p:nvSpPr>
            <p:cNvPr id="141" name="95 CuadroTexto"/>
            <p:cNvSpPr txBox="1"/>
            <p:nvPr/>
          </p:nvSpPr>
          <p:spPr>
            <a:xfrm>
              <a:off x="1617325" y="3343808"/>
              <a:ext cx="392871" cy="408032"/>
            </a:xfrm>
            <a:prstGeom prst="rect">
              <a:avLst/>
            </a:prstGeom>
            <a:noFill/>
          </p:spPr>
          <p:txBody>
            <a:bodyPr wrap="none" lIns="99277" tIns="49638" rIns="99277" bIns="49638" rtlCol="0">
              <a:spAutoFit/>
            </a:bodyPr>
            <a:lstStyle/>
            <a:p>
              <a:r>
                <a:rPr lang="de-DE" dirty="0" smtClean="0"/>
                <a:t>...</a:t>
              </a:r>
              <a:endParaRPr lang="de-DE" dirty="0"/>
            </a:p>
          </p:txBody>
        </p:sp>
        <p:sp>
          <p:nvSpPr>
            <p:cNvPr id="142" name="96 CuadroTexto"/>
            <p:cNvSpPr txBox="1"/>
            <p:nvPr/>
          </p:nvSpPr>
          <p:spPr>
            <a:xfrm>
              <a:off x="200897" y="2996952"/>
              <a:ext cx="617402" cy="300300"/>
            </a:xfrm>
            <a:prstGeom prst="rect">
              <a:avLst/>
            </a:prstGeom>
            <a:noFill/>
          </p:spPr>
          <p:txBody>
            <a:bodyPr wrap="none" lIns="99277" tIns="49638" rIns="99277" bIns="49638" rtlCol="0">
              <a:spAutoFit/>
            </a:bodyPr>
            <a:lstStyle/>
            <a:p>
              <a:r>
                <a:rPr lang="de-DE" sz="1300" dirty="0"/>
                <a:t>Day 1 </a:t>
              </a:r>
            </a:p>
          </p:txBody>
        </p:sp>
        <p:sp>
          <p:nvSpPr>
            <p:cNvPr id="143" name="99 CuadroTexto"/>
            <p:cNvSpPr txBox="1"/>
            <p:nvPr/>
          </p:nvSpPr>
          <p:spPr>
            <a:xfrm>
              <a:off x="1871983" y="2996952"/>
              <a:ext cx="639844" cy="300300"/>
            </a:xfrm>
            <a:prstGeom prst="rect">
              <a:avLst/>
            </a:prstGeom>
            <a:noFill/>
          </p:spPr>
          <p:txBody>
            <a:bodyPr wrap="none" lIns="99277" tIns="49638" rIns="99277" bIns="49638" rtlCol="0">
              <a:spAutoFit/>
            </a:bodyPr>
            <a:lstStyle/>
            <a:p>
              <a:r>
                <a:rPr lang="de-DE" sz="1300" dirty="0"/>
                <a:t>Day N </a:t>
              </a:r>
            </a:p>
          </p:txBody>
        </p:sp>
        <p:sp>
          <p:nvSpPr>
            <p:cNvPr id="144" name="100 CuadroTexto"/>
            <p:cNvSpPr txBox="1"/>
            <p:nvPr/>
          </p:nvSpPr>
          <p:spPr>
            <a:xfrm>
              <a:off x="1909902" y="3158000"/>
              <a:ext cx="648629" cy="300300"/>
            </a:xfrm>
            <a:prstGeom prst="rect">
              <a:avLst/>
            </a:prstGeom>
            <a:noFill/>
          </p:spPr>
          <p:txBody>
            <a:bodyPr wrap="none" lIns="99277" tIns="49638" rIns="99277" bIns="49638" rtlCol="0">
              <a:spAutoFit/>
            </a:bodyPr>
            <a:lstStyle/>
            <a:p>
              <a:r>
                <a:rPr lang="de-DE" sz="1300" dirty="0"/>
                <a:t>Trial 1 </a:t>
              </a:r>
            </a:p>
          </p:txBody>
        </p:sp>
        <p:sp>
          <p:nvSpPr>
            <p:cNvPr id="145" name="101 CuadroTexto"/>
            <p:cNvSpPr txBox="1"/>
            <p:nvPr/>
          </p:nvSpPr>
          <p:spPr>
            <a:xfrm>
              <a:off x="2585848" y="3158000"/>
              <a:ext cx="648629" cy="300300"/>
            </a:xfrm>
            <a:prstGeom prst="rect">
              <a:avLst/>
            </a:prstGeom>
            <a:noFill/>
          </p:spPr>
          <p:txBody>
            <a:bodyPr wrap="none" lIns="99277" tIns="49638" rIns="99277" bIns="49638" rtlCol="0">
              <a:spAutoFit/>
            </a:bodyPr>
            <a:lstStyle/>
            <a:p>
              <a:r>
                <a:rPr lang="de-DE" sz="1300" dirty="0"/>
                <a:t>Trial 2 </a:t>
              </a:r>
            </a:p>
          </p:txBody>
        </p:sp>
        <p:grpSp>
          <p:nvGrpSpPr>
            <p:cNvPr id="7" name="Group 147"/>
            <p:cNvGrpSpPr/>
            <p:nvPr/>
          </p:nvGrpSpPr>
          <p:grpSpPr>
            <a:xfrm>
              <a:off x="289355" y="3224449"/>
              <a:ext cx="3027725" cy="648867"/>
              <a:chOff x="289355" y="3074762"/>
              <a:chExt cx="3027725" cy="648867"/>
            </a:xfrm>
          </p:grpSpPr>
          <p:grpSp>
            <p:nvGrpSpPr>
              <p:cNvPr id="8" name="Group 123"/>
              <p:cNvGrpSpPr/>
              <p:nvPr/>
            </p:nvGrpSpPr>
            <p:grpSpPr>
              <a:xfrm>
                <a:off x="1986165" y="3074762"/>
                <a:ext cx="1330915" cy="648867"/>
                <a:chOff x="1964612" y="3074762"/>
                <a:chExt cx="1330915" cy="648867"/>
              </a:xfrm>
              <a:solidFill>
                <a:schemeClr val="bg1"/>
              </a:solidFill>
            </p:grpSpPr>
            <p:sp>
              <p:nvSpPr>
                <p:cNvPr id="156" name="Rectangle 155"/>
                <p:cNvSpPr/>
                <p:nvPr/>
              </p:nvSpPr>
              <p:spPr>
                <a:xfrm>
                  <a:off x="1964612" y="3074762"/>
                  <a:ext cx="664575" cy="648867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157" name="Rectangle 156"/>
                <p:cNvSpPr/>
                <p:nvPr/>
              </p:nvSpPr>
              <p:spPr>
                <a:xfrm>
                  <a:off x="2630952" y="3074762"/>
                  <a:ext cx="664575" cy="648867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</p:grpSp>
          <p:grpSp>
            <p:nvGrpSpPr>
              <p:cNvPr id="9" name="Group 130"/>
              <p:cNvGrpSpPr/>
              <p:nvPr/>
            </p:nvGrpSpPr>
            <p:grpSpPr>
              <a:xfrm>
                <a:off x="289355" y="3074762"/>
                <a:ext cx="1330915" cy="648867"/>
                <a:chOff x="260970" y="3080321"/>
                <a:chExt cx="1330915" cy="648867"/>
              </a:xfrm>
            </p:grpSpPr>
            <p:grpSp>
              <p:nvGrpSpPr>
                <p:cNvPr id="10" name="Group 125"/>
                <p:cNvGrpSpPr/>
                <p:nvPr/>
              </p:nvGrpSpPr>
              <p:grpSpPr>
                <a:xfrm>
                  <a:off x="260970" y="3080321"/>
                  <a:ext cx="1330915" cy="648867"/>
                  <a:chOff x="1964612" y="3074762"/>
                  <a:chExt cx="1330915" cy="648867"/>
                </a:xfrm>
                <a:solidFill>
                  <a:schemeClr val="bg1"/>
                </a:solidFill>
              </p:grpSpPr>
              <p:sp>
                <p:nvSpPr>
                  <p:cNvPr id="154" name="Rectangle 153"/>
                  <p:cNvSpPr/>
                  <p:nvPr/>
                </p:nvSpPr>
                <p:spPr>
                  <a:xfrm>
                    <a:off x="1964612" y="3074762"/>
                    <a:ext cx="664575" cy="648867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155" name="Rectangle 154"/>
                  <p:cNvSpPr/>
                  <p:nvPr/>
                </p:nvSpPr>
                <p:spPr>
                  <a:xfrm>
                    <a:off x="2630952" y="3074762"/>
                    <a:ext cx="664575" cy="648867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</p:grpSp>
            <p:pic>
              <p:nvPicPr>
                <p:cNvPr id="152" name="76 Imagen"/>
                <p:cNvPicPr>
                  <a:picLocks noChangeAspect="1"/>
                </p:cNvPicPr>
                <p:nvPr/>
              </p:nvPicPr>
              <p:blipFill rotWithShape="1">
                <a:blip r:embed="rId4" r:link="rId5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 l="1873" t="9702" r="81165" b="13434"/>
                <a:stretch/>
              </p:blipFill>
              <p:spPr>
                <a:xfrm>
                  <a:off x="277136" y="3157888"/>
                  <a:ext cx="576064" cy="504056"/>
                </a:xfrm>
                <a:prstGeom prst="rect">
                  <a:avLst/>
                </a:prstGeom>
              </p:spPr>
            </p:pic>
            <p:pic>
              <p:nvPicPr>
                <p:cNvPr id="153" name="76 Imagen"/>
                <p:cNvPicPr>
                  <a:picLocks noChangeAspect="1"/>
                </p:cNvPicPr>
                <p:nvPr/>
              </p:nvPicPr>
              <p:blipFill rotWithShape="1">
                <a:blip r:embed="rId4" r:link="rId5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 l="22405" t="1407" r="63918" b="2215"/>
                <a:stretch/>
              </p:blipFill>
              <p:spPr>
                <a:xfrm>
                  <a:off x="1106651" y="3101170"/>
                  <a:ext cx="464515" cy="594907"/>
                </a:xfrm>
                <a:prstGeom prst="rect">
                  <a:avLst/>
                </a:prstGeom>
              </p:spPr>
            </p:pic>
          </p:grpSp>
        </p:grpSp>
        <p:pic>
          <p:nvPicPr>
            <p:cNvPr id="160" name="91 Imagen"/>
            <p:cNvPicPr>
              <a:picLocks noChangeAspect="1"/>
            </p:cNvPicPr>
            <p:nvPr/>
          </p:nvPicPr>
          <p:blipFill rotWithShape="1">
            <a:blip r:embed="rId4" r:link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61621" t="21768" r="20550" b="18680"/>
            <a:stretch/>
          </p:blipFill>
          <p:spPr>
            <a:xfrm>
              <a:off x="2010715" y="3374024"/>
              <a:ext cx="605494" cy="390525"/>
            </a:xfrm>
            <a:prstGeom prst="rect">
              <a:avLst/>
            </a:prstGeom>
          </p:spPr>
        </p:pic>
        <p:pic>
          <p:nvPicPr>
            <p:cNvPr id="161" name="91 Imagen"/>
            <p:cNvPicPr>
              <a:picLocks noChangeAspect="1"/>
            </p:cNvPicPr>
            <p:nvPr/>
          </p:nvPicPr>
          <p:blipFill rotWithShape="1">
            <a:blip r:embed="rId4" r:link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83214" t="21961" r="587" b="17199"/>
            <a:stretch/>
          </p:blipFill>
          <p:spPr>
            <a:xfrm>
              <a:off x="2707316" y="3434819"/>
              <a:ext cx="550163" cy="398975"/>
            </a:xfrm>
            <a:prstGeom prst="rect">
              <a:avLst/>
            </a:prstGeom>
          </p:spPr>
        </p:pic>
        <p:sp>
          <p:nvSpPr>
            <p:cNvPr id="162" name="97 CuadroTexto"/>
            <p:cNvSpPr txBox="1"/>
            <p:nvPr/>
          </p:nvSpPr>
          <p:spPr>
            <a:xfrm>
              <a:off x="225625" y="3158000"/>
              <a:ext cx="648629" cy="300300"/>
            </a:xfrm>
            <a:prstGeom prst="rect">
              <a:avLst/>
            </a:prstGeom>
            <a:noFill/>
          </p:spPr>
          <p:txBody>
            <a:bodyPr wrap="none" lIns="99277" tIns="49638" rIns="99277" bIns="49638" rtlCol="0">
              <a:spAutoFit/>
            </a:bodyPr>
            <a:lstStyle/>
            <a:p>
              <a:r>
                <a:rPr lang="de-DE" sz="1300" dirty="0"/>
                <a:t>Trial 1 </a:t>
              </a:r>
            </a:p>
          </p:txBody>
        </p:sp>
        <p:sp>
          <p:nvSpPr>
            <p:cNvPr id="163" name="98 CuadroTexto"/>
            <p:cNvSpPr txBox="1"/>
            <p:nvPr/>
          </p:nvSpPr>
          <p:spPr>
            <a:xfrm>
              <a:off x="891022" y="3158000"/>
              <a:ext cx="648629" cy="300300"/>
            </a:xfrm>
            <a:prstGeom prst="rect">
              <a:avLst/>
            </a:prstGeom>
            <a:noFill/>
          </p:spPr>
          <p:txBody>
            <a:bodyPr wrap="none" lIns="99277" tIns="49638" rIns="99277" bIns="49638" rtlCol="0">
              <a:spAutoFit/>
            </a:bodyPr>
            <a:lstStyle/>
            <a:p>
              <a:r>
                <a:rPr lang="de-DE" sz="1300" dirty="0"/>
                <a:t>Trial 2 </a:t>
              </a:r>
            </a:p>
          </p:txBody>
        </p:sp>
      </p:grpSp>
      <p:grpSp>
        <p:nvGrpSpPr>
          <p:cNvPr id="11" name="Group 265"/>
          <p:cNvGrpSpPr/>
          <p:nvPr/>
        </p:nvGrpSpPr>
        <p:grpSpPr>
          <a:xfrm>
            <a:off x="227699" y="3667609"/>
            <a:ext cx="4339039" cy="911886"/>
            <a:chOff x="227699" y="3667609"/>
            <a:chExt cx="4339039" cy="911886"/>
          </a:xfrm>
        </p:grpSpPr>
        <p:sp>
          <p:nvSpPr>
            <p:cNvPr id="136" name="68 CuadroTexto"/>
            <p:cNvSpPr txBox="1"/>
            <p:nvPr/>
          </p:nvSpPr>
          <p:spPr>
            <a:xfrm>
              <a:off x="239634" y="3667609"/>
              <a:ext cx="617402" cy="300300"/>
            </a:xfrm>
            <a:prstGeom prst="rect">
              <a:avLst/>
            </a:prstGeom>
            <a:noFill/>
          </p:spPr>
          <p:txBody>
            <a:bodyPr wrap="none" lIns="99277" tIns="49638" rIns="99277" bIns="49638" rtlCol="0">
              <a:spAutoFit/>
            </a:bodyPr>
            <a:lstStyle/>
            <a:p>
              <a:r>
                <a:rPr lang="de-DE" sz="1300" dirty="0"/>
                <a:t>Day 1 </a:t>
              </a:r>
            </a:p>
          </p:txBody>
        </p:sp>
        <p:sp>
          <p:nvSpPr>
            <p:cNvPr id="137" name="83 CuadroTexto"/>
            <p:cNvSpPr txBox="1"/>
            <p:nvPr/>
          </p:nvSpPr>
          <p:spPr>
            <a:xfrm>
              <a:off x="1910720" y="3667609"/>
              <a:ext cx="639844" cy="300300"/>
            </a:xfrm>
            <a:prstGeom prst="rect">
              <a:avLst/>
            </a:prstGeom>
            <a:noFill/>
          </p:spPr>
          <p:txBody>
            <a:bodyPr wrap="none" lIns="99277" tIns="49638" rIns="99277" bIns="49638" rtlCol="0">
              <a:spAutoFit/>
            </a:bodyPr>
            <a:lstStyle/>
            <a:p>
              <a:r>
                <a:rPr lang="de-DE" sz="1300" dirty="0"/>
                <a:t>Day N </a:t>
              </a:r>
            </a:p>
          </p:txBody>
        </p:sp>
        <p:sp>
          <p:nvSpPr>
            <p:cNvPr id="126" name="37 CuadroTexto"/>
            <p:cNvSpPr txBox="1"/>
            <p:nvPr/>
          </p:nvSpPr>
          <p:spPr>
            <a:xfrm>
              <a:off x="3386658" y="3936508"/>
              <a:ext cx="1180080" cy="561204"/>
            </a:xfrm>
            <a:prstGeom prst="rect">
              <a:avLst/>
            </a:prstGeom>
            <a:noFill/>
          </p:spPr>
          <p:txBody>
            <a:bodyPr wrap="none" lIns="99277" tIns="49638" rIns="99277" bIns="49638" rtlCol="0">
              <a:spAutoFit/>
            </a:bodyPr>
            <a:lstStyle/>
            <a:p>
              <a:r>
                <a:rPr lang="de-DE" sz="1500" dirty="0"/>
                <a:t>Individual</a:t>
              </a:r>
            </a:p>
            <a:p>
              <a:r>
                <a:rPr lang="de-DE" sz="1500" dirty="0"/>
                <a:t>Calculations</a:t>
              </a:r>
            </a:p>
          </p:txBody>
        </p:sp>
        <p:sp>
          <p:nvSpPr>
            <p:cNvPr id="130" name="55 CuadroTexto"/>
            <p:cNvSpPr txBox="1"/>
            <p:nvPr/>
          </p:nvSpPr>
          <p:spPr>
            <a:xfrm>
              <a:off x="1656062" y="4139839"/>
              <a:ext cx="392871" cy="408032"/>
            </a:xfrm>
            <a:prstGeom prst="rect">
              <a:avLst/>
            </a:prstGeom>
            <a:noFill/>
          </p:spPr>
          <p:txBody>
            <a:bodyPr wrap="none" lIns="99277" tIns="49638" rIns="99277" bIns="49638" rtlCol="0">
              <a:spAutoFit/>
            </a:bodyPr>
            <a:lstStyle/>
            <a:p>
              <a:r>
                <a:rPr lang="de-DE" dirty="0" smtClean="0"/>
                <a:t>...</a:t>
              </a:r>
              <a:endParaRPr lang="de-DE" dirty="0"/>
            </a:p>
          </p:txBody>
        </p:sp>
        <p:grpSp>
          <p:nvGrpSpPr>
            <p:cNvPr id="12" name="Group 163"/>
            <p:cNvGrpSpPr/>
            <p:nvPr/>
          </p:nvGrpSpPr>
          <p:grpSpPr>
            <a:xfrm>
              <a:off x="227699" y="3866572"/>
              <a:ext cx="1402923" cy="712923"/>
              <a:chOff x="-1611238" y="4240401"/>
              <a:chExt cx="1402923" cy="712923"/>
            </a:xfrm>
          </p:grpSpPr>
          <p:grpSp>
            <p:nvGrpSpPr>
              <p:cNvPr id="13" name="Group 138"/>
              <p:cNvGrpSpPr/>
              <p:nvPr/>
            </p:nvGrpSpPr>
            <p:grpSpPr>
              <a:xfrm>
                <a:off x="-1539230" y="4304457"/>
                <a:ext cx="1330915" cy="648867"/>
                <a:chOff x="-1539230" y="4304457"/>
                <a:chExt cx="1330915" cy="648867"/>
              </a:xfrm>
            </p:grpSpPr>
            <p:sp>
              <p:nvSpPr>
                <p:cNvPr id="168" name="Rectangle 167"/>
                <p:cNvSpPr/>
                <p:nvPr/>
              </p:nvSpPr>
              <p:spPr>
                <a:xfrm>
                  <a:off x="-1539230" y="4304457"/>
                  <a:ext cx="664575" cy="64886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169" name="Rectangle 168"/>
                <p:cNvSpPr/>
                <p:nvPr/>
              </p:nvSpPr>
              <p:spPr>
                <a:xfrm>
                  <a:off x="-872890" y="4304457"/>
                  <a:ext cx="664575" cy="64886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pic>
              <p:nvPicPr>
                <p:cNvPr id="170" name="57 Imagen"/>
                <p:cNvPicPr>
                  <a:picLocks noChangeAspect="1"/>
                </p:cNvPicPr>
                <p:nvPr/>
              </p:nvPicPr>
              <p:blipFill rotWithShape="1">
                <a:blip r:embed="rId6" r:link="rId7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 l="20398" t="24050" r="61691" b="4874"/>
                <a:stretch/>
              </p:blipFill>
              <p:spPr>
                <a:xfrm>
                  <a:off x="-851401" y="4473620"/>
                  <a:ext cx="612251" cy="469126"/>
                </a:xfrm>
                <a:prstGeom prst="rect">
                  <a:avLst/>
                </a:prstGeom>
              </p:spPr>
            </p:pic>
            <p:pic>
              <p:nvPicPr>
                <p:cNvPr id="171" name="57 Imagen"/>
                <p:cNvPicPr>
                  <a:picLocks noChangeAspect="1"/>
                </p:cNvPicPr>
                <p:nvPr/>
              </p:nvPicPr>
              <p:blipFill rotWithShape="1">
                <a:blip r:embed="rId6" r:link="rId7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 l="832" t="24794" r="82709" b="2925"/>
                <a:stretch/>
              </p:blipFill>
              <p:spPr>
                <a:xfrm>
                  <a:off x="-1499120" y="4467058"/>
                  <a:ext cx="562592" cy="477079"/>
                </a:xfrm>
                <a:prstGeom prst="rect">
                  <a:avLst/>
                </a:prstGeom>
              </p:spPr>
            </p:pic>
          </p:grpSp>
          <p:sp>
            <p:nvSpPr>
              <p:cNvPr id="166" name="80 CuadroTexto"/>
              <p:cNvSpPr txBox="1"/>
              <p:nvPr/>
            </p:nvSpPr>
            <p:spPr>
              <a:xfrm>
                <a:off x="-1611238" y="4240401"/>
                <a:ext cx="648629" cy="300300"/>
              </a:xfrm>
              <a:prstGeom prst="rect">
                <a:avLst/>
              </a:prstGeom>
              <a:noFill/>
            </p:spPr>
            <p:txBody>
              <a:bodyPr wrap="none" lIns="99277" tIns="49638" rIns="99277" bIns="49638" rtlCol="0">
                <a:spAutoFit/>
              </a:bodyPr>
              <a:lstStyle/>
              <a:p>
                <a:r>
                  <a:rPr lang="de-DE" sz="1300" dirty="0"/>
                  <a:t>Trial 1 </a:t>
                </a:r>
              </a:p>
            </p:txBody>
          </p:sp>
          <p:sp>
            <p:nvSpPr>
              <p:cNvPr id="167" name="81 CuadroTexto"/>
              <p:cNvSpPr txBox="1"/>
              <p:nvPr/>
            </p:nvSpPr>
            <p:spPr>
              <a:xfrm>
                <a:off x="-931471" y="4240401"/>
                <a:ext cx="648629" cy="300300"/>
              </a:xfrm>
              <a:prstGeom prst="rect">
                <a:avLst/>
              </a:prstGeom>
              <a:noFill/>
            </p:spPr>
            <p:txBody>
              <a:bodyPr wrap="none" lIns="99277" tIns="49638" rIns="99277" bIns="49638" rtlCol="0">
                <a:spAutoFit/>
              </a:bodyPr>
              <a:lstStyle/>
              <a:p>
                <a:r>
                  <a:rPr lang="de-DE" sz="1300" dirty="0"/>
                  <a:t>Trial 2 </a:t>
                </a:r>
              </a:p>
            </p:txBody>
          </p:sp>
        </p:grpSp>
        <p:grpSp>
          <p:nvGrpSpPr>
            <p:cNvPr id="14" name="Group 171"/>
            <p:cNvGrpSpPr/>
            <p:nvPr/>
          </p:nvGrpSpPr>
          <p:grpSpPr>
            <a:xfrm>
              <a:off x="1955891" y="3866572"/>
              <a:ext cx="1402923" cy="712923"/>
              <a:chOff x="-2691358" y="5528593"/>
              <a:chExt cx="1402923" cy="712923"/>
            </a:xfrm>
          </p:grpSpPr>
          <p:grpSp>
            <p:nvGrpSpPr>
              <p:cNvPr id="15" name="Group 138"/>
              <p:cNvGrpSpPr/>
              <p:nvPr/>
            </p:nvGrpSpPr>
            <p:grpSpPr>
              <a:xfrm>
                <a:off x="-2619350" y="5592649"/>
                <a:ext cx="1330915" cy="648867"/>
                <a:chOff x="-1539230" y="4304457"/>
                <a:chExt cx="1330915" cy="648867"/>
              </a:xfrm>
            </p:grpSpPr>
            <p:sp>
              <p:nvSpPr>
                <p:cNvPr id="178" name="Rectangle 177"/>
                <p:cNvSpPr/>
                <p:nvPr/>
              </p:nvSpPr>
              <p:spPr>
                <a:xfrm>
                  <a:off x="-1539230" y="4304457"/>
                  <a:ext cx="664575" cy="64886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179" name="Rectangle 178"/>
                <p:cNvSpPr/>
                <p:nvPr/>
              </p:nvSpPr>
              <p:spPr>
                <a:xfrm>
                  <a:off x="-872890" y="4304457"/>
                  <a:ext cx="664575" cy="64886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</p:grpSp>
          <p:pic>
            <p:nvPicPr>
              <p:cNvPr id="174" name="58 Imagen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l="80732" t="12736" r="2212" b="2790"/>
              <a:stretch/>
            </p:blipFill>
            <p:spPr>
              <a:xfrm>
                <a:off x="-1936416" y="5675561"/>
                <a:ext cx="580445" cy="555092"/>
              </a:xfrm>
              <a:prstGeom prst="rect">
                <a:avLst/>
              </a:prstGeom>
            </p:spPr>
          </p:pic>
          <p:sp>
            <p:nvSpPr>
              <p:cNvPr id="175" name="81 CuadroTexto"/>
              <p:cNvSpPr txBox="1"/>
              <p:nvPr/>
            </p:nvSpPr>
            <p:spPr>
              <a:xfrm>
                <a:off x="-2011591" y="5528593"/>
                <a:ext cx="648629" cy="300300"/>
              </a:xfrm>
              <a:prstGeom prst="rect">
                <a:avLst/>
              </a:prstGeom>
              <a:noFill/>
            </p:spPr>
            <p:txBody>
              <a:bodyPr wrap="none" lIns="99277" tIns="49638" rIns="99277" bIns="49638" rtlCol="0">
                <a:spAutoFit/>
              </a:bodyPr>
              <a:lstStyle/>
              <a:p>
                <a:r>
                  <a:rPr lang="de-DE" sz="1300" dirty="0"/>
                  <a:t>Trial 2 </a:t>
                </a:r>
              </a:p>
            </p:txBody>
          </p:sp>
          <p:pic>
            <p:nvPicPr>
              <p:cNvPr id="176" name="58 Imagen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l="60638" t="19249" r="21371" b="4519"/>
              <a:stretch/>
            </p:blipFill>
            <p:spPr>
              <a:xfrm>
                <a:off x="-2611351" y="5721529"/>
                <a:ext cx="612250" cy="500932"/>
              </a:xfrm>
              <a:prstGeom prst="rect">
                <a:avLst/>
              </a:prstGeom>
            </p:spPr>
          </p:pic>
          <p:sp>
            <p:nvSpPr>
              <p:cNvPr id="177" name="80 CuadroTexto"/>
              <p:cNvSpPr txBox="1"/>
              <p:nvPr/>
            </p:nvSpPr>
            <p:spPr>
              <a:xfrm>
                <a:off x="-2691358" y="5528593"/>
                <a:ext cx="648629" cy="300300"/>
              </a:xfrm>
              <a:prstGeom prst="rect">
                <a:avLst/>
              </a:prstGeom>
              <a:noFill/>
            </p:spPr>
            <p:txBody>
              <a:bodyPr wrap="none" lIns="99277" tIns="49638" rIns="99277" bIns="49638" rtlCol="0">
                <a:spAutoFit/>
              </a:bodyPr>
              <a:lstStyle/>
              <a:p>
                <a:r>
                  <a:rPr lang="de-DE" sz="1300" dirty="0"/>
                  <a:t>Trial 1 </a:t>
                </a:r>
              </a:p>
            </p:txBody>
          </p:sp>
        </p:grpSp>
      </p:grpSp>
      <p:grpSp>
        <p:nvGrpSpPr>
          <p:cNvPr id="16" name="Group 209"/>
          <p:cNvGrpSpPr/>
          <p:nvPr/>
        </p:nvGrpSpPr>
        <p:grpSpPr>
          <a:xfrm>
            <a:off x="103540" y="133518"/>
            <a:ext cx="4646170" cy="1336762"/>
            <a:chOff x="72009" y="38925"/>
            <a:chExt cx="4646170" cy="1336762"/>
          </a:xfrm>
        </p:grpSpPr>
        <p:sp>
          <p:nvSpPr>
            <p:cNvPr id="114" name="3 CuadroTexto"/>
            <p:cNvSpPr txBox="1"/>
            <p:nvPr/>
          </p:nvSpPr>
          <p:spPr>
            <a:xfrm>
              <a:off x="72009" y="38925"/>
              <a:ext cx="4646170" cy="1336762"/>
            </a:xfrm>
            <a:prstGeom prst="roundRect">
              <a:avLst/>
            </a:prstGeom>
            <a:solidFill>
              <a:schemeClr val="accent1">
                <a:alpha val="15000"/>
              </a:schemeClr>
            </a:solidFill>
            <a:ln w="28575" cap="sq">
              <a:solidFill>
                <a:schemeClr val="accent1"/>
              </a:solidFill>
            </a:ln>
            <a:effectLst>
              <a:softEdge rad="12700"/>
            </a:effectLst>
          </p:spPr>
          <p:txBody>
            <a:bodyPr wrap="square" lIns="99259" tIns="49631" rIns="99259" bIns="49631" rtlCol="0">
              <a:spAutoFit/>
            </a:bodyPr>
            <a:lstStyle/>
            <a:p>
              <a:r>
                <a:rPr lang="de-DE" b="1" u="sng" dirty="0" smtClean="0"/>
                <a:t>Trajectory Data</a:t>
              </a:r>
              <a:endParaRPr lang="de-DE" sz="1300" dirty="0" smtClean="0"/>
            </a:p>
            <a:p>
              <a:endParaRPr lang="de-DE" dirty="0"/>
            </a:p>
            <a:p>
              <a:endParaRPr lang="de-DE" dirty="0" smtClean="0"/>
            </a:p>
            <a:p>
              <a:endParaRPr lang="de-DE" dirty="0" smtClean="0"/>
            </a:p>
          </p:txBody>
        </p:sp>
        <p:sp>
          <p:nvSpPr>
            <p:cNvPr id="140" name="94 CuadroTexto"/>
            <p:cNvSpPr txBox="1"/>
            <p:nvPr/>
          </p:nvSpPr>
          <p:spPr>
            <a:xfrm>
              <a:off x="1617325" y="705423"/>
              <a:ext cx="392871" cy="408032"/>
            </a:xfrm>
            <a:prstGeom prst="rect">
              <a:avLst/>
            </a:prstGeom>
            <a:noFill/>
          </p:spPr>
          <p:txBody>
            <a:bodyPr wrap="none" lIns="99277" tIns="49638" rIns="99277" bIns="49638" rtlCol="0">
              <a:spAutoFit/>
            </a:bodyPr>
            <a:lstStyle/>
            <a:p>
              <a:r>
                <a:rPr lang="de-DE" dirty="0" smtClean="0"/>
                <a:t>...</a:t>
              </a:r>
              <a:endParaRPr lang="de-DE" dirty="0"/>
            </a:p>
          </p:txBody>
        </p:sp>
        <p:sp>
          <p:nvSpPr>
            <p:cNvPr id="146" name="102 CuadroTexto"/>
            <p:cNvSpPr txBox="1"/>
            <p:nvPr/>
          </p:nvSpPr>
          <p:spPr>
            <a:xfrm>
              <a:off x="200897" y="364188"/>
              <a:ext cx="617402" cy="300300"/>
            </a:xfrm>
            <a:prstGeom prst="rect">
              <a:avLst/>
            </a:prstGeom>
            <a:noFill/>
          </p:spPr>
          <p:txBody>
            <a:bodyPr wrap="none" lIns="99277" tIns="49638" rIns="99277" bIns="49638" rtlCol="0">
              <a:spAutoFit/>
            </a:bodyPr>
            <a:lstStyle/>
            <a:p>
              <a:r>
                <a:rPr lang="de-DE" sz="1300" dirty="0"/>
                <a:t>Day 1 </a:t>
              </a:r>
            </a:p>
          </p:txBody>
        </p:sp>
        <p:sp>
          <p:nvSpPr>
            <p:cNvPr id="147" name="105 CuadroTexto"/>
            <p:cNvSpPr txBox="1"/>
            <p:nvPr/>
          </p:nvSpPr>
          <p:spPr>
            <a:xfrm>
              <a:off x="1913118" y="355561"/>
              <a:ext cx="639844" cy="300300"/>
            </a:xfrm>
            <a:prstGeom prst="rect">
              <a:avLst/>
            </a:prstGeom>
            <a:noFill/>
          </p:spPr>
          <p:txBody>
            <a:bodyPr wrap="none" lIns="99277" tIns="49638" rIns="99277" bIns="49638" rtlCol="0">
              <a:spAutoFit/>
            </a:bodyPr>
            <a:lstStyle/>
            <a:p>
              <a:r>
                <a:rPr lang="de-DE" sz="1300" dirty="0"/>
                <a:t>Day N </a:t>
              </a:r>
            </a:p>
          </p:txBody>
        </p:sp>
        <p:grpSp>
          <p:nvGrpSpPr>
            <p:cNvPr id="17" name="Group 179"/>
            <p:cNvGrpSpPr/>
            <p:nvPr/>
          </p:nvGrpSpPr>
          <p:grpSpPr>
            <a:xfrm>
              <a:off x="279577" y="592884"/>
              <a:ext cx="3037503" cy="648867"/>
              <a:chOff x="251102" y="803985"/>
              <a:chExt cx="3037503" cy="648867"/>
            </a:xfrm>
          </p:grpSpPr>
          <p:grpSp>
            <p:nvGrpSpPr>
              <p:cNvPr id="18" name="Group 165"/>
              <p:cNvGrpSpPr/>
              <p:nvPr/>
            </p:nvGrpSpPr>
            <p:grpSpPr>
              <a:xfrm>
                <a:off x="251102" y="803985"/>
                <a:ext cx="1330915" cy="648867"/>
                <a:chOff x="-2043286" y="1784177"/>
                <a:chExt cx="1330915" cy="648867"/>
              </a:xfrm>
            </p:grpSpPr>
            <p:grpSp>
              <p:nvGrpSpPr>
                <p:cNvPr id="19" name="Group 152"/>
                <p:cNvGrpSpPr/>
                <p:nvPr/>
              </p:nvGrpSpPr>
              <p:grpSpPr>
                <a:xfrm>
                  <a:off x="-2043286" y="1784177"/>
                  <a:ext cx="1330915" cy="648867"/>
                  <a:chOff x="260970" y="3080321"/>
                  <a:chExt cx="1330915" cy="648867"/>
                </a:xfrm>
              </p:grpSpPr>
              <p:grpSp>
                <p:nvGrpSpPr>
                  <p:cNvPr id="20" name="Group 125"/>
                  <p:cNvGrpSpPr/>
                  <p:nvPr/>
                </p:nvGrpSpPr>
                <p:grpSpPr>
                  <a:xfrm>
                    <a:off x="260970" y="3080321"/>
                    <a:ext cx="1330915" cy="648867"/>
                    <a:chOff x="1964612" y="3074762"/>
                    <a:chExt cx="1330915" cy="648867"/>
                  </a:xfrm>
                  <a:solidFill>
                    <a:schemeClr val="bg1"/>
                  </a:solidFill>
                </p:grpSpPr>
                <p:sp>
                  <p:nvSpPr>
                    <p:cNvPr id="193" name="Rectangle 192"/>
                    <p:cNvSpPr/>
                    <p:nvPr/>
                  </p:nvSpPr>
                  <p:spPr>
                    <a:xfrm>
                      <a:off x="1964612" y="3074762"/>
                      <a:ext cx="664575" cy="648867"/>
                    </a:xfrm>
                    <a:prstGeom prst="rect">
                      <a:avLst/>
                    </a:prstGeom>
                    <a:grp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  <p:sp>
                  <p:nvSpPr>
                    <p:cNvPr id="194" name="Rectangle 193"/>
                    <p:cNvSpPr/>
                    <p:nvPr/>
                  </p:nvSpPr>
                  <p:spPr>
                    <a:xfrm>
                      <a:off x="2630952" y="3074762"/>
                      <a:ext cx="664575" cy="648867"/>
                    </a:xfrm>
                    <a:prstGeom prst="rect">
                      <a:avLst/>
                    </a:prstGeom>
                    <a:grp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</p:grpSp>
              <p:pic>
                <p:nvPicPr>
                  <p:cNvPr id="192" name="76 Imagen"/>
                  <p:cNvPicPr>
                    <a:picLocks noChangeAspect="1"/>
                  </p:cNvPicPr>
                  <p:nvPr/>
                </p:nvPicPr>
                <p:blipFill rotWithShape="1">
                  <a:blip r:embed="rId4" r:link="rId5" cstate="print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 l="1873" t="9702" r="81165" b="13434"/>
                  <a:stretch/>
                </p:blipFill>
                <p:spPr>
                  <a:xfrm>
                    <a:off x="277136" y="3157888"/>
                    <a:ext cx="576064" cy="504056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89" name="73 Imagen"/>
                <p:cNvPicPr>
                  <a:picLocks noChangeAspect="1"/>
                </p:cNvPicPr>
                <p:nvPr/>
              </p:nvPicPr>
              <p:blipFill rotWithShape="1">
                <a:blip r:embed="rId8" r:link="rId9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 l="22223" t="1484" r="64690" b="2559"/>
                <a:stretch/>
              </p:blipFill>
              <p:spPr>
                <a:xfrm>
                  <a:off x="-1179189" y="1828800"/>
                  <a:ext cx="415864" cy="588768"/>
                </a:xfrm>
                <a:prstGeom prst="rect">
                  <a:avLst/>
                </a:prstGeom>
              </p:spPr>
            </p:pic>
            <p:pic>
              <p:nvPicPr>
                <p:cNvPr id="190" name="73 Imagen"/>
                <p:cNvPicPr>
                  <a:picLocks noChangeAspect="1"/>
                </p:cNvPicPr>
                <p:nvPr/>
              </p:nvPicPr>
              <p:blipFill rotWithShape="1">
                <a:blip r:embed="rId8" r:link="rId9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 l="1278" t="13011" r="83038" b="14027"/>
                <a:stretch/>
              </p:blipFill>
              <p:spPr>
                <a:xfrm>
                  <a:off x="-2030890" y="1891905"/>
                  <a:ext cx="532652" cy="478465"/>
                </a:xfrm>
                <a:prstGeom prst="rect">
                  <a:avLst/>
                </a:prstGeom>
              </p:spPr>
            </p:pic>
          </p:grpSp>
          <p:grpSp>
            <p:nvGrpSpPr>
              <p:cNvPr id="21" name="Group 168"/>
              <p:cNvGrpSpPr/>
              <p:nvPr/>
            </p:nvGrpSpPr>
            <p:grpSpPr>
              <a:xfrm>
                <a:off x="1957690" y="803985"/>
                <a:ext cx="1330915" cy="648867"/>
                <a:chOff x="-1899270" y="2648273"/>
                <a:chExt cx="1330915" cy="648867"/>
              </a:xfrm>
            </p:grpSpPr>
            <p:grpSp>
              <p:nvGrpSpPr>
                <p:cNvPr id="22" name="Group 125"/>
                <p:cNvGrpSpPr/>
                <p:nvPr/>
              </p:nvGrpSpPr>
              <p:grpSpPr>
                <a:xfrm>
                  <a:off x="-1899270" y="2648273"/>
                  <a:ext cx="1330915" cy="648867"/>
                  <a:chOff x="1964612" y="3074762"/>
                  <a:chExt cx="1330915" cy="648867"/>
                </a:xfrm>
                <a:solidFill>
                  <a:schemeClr val="bg1"/>
                </a:solidFill>
              </p:grpSpPr>
              <p:sp>
                <p:nvSpPr>
                  <p:cNvPr id="186" name="Rectangle 185"/>
                  <p:cNvSpPr/>
                  <p:nvPr/>
                </p:nvSpPr>
                <p:spPr>
                  <a:xfrm>
                    <a:off x="1964612" y="3074762"/>
                    <a:ext cx="664575" cy="648867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187" name="Rectangle 186"/>
                  <p:cNvSpPr/>
                  <p:nvPr/>
                </p:nvSpPr>
                <p:spPr>
                  <a:xfrm>
                    <a:off x="2630952" y="3074762"/>
                    <a:ext cx="664575" cy="648867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</p:grpSp>
            <p:pic>
              <p:nvPicPr>
                <p:cNvPr id="184" name="90 Imagen"/>
                <p:cNvPicPr>
                  <a:picLocks noChangeAspect="1"/>
                </p:cNvPicPr>
                <p:nvPr/>
              </p:nvPicPr>
              <p:blipFill rotWithShape="1">
                <a:blip r:embed="rId8" r:link="rId9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 l="83341" t="28672" r="389" b="27691"/>
                <a:stretch/>
              </p:blipFill>
              <p:spPr>
                <a:xfrm>
                  <a:off x="-1169322" y="2894255"/>
                  <a:ext cx="552587" cy="286161"/>
                </a:xfrm>
                <a:prstGeom prst="rect">
                  <a:avLst/>
                </a:prstGeom>
              </p:spPr>
            </p:pic>
            <p:pic>
              <p:nvPicPr>
                <p:cNvPr id="185" name="90 Imagen"/>
                <p:cNvPicPr>
                  <a:picLocks noChangeAspect="1"/>
                </p:cNvPicPr>
                <p:nvPr/>
              </p:nvPicPr>
              <p:blipFill rotWithShape="1">
                <a:blip r:embed="rId8" r:link="rId9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 l="62217" t="24119" r="20350" b="19704"/>
                <a:stretch/>
              </p:blipFill>
              <p:spPr>
                <a:xfrm>
                  <a:off x="-1850286" y="2838692"/>
                  <a:ext cx="592057" cy="368392"/>
                </a:xfrm>
                <a:prstGeom prst="rect">
                  <a:avLst/>
                </a:prstGeom>
              </p:spPr>
            </p:pic>
          </p:grpSp>
        </p:grpSp>
        <p:sp>
          <p:nvSpPr>
            <p:cNvPr id="195" name="103 CuadroTexto"/>
            <p:cNvSpPr txBox="1"/>
            <p:nvPr/>
          </p:nvSpPr>
          <p:spPr>
            <a:xfrm>
              <a:off x="200897" y="518220"/>
              <a:ext cx="648629" cy="300300"/>
            </a:xfrm>
            <a:prstGeom prst="rect">
              <a:avLst/>
            </a:prstGeom>
            <a:noFill/>
          </p:spPr>
          <p:txBody>
            <a:bodyPr wrap="none" lIns="99277" tIns="49638" rIns="99277" bIns="49638" rtlCol="0">
              <a:spAutoFit/>
            </a:bodyPr>
            <a:lstStyle/>
            <a:p>
              <a:r>
                <a:rPr lang="de-DE" sz="1300" dirty="0"/>
                <a:t>Trial 1 </a:t>
              </a:r>
            </a:p>
          </p:txBody>
        </p:sp>
        <p:sp>
          <p:nvSpPr>
            <p:cNvPr id="196" name="104 CuadroTexto"/>
            <p:cNvSpPr txBox="1"/>
            <p:nvPr/>
          </p:nvSpPr>
          <p:spPr>
            <a:xfrm>
              <a:off x="917078" y="518220"/>
              <a:ext cx="648629" cy="300300"/>
            </a:xfrm>
            <a:prstGeom prst="rect">
              <a:avLst/>
            </a:prstGeom>
            <a:noFill/>
          </p:spPr>
          <p:txBody>
            <a:bodyPr wrap="none" lIns="99277" tIns="49638" rIns="99277" bIns="49638" rtlCol="0">
              <a:spAutoFit/>
            </a:bodyPr>
            <a:lstStyle/>
            <a:p>
              <a:r>
                <a:rPr lang="de-DE" sz="1300" dirty="0"/>
                <a:t>Trial 2 </a:t>
              </a:r>
            </a:p>
          </p:txBody>
        </p:sp>
        <p:sp>
          <p:nvSpPr>
            <p:cNvPr id="197" name="106 CuadroTexto"/>
            <p:cNvSpPr txBox="1"/>
            <p:nvPr/>
          </p:nvSpPr>
          <p:spPr>
            <a:xfrm>
              <a:off x="1913118" y="518220"/>
              <a:ext cx="648629" cy="300300"/>
            </a:xfrm>
            <a:prstGeom prst="rect">
              <a:avLst/>
            </a:prstGeom>
            <a:noFill/>
          </p:spPr>
          <p:txBody>
            <a:bodyPr wrap="none" lIns="99277" tIns="49638" rIns="99277" bIns="49638" rtlCol="0">
              <a:spAutoFit/>
            </a:bodyPr>
            <a:lstStyle/>
            <a:p>
              <a:r>
                <a:rPr lang="de-DE" sz="1300" dirty="0"/>
                <a:t>Trial 1 </a:t>
              </a:r>
            </a:p>
          </p:txBody>
        </p:sp>
        <p:sp>
          <p:nvSpPr>
            <p:cNvPr id="198" name="107 CuadroTexto"/>
            <p:cNvSpPr txBox="1"/>
            <p:nvPr/>
          </p:nvSpPr>
          <p:spPr>
            <a:xfrm>
              <a:off x="2597696" y="518220"/>
              <a:ext cx="648629" cy="300300"/>
            </a:xfrm>
            <a:prstGeom prst="rect">
              <a:avLst/>
            </a:prstGeom>
            <a:noFill/>
          </p:spPr>
          <p:txBody>
            <a:bodyPr wrap="none" lIns="99277" tIns="49638" rIns="99277" bIns="49638" rtlCol="0">
              <a:spAutoFit/>
            </a:bodyPr>
            <a:lstStyle/>
            <a:p>
              <a:r>
                <a:rPr lang="de-DE" sz="1300" dirty="0"/>
                <a:t>Trial 2 </a:t>
              </a:r>
            </a:p>
          </p:txBody>
        </p:sp>
      </p:grpSp>
      <p:grpSp>
        <p:nvGrpSpPr>
          <p:cNvPr id="23" name="7 Grupo"/>
          <p:cNvGrpSpPr/>
          <p:nvPr/>
        </p:nvGrpSpPr>
        <p:grpSpPr>
          <a:xfrm>
            <a:off x="2433830" y="5340372"/>
            <a:ext cx="6314634" cy="1370814"/>
            <a:chOff x="2433830" y="5340372"/>
            <a:chExt cx="6314634" cy="1370814"/>
          </a:xfrm>
        </p:grpSpPr>
        <p:sp>
          <p:nvSpPr>
            <p:cNvPr id="116" name="6 CuadroTexto"/>
            <p:cNvSpPr txBox="1"/>
            <p:nvPr/>
          </p:nvSpPr>
          <p:spPr>
            <a:xfrm>
              <a:off x="6516216" y="5340372"/>
              <a:ext cx="2232248" cy="1370814"/>
            </a:xfrm>
            <a:prstGeom prst="roundRect">
              <a:avLst/>
            </a:prstGeom>
            <a:solidFill>
              <a:schemeClr val="accent1">
                <a:alpha val="15000"/>
              </a:schemeClr>
            </a:solidFill>
            <a:ln w="28575">
              <a:solidFill>
                <a:schemeClr val="accent1"/>
              </a:solidFill>
            </a:ln>
          </p:spPr>
          <p:txBody>
            <a:bodyPr wrap="square" lIns="99259" tIns="49631" rIns="99259" bIns="49631" rtlCol="0">
              <a:spAutoFit/>
            </a:bodyPr>
            <a:lstStyle/>
            <a:p>
              <a:pPr algn="ctr"/>
              <a:r>
                <a:rPr lang="de-DE" b="1" u="sng" dirty="0" smtClean="0"/>
                <a:t>Display Results</a:t>
              </a:r>
            </a:p>
            <a:p>
              <a:endParaRPr lang="de-DE" sz="1400" dirty="0" smtClean="0"/>
            </a:p>
            <a:p>
              <a:endParaRPr lang="de-DE" sz="1400" dirty="0"/>
            </a:p>
            <a:p>
              <a:endParaRPr lang="de-DE" sz="1400" dirty="0" smtClean="0"/>
            </a:p>
            <a:p>
              <a:endParaRPr lang="de-DE" sz="1400" dirty="0"/>
            </a:p>
          </p:txBody>
        </p:sp>
        <p:pic>
          <p:nvPicPr>
            <p:cNvPr id="113" name="2 Imagen"/>
            <p:cNvPicPr>
              <a:picLocks noChangeAspect="1"/>
            </p:cNvPicPr>
            <p:nvPr/>
          </p:nvPicPr>
          <p:blipFill>
            <a:blip r:embed="rId10" r:link="rId11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020272" y="5792397"/>
              <a:ext cx="1257200" cy="840734"/>
            </a:xfrm>
            <a:prstGeom prst="rect">
              <a:avLst/>
            </a:prstGeom>
          </p:spPr>
        </p:pic>
        <p:cxnSp>
          <p:nvCxnSpPr>
            <p:cNvPr id="235" name="Elbow Connector 234"/>
            <p:cNvCxnSpPr>
              <a:stCxn id="112" idx="2"/>
              <a:endCxn id="116" idx="1"/>
            </p:cNvCxnSpPr>
            <p:nvPr/>
          </p:nvCxnSpPr>
          <p:spPr>
            <a:xfrm rot="16200000" flipH="1">
              <a:off x="4343743" y="3853306"/>
              <a:ext cx="262560" cy="4082385"/>
            </a:xfrm>
            <a:prstGeom prst="bentConnector2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5" name="Straight Connector 254"/>
          <p:cNvCxnSpPr/>
          <p:nvPr/>
        </p:nvCxnSpPr>
        <p:spPr>
          <a:xfrm>
            <a:off x="2432649" y="1535502"/>
            <a:ext cx="257929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16 Grupo"/>
          <p:cNvGrpSpPr/>
          <p:nvPr/>
        </p:nvGrpSpPr>
        <p:grpSpPr>
          <a:xfrm>
            <a:off x="2433830" y="2708920"/>
            <a:ext cx="4916037" cy="869673"/>
            <a:chOff x="2433830" y="2708920"/>
            <a:chExt cx="4916037" cy="869673"/>
          </a:xfrm>
        </p:grpSpPr>
        <p:sp>
          <p:nvSpPr>
            <p:cNvPr id="122" name="77 CuadroTexto"/>
            <p:cNvSpPr txBox="1"/>
            <p:nvPr/>
          </p:nvSpPr>
          <p:spPr>
            <a:xfrm>
              <a:off x="5045611" y="2708920"/>
              <a:ext cx="2304256" cy="869673"/>
            </a:xfrm>
            <a:prstGeom prst="rect">
              <a:avLst/>
            </a:prstGeom>
            <a:noFill/>
          </p:spPr>
          <p:txBody>
            <a:bodyPr wrap="square" lIns="99259" tIns="49631" rIns="99259" bIns="49631" rtlCol="0">
              <a:spAutoFit/>
            </a:bodyPr>
            <a:lstStyle/>
            <a:p>
              <a:r>
                <a:rPr lang="de-DE" b="1" u="sng" dirty="0" smtClean="0"/>
                <a:t>Options</a:t>
              </a:r>
              <a:endParaRPr lang="de-DE" dirty="0" smtClean="0"/>
            </a:p>
            <a:p>
              <a:r>
                <a:rPr lang="de-DE" sz="1600" dirty="0" smtClean="0"/>
                <a:t>(Method specific parameters, filters,...)</a:t>
              </a:r>
            </a:p>
          </p:txBody>
        </p:sp>
        <p:cxnSp>
          <p:nvCxnSpPr>
            <p:cNvPr id="262" name="Straight Connector 261"/>
            <p:cNvCxnSpPr/>
            <p:nvPr/>
          </p:nvCxnSpPr>
          <p:spPr>
            <a:xfrm>
              <a:off x="2433830" y="3104707"/>
              <a:ext cx="2598791" cy="1038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84"/>
          <p:cNvGrpSpPr/>
          <p:nvPr/>
        </p:nvGrpSpPr>
        <p:grpSpPr>
          <a:xfrm>
            <a:off x="711216" y="3743873"/>
            <a:ext cx="3284720" cy="1925354"/>
            <a:chOff x="467544" y="3140968"/>
            <a:chExt cx="4604788" cy="2699115"/>
          </a:xfrm>
        </p:grpSpPr>
        <p:sp>
          <p:nvSpPr>
            <p:cNvPr id="286" name="Rounded Rectangle 285"/>
            <p:cNvSpPr/>
            <p:nvPr/>
          </p:nvSpPr>
          <p:spPr>
            <a:xfrm>
              <a:off x="467544" y="3140968"/>
              <a:ext cx="4604788" cy="2699115"/>
            </a:xfrm>
            <a:prstGeom prst="roundRect">
              <a:avLst>
                <a:gd name="adj" fmla="val 6440"/>
              </a:avLst>
            </a:pr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26" name="Group 16"/>
            <p:cNvGrpSpPr/>
            <p:nvPr/>
          </p:nvGrpSpPr>
          <p:grpSpPr>
            <a:xfrm>
              <a:off x="665284" y="3450730"/>
              <a:ext cx="4209308" cy="2079590"/>
              <a:chOff x="611560" y="3356992"/>
              <a:chExt cx="4209308" cy="2079590"/>
            </a:xfrm>
          </p:grpSpPr>
          <p:pic>
            <p:nvPicPr>
              <p:cNvPr id="288" name="Picture 287" descr="C:\Users\hinz\Syncplicity Folders\Onset3\figures\Map_Frame\focal_system_cartesian_turningProbability_larva.png"/>
              <p:cNvPicPr>
                <a:picLocks noChangeAspect="1" noChangeArrowheads="1"/>
              </p:cNvPicPr>
              <p:nvPr/>
            </p:nvPicPr>
            <p:blipFill>
              <a:blip r:embed="rId12" r:link="rId13" cstate="print"/>
              <a:stretch>
                <a:fillRect/>
              </a:stretch>
            </p:blipFill>
            <p:spPr bwMode="auto">
              <a:xfrm>
                <a:off x="1681505" y="4452373"/>
                <a:ext cx="968948" cy="96894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9" name="Picture 2"/>
              <p:cNvPicPr>
                <a:picLocks noChangeAspect="1" noChangeArrowheads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l="1" r="3043"/>
              <a:stretch/>
            </p:blipFill>
            <p:spPr bwMode="auto">
              <a:xfrm>
                <a:off x="1689905" y="3356992"/>
                <a:ext cx="973664" cy="96894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0" name="Picture 5" descr="C:\Users\hinz\Syncplicity Folders\Onset3\CISS_November9\Development\focal_system_cartesian_corrAngle_larva.png"/>
              <p:cNvPicPr>
                <a:picLocks noChangeAspect="1" noChangeArrowheads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 bwMode="auto">
              <a:xfrm>
                <a:off x="3851920" y="3356992"/>
                <a:ext cx="968948" cy="96894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1" name="Picture 6" descr="C:\Users\hinz\Syncplicity Folders\Onset3\CISS_November9\Development\focal_system_cartesian_orientation_larva.png"/>
              <p:cNvPicPr>
                <a:picLocks noChangeAspect="1" noChangeArrowheads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l="-1" r="3452"/>
              <a:stretch/>
            </p:blipFill>
            <p:spPr bwMode="auto">
              <a:xfrm>
                <a:off x="2772966" y="3356992"/>
                <a:ext cx="969558" cy="96894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2" name="Picture 7" descr="C:\Users\hinz\Syncplicity Folders\Onset3\CISS_November9\Development\focal_system_cartesian_socialRadius_InteractionDuration.png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21396" y="4437112"/>
                <a:ext cx="999472" cy="9994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3" name="Picture 9" descr="C:\Users\hinz\Syncplicity Folders\Onset3\CISS_November9\Development\focal_system_cartesian_distance_larva.png"/>
              <p:cNvPicPr>
                <a:picLocks noChangeAspect="1" noChangeArrowheads="1"/>
              </p:cNvPicPr>
              <p:nvPr/>
            </p:nvPicPr>
            <p:blipFill>
              <a:blip r:embed="rId18" r:link="rId19" cstate="print"/>
              <a:stretch>
                <a:fillRect/>
              </a:stretch>
            </p:blipFill>
            <p:spPr bwMode="auto">
              <a:xfrm>
                <a:off x="611560" y="3356992"/>
                <a:ext cx="968948" cy="96894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4" name="socialRadius.png" descr="C:\Users\Robert\Syncplicity Folders\Onset3\figures\Map_Frame\socialRadius.png"/>
              <p:cNvPicPr>
                <a:picLocks noChangeAspect="1"/>
              </p:cNvPicPr>
              <p:nvPr/>
            </p:nvPicPr>
            <p:blipFill>
              <a:blip r:embed="rId20" r:link="rId21" cstate="print"/>
              <a:stretch>
                <a:fillRect/>
              </a:stretch>
            </p:blipFill>
            <p:spPr>
              <a:xfrm>
                <a:off x="2751450" y="4452373"/>
                <a:ext cx="968950" cy="9689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295" name="turningProbability2D.png" descr="C:\Users\Robert\Syncplicity Folders\Onset3\figures\Map_Frame\turningProbability2D.png"/>
              <p:cNvPicPr>
                <a:picLocks noChangeAspect="1"/>
              </p:cNvPicPr>
              <p:nvPr/>
            </p:nvPicPr>
            <p:blipFill>
              <a:blip r:embed="rId22" r:link="rId23" cstate="print"/>
              <a:stretch>
                <a:fillRect/>
              </a:stretch>
            </p:blipFill>
            <p:spPr>
              <a:xfrm>
                <a:off x="611560" y="4452373"/>
                <a:ext cx="968948" cy="9689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</p:grpSp>
      <p:sp>
        <p:nvSpPr>
          <p:cNvPr id="159" name="Rectangle 158"/>
          <p:cNvSpPr/>
          <p:nvPr/>
        </p:nvSpPr>
        <p:spPr>
          <a:xfrm>
            <a:off x="3563888" y="1898829"/>
            <a:ext cx="13681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/>
              <a:t>(Filtering, smoothing,</a:t>
            </a:r>
          </a:p>
          <a:p>
            <a:r>
              <a:rPr lang="de-DE" sz="1400" dirty="0" smtClean="0"/>
              <a:t>randomized controls,...)</a:t>
            </a:r>
          </a:p>
        </p:txBody>
      </p:sp>
    </p:spTree>
    <p:extLst>
      <p:ext uri="{BB962C8B-B14F-4D97-AF65-F5344CB8AC3E}">
        <p14:creationId xmlns:p14="http://schemas.microsoft.com/office/powerpoint/2010/main" xmlns="" val="1591557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6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" grpId="0"/>
      <p:bldP spid="112" grpId="0" animBg="1"/>
      <p:bldP spid="124" grpId="0"/>
      <p:bldP spid="15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2637" y="1168096"/>
            <a:ext cx="8698726" cy="4349363"/>
          </a:xfrm>
          <a:prstGeom prst="rect">
            <a:avLst/>
          </a:prstGeom>
        </p:spPr>
      </p:pic>
      <p:sp>
        <p:nvSpPr>
          <p:cNvPr id="3" name="1 Título"/>
          <p:cNvSpPr>
            <a:spLocks noGrp="1"/>
          </p:cNvSpPr>
          <p:nvPr>
            <p:ph type="title"/>
          </p:nvPr>
        </p:nvSpPr>
        <p:spPr>
          <a:xfrm>
            <a:off x="395536" y="-315416"/>
            <a:ext cx="8229600" cy="1143000"/>
          </a:xfrm>
        </p:spPr>
        <p:txBody>
          <a:bodyPr>
            <a:normAutofit/>
          </a:bodyPr>
          <a:lstStyle/>
          <a:p>
            <a:r>
              <a:rPr lang="de-DE" sz="3200" dirty="0" smtClean="0"/>
              <a:t>Preprocessing</a:t>
            </a:r>
            <a:endParaRPr lang="de-DE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6490" y="1177367"/>
            <a:ext cx="8651020" cy="4314921"/>
          </a:xfrm>
          <a:prstGeom prst="rect">
            <a:avLst/>
          </a:prstGeom>
        </p:spPr>
      </p:pic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395536" y="-315416"/>
            <a:ext cx="8229600" cy="1143000"/>
          </a:xfrm>
        </p:spPr>
        <p:txBody>
          <a:bodyPr>
            <a:normAutofit/>
          </a:bodyPr>
          <a:lstStyle/>
          <a:p>
            <a:r>
              <a:rPr lang="de-DE" sz="3200" dirty="0" smtClean="0"/>
              <a:t>Preprocessing</a:t>
            </a:r>
            <a:endParaRPr lang="de-DE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0443" y="1153381"/>
            <a:ext cx="8763114" cy="4370844"/>
          </a:xfrm>
          <a:prstGeom prst="rect">
            <a:avLst/>
          </a:prstGeom>
        </p:spPr>
      </p:pic>
      <p:sp>
        <p:nvSpPr>
          <p:cNvPr id="3" name="1 Título"/>
          <p:cNvSpPr>
            <a:spLocks noGrp="1"/>
          </p:cNvSpPr>
          <p:nvPr>
            <p:ph type="title"/>
          </p:nvPr>
        </p:nvSpPr>
        <p:spPr>
          <a:xfrm>
            <a:off x="395536" y="-315416"/>
            <a:ext cx="8229600" cy="1143000"/>
          </a:xfrm>
        </p:spPr>
        <p:txBody>
          <a:bodyPr>
            <a:normAutofit/>
          </a:bodyPr>
          <a:lstStyle/>
          <a:p>
            <a:r>
              <a:rPr lang="de-DE" sz="3200" dirty="0" smtClean="0"/>
              <a:t>Preprocessing</a:t>
            </a:r>
            <a:endParaRPr lang="de-DE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327</Words>
  <Application>Microsoft Office PowerPoint</Application>
  <PresentationFormat>On-screen Show (4:3)</PresentationFormat>
  <Paragraphs>89</Paragraphs>
  <Slides>17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Tema de Office</vt:lpstr>
      <vt:lpstr>Analysing social behavior  (idSocial)</vt:lpstr>
      <vt:lpstr>Some trajectories</vt:lpstr>
      <vt:lpstr>Some trajectories</vt:lpstr>
      <vt:lpstr>Example: Inter-Individual Distance vs. Age</vt:lpstr>
      <vt:lpstr>Some methods</vt:lpstr>
      <vt:lpstr>Analysis with idSocial</vt:lpstr>
      <vt:lpstr>Preprocessing</vt:lpstr>
      <vt:lpstr>Preprocessing</vt:lpstr>
      <vt:lpstr>Preprocessing</vt:lpstr>
      <vt:lpstr>Apply specific analysis</vt:lpstr>
      <vt:lpstr>Apply specific analysis</vt:lpstr>
      <vt:lpstr>Choose statistics and presentation</vt:lpstr>
      <vt:lpstr>Display results</vt:lpstr>
      <vt:lpstr>Display results</vt:lpstr>
      <vt:lpstr>Slide 15</vt:lpstr>
      <vt:lpstr>Export results to Matlab workspace</vt:lpstr>
      <vt:lpstr>„Install“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idSocial</dc:title>
  <dc:creator>Usuario</dc:creator>
  <cp:lastModifiedBy>user</cp:lastModifiedBy>
  <cp:revision>124</cp:revision>
  <dcterms:created xsi:type="dcterms:W3CDTF">2014-04-02T14:07:56Z</dcterms:created>
  <dcterms:modified xsi:type="dcterms:W3CDTF">2018-07-24T17:51:42Z</dcterms:modified>
</cp:coreProperties>
</file>