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70" r:id="rId13"/>
    <p:sldId id="269" r:id="rId14"/>
    <p:sldId id="271" r:id="rId15"/>
    <p:sldId id="275" r:id="rId16"/>
    <p:sldId id="272" r:id="rId17"/>
    <p:sldId id="273" r:id="rId18"/>
    <p:sldId id="274"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3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8"/>
    <p:restoredTop sz="94604"/>
  </p:normalViewPr>
  <p:slideViewPr>
    <p:cSldViewPr snapToGrid="0">
      <p:cViewPr varScale="1">
        <p:scale>
          <a:sx n="93" d="100"/>
          <a:sy n="93" d="100"/>
        </p:scale>
        <p:origin x="224"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0F7E-084C-3348-3FB7-8517C7BFD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E8B7B70D-1DA0-5F68-04E6-996B68289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EEDDF668-65C8-3685-B4EE-29A13306E27A}"/>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C24325D5-A99B-DA20-EA3E-CBED1E68CB88}"/>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F8F45528-5E6F-63DF-3558-49F85766A482}"/>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04564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E058-F2D4-D59B-45FA-BDF34F3B1A42}"/>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9D6F63C3-1CC8-9E37-026D-9FAA369D1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5AA629A0-A834-6814-150A-4D1704B4AA99}"/>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C6575BBC-A43F-80A0-73A4-7EE51F55915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1507BC8-D084-2408-0349-01D4D194905B}"/>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383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2CB67-CF83-7976-B20D-E7B1D2E711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DFA3AF81-7CC5-81F7-5C9B-2DC7FE8E4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E648CF5D-22B7-47CD-36A3-F0A1FA638CB1}"/>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EB57E323-A0F2-3BEA-A38D-FAD467C19512}"/>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DE145438-0F50-530C-C891-52CDF93B5AF8}"/>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159772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FB82-3336-1AC9-7DE5-D366E2C449A0}"/>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E2EFE41-7417-56B4-D4C0-137282344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8D4FBE04-7EA5-01AA-A9E4-348DDCE68EDF}"/>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DCE08449-8181-8085-2CD0-0311A69E5C3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D92DFB32-5359-ED98-EC8E-0DE24B209700}"/>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90783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00C0-4D11-A1E6-FC89-6761EABFA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315B46A-4FF8-9F47-863D-A2EE6C9083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DBE24-84E2-F75A-106F-EB377D4ABC9B}"/>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4C4C3C95-96AB-348D-6951-00462769A54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3F7AACD-5002-BAEB-A71F-7D9627AB46CE}"/>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86877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9E90-43AB-A348-DE33-01ED5B8E9A64}"/>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0F017A8-0357-1340-4B12-CDCAF53EB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31D6C10E-4D80-2F79-7B3A-F5638030B8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3D96F216-31C9-9B35-AED0-09EC27463C7E}"/>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6" name="Footer Placeholder 5">
            <a:extLst>
              <a:ext uri="{FF2B5EF4-FFF2-40B4-BE49-F238E27FC236}">
                <a16:creationId xmlns:a16="http://schemas.microsoft.com/office/drawing/2014/main" id="{A3461849-22C4-A68F-1EEF-F38B26EE0823}"/>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F18158FB-A4B1-25C2-FB44-BD076D85B2C4}"/>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21299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459C-68E4-063F-C681-A6A8AD624989}"/>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4990B2F7-D3C7-7FD1-AC7C-9ADE03B4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21CC8-146B-772E-4E7F-DA1FBAD85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F46157E4-D4A9-CB65-A04E-B29EC96EE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2B6B4-A0D5-8FD3-B0C9-1C70B69444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E601E7D9-89A9-E98D-7A5E-487079A81B7E}"/>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8" name="Footer Placeholder 7">
            <a:extLst>
              <a:ext uri="{FF2B5EF4-FFF2-40B4-BE49-F238E27FC236}">
                <a16:creationId xmlns:a16="http://schemas.microsoft.com/office/drawing/2014/main" id="{280257CC-1E13-AEB4-F5DA-2F79C6E32C6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97DB95-4C8A-07BB-A9BB-F147ACC64DB3}"/>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156313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3E09-5E95-A573-0CDA-45B1847DDD89}"/>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362172D-6460-734A-A0E2-EE82947D753F}"/>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4" name="Footer Placeholder 3">
            <a:extLst>
              <a:ext uri="{FF2B5EF4-FFF2-40B4-BE49-F238E27FC236}">
                <a16:creationId xmlns:a16="http://schemas.microsoft.com/office/drawing/2014/main" id="{4737567D-14DF-F08D-5B11-D0F37972EFB7}"/>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DCB7FBC6-3663-20F9-A7FF-BB39C8370F6B}"/>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48632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5DBAB-E32D-2E36-234B-8BF51399DA92}"/>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3" name="Footer Placeholder 2">
            <a:extLst>
              <a:ext uri="{FF2B5EF4-FFF2-40B4-BE49-F238E27FC236}">
                <a16:creationId xmlns:a16="http://schemas.microsoft.com/office/drawing/2014/main" id="{48A1DE9C-A667-D0FD-5507-BB05FAA92B01}"/>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E4C0C033-E2D8-78FE-94FB-7975AE527108}"/>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35738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235-7F16-6146-8AEC-229433578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F1C7343-86B7-0ABD-BD8B-3CB063CF3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42009BB-C8D1-6684-658D-5B9447CE9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2C72A-E528-ECDD-17DE-A8AFDB14FF78}"/>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6" name="Footer Placeholder 5">
            <a:extLst>
              <a:ext uri="{FF2B5EF4-FFF2-40B4-BE49-F238E27FC236}">
                <a16:creationId xmlns:a16="http://schemas.microsoft.com/office/drawing/2014/main" id="{A2FB7FF1-1DB2-3F6A-8B35-D1DE023D3806}"/>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6AF75517-910C-C191-1550-0712812F634D}"/>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36284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F870-DD9C-A658-6547-DD0ED2769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D0714705-16AC-5148-70C0-354CD4562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101D7C0-0080-E120-EFF8-3E55E0629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0B3E-78BC-9A49-94C9-3490DFE01EF6}"/>
              </a:ext>
            </a:extLst>
          </p:cNvPr>
          <p:cNvSpPr>
            <a:spLocks noGrp="1"/>
          </p:cNvSpPr>
          <p:nvPr>
            <p:ph type="dt" sz="half" idx="10"/>
          </p:nvPr>
        </p:nvSpPr>
        <p:spPr/>
        <p:txBody>
          <a:bodyPr/>
          <a:lstStyle/>
          <a:p>
            <a:fld id="{3F35A290-8F7D-9041-92EB-EDB522A56196}" type="datetimeFigureOut">
              <a:rPr lang="es-ES_tradnl" smtClean="0"/>
              <a:t>27/9/25</a:t>
            </a:fld>
            <a:endParaRPr lang="es-ES_tradnl"/>
          </a:p>
        </p:txBody>
      </p:sp>
      <p:sp>
        <p:nvSpPr>
          <p:cNvPr id="6" name="Footer Placeholder 5">
            <a:extLst>
              <a:ext uri="{FF2B5EF4-FFF2-40B4-BE49-F238E27FC236}">
                <a16:creationId xmlns:a16="http://schemas.microsoft.com/office/drawing/2014/main" id="{E07F75CE-5446-B0A4-71DE-719E78D2CC4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A0C7C66B-6B9A-BBE1-753A-8F8B2EE68AD3}"/>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40426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9B448-3EDD-815F-9E3A-559ABE7AB6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8F3BE03C-8D30-5220-D42C-1E46133B9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8DD86847-94EE-61A8-9E2C-8EC8C6DA0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35A290-8F7D-9041-92EB-EDB522A56196}" type="datetimeFigureOut">
              <a:rPr lang="es-ES_tradnl" smtClean="0"/>
              <a:t>27/9/25</a:t>
            </a:fld>
            <a:endParaRPr lang="es-ES_tradnl"/>
          </a:p>
        </p:txBody>
      </p:sp>
      <p:sp>
        <p:nvSpPr>
          <p:cNvPr id="5" name="Footer Placeholder 4">
            <a:extLst>
              <a:ext uri="{FF2B5EF4-FFF2-40B4-BE49-F238E27FC236}">
                <a16:creationId xmlns:a16="http://schemas.microsoft.com/office/drawing/2014/main" id="{9424F778-9E29-2E57-D62C-4B3E3BFBF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5F06C2AA-4840-13FE-38C1-04FEDFA06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143172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www.inegi.org.mx/sistemas/olap/proyectos/bd/continuas/mortalidad/defuncioneshom.asp?s=est" TargetMode="Externa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iris.who.int/handle/10665/381012" TargetMode="Externa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ensanut.insp.mx/" TargetMode="Externa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www.coneval.org.mx/Medicion/Paginas/Pobreza-municipio-2010-2020.aspx" TargetMode="Externa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www.inegi.org.mx/programas/ccpv/" TargetMode="Externa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data.humdata.org/" TargetMode="Externa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www.dgis.salud.gob.mx/contenidos/sinais/s_clues.html" TargetMode="Externa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www.openstreetmap.org/" TargetMode="Externa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www.internal-displacement.org/" TargetMode="Externa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coneval.org.mx/Medicion/Paginas/Pobreza-municipio-2010-2020.aspx" TargetMode="External"/><Relationship Id="rId13" Type="http://schemas.openxmlformats.org/officeDocument/2006/relationships/hyperlink" Target="https://data.humdata.org/" TargetMode="External"/><Relationship Id="rId3" Type="http://schemas.openxmlformats.org/officeDocument/2006/relationships/image" Target="../media/image2.jpeg"/><Relationship Id="rId7" Type="http://schemas.openxmlformats.org/officeDocument/2006/relationships/hyperlink" Target="https://www.crs.org/where-we-work/latin-america-caribbean/mexico" TargetMode="External"/><Relationship Id="rId12" Type="http://schemas.openxmlformats.org/officeDocument/2006/relationships/hyperlink" Target="https://www.internal-displacement.org/" TargetMode="External"/><Relationship Id="rId2" Type="http://schemas.openxmlformats.org/officeDocument/2006/relationships/image" Target="../media/image1.jpeg"/><Relationship Id="rId16" Type="http://schemas.openxmlformats.org/officeDocument/2006/relationships/hyperlink" Target="https://iris.who.int/handle/10665/381012" TargetMode="External"/><Relationship Id="rId1" Type="http://schemas.openxmlformats.org/officeDocument/2006/relationships/slideLayout" Target="../slideLayouts/slideLayout2.xml"/><Relationship Id="rId6" Type="http://schemas.openxmlformats.org/officeDocument/2006/relationships/hyperlink" Target="https://caritasmexicana.org/salud.php" TargetMode="External"/><Relationship Id="rId11" Type="http://schemas.openxmlformats.org/officeDocument/2006/relationships/hyperlink" Target="https://ensanut.insp.mx/" TargetMode="External"/><Relationship Id="rId5" Type="http://schemas.openxmlformats.org/officeDocument/2006/relationships/hyperlink" Target="https://doi.org/10.1007/s13524-017-0639-2" TargetMode="External"/><Relationship Id="rId15" Type="http://schemas.openxmlformats.org/officeDocument/2006/relationships/hyperlink" Target="http://www.dgis.salud.gob.mx/contenidos/sinais/s_clues.html" TargetMode="External"/><Relationship Id="rId10" Type="http://schemas.openxmlformats.org/officeDocument/2006/relationships/hyperlink" Target="https://www.inegi.org.mx/programas/ccpv" TargetMode="External"/><Relationship Id="rId4" Type="http://schemas.openxmlformats.org/officeDocument/2006/relationships/hyperlink" Target="https://acleddata.com/" TargetMode="External"/><Relationship Id="rId9" Type="http://schemas.openxmlformats.org/officeDocument/2006/relationships/hyperlink" Target="https://www.inegi.org.mx/sistemas/olap/proyectos/bd/continuas/mortalidad/defuncioneshom.asp?s=est" TargetMode="External"/><Relationship Id="rId14" Type="http://schemas.openxmlformats.org/officeDocument/2006/relationships/hyperlink" Target="https://www.openstreetmap.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hyperlink" Target="https://acleddata.com/"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D734-2BFA-8CC2-0244-4C8A5ED40437}"/>
              </a:ext>
            </a:extLst>
          </p:cNvPr>
          <p:cNvSpPr>
            <a:spLocks noGrp="1"/>
          </p:cNvSpPr>
          <p:nvPr>
            <p:ph type="ctrTitle"/>
          </p:nvPr>
        </p:nvSpPr>
        <p:spPr/>
        <p:txBody>
          <a:bodyPr>
            <a:normAutofit fontScale="90000"/>
          </a:bodyPr>
          <a:lstStyle/>
          <a:p>
            <a:r>
              <a:rPr lang="en-US" b="1" dirty="0"/>
              <a:t>Dashboard for </a:t>
            </a:r>
            <a:r>
              <a:rPr lang="en-US" b="1" dirty="0" err="1"/>
              <a:t>Brigadas</a:t>
            </a:r>
            <a:r>
              <a:rPr lang="en-US" b="1" dirty="0"/>
              <a:t> de Salud Materna in Conflict-Affected Mexico</a:t>
            </a:r>
            <a:endParaRPr lang="es-ES_tradnl" dirty="0"/>
          </a:p>
        </p:txBody>
      </p:sp>
      <p:sp>
        <p:nvSpPr>
          <p:cNvPr id="3" name="Subtitle 2">
            <a:extLst>
              <a:ext uri="{FF2B5EF4-FFF2-40B4-BE49-F238E27FC236}">
                <a16:creationId xmlns:a16="http://schemas.microsoft.com/office/drawing/2014/main" id="{5B617FF4-AE54-DA57-2415-B7B666986E21}"/>
              </a:ext>
            </a:extLst>
          </p:cNvPr>
          <p:cNvSpPr>
            <a:spLocks noGrp="1"/>
          </p:cNvSpPr>
          <p:nvPr>
            <p:ph type="subTitle" idx="1"/>
          </p:nvPr>
        </p:nvSpPr>
        <p:spPr/>
        <p:txBody>
          <a:bodyPr/>
          <a:lstStyle/>
          <a:p>
            <a:r>
              <a:rPr lang="en-US" i="1" dirty="0"/>
              <a:t>Deliverable 2: Data Source Evaluation</a:t>
            </a:r>
            <a:endParaRPr lang="es-ES_tradnl" i="1" dirty="0"/>
          </a:p>
          <a:p>
            <a:r>
              <a:rPr lang="es-ES_tradnl" i="1" dirty="0"/>
              <a:t>Robert Clay Harris — jbm2rt</a:t>
            </a:r>
            <a:endParaRPr lang="en-US" dirty="0"/>
          </a:p>
        </p:txBody>
      </p:sp>
      <p:sp>
        <p:nvSpPr>
          <p:cNvPr id="4" name="TextBox 3">
            <a:extLst>
              <a:ext uri="{FF2B5EF4-FFF2-40B4-BE49-F238E27FC236}">
                <a16:creationId xmlns:a16="http://schemas.microsoft.com/office/drawing/2014/main" id="{C416C5C3-6A52-A4B9-4340-89DAAED37F06}"/>
              </a:ext>
            </a:extLst>
          </p:cNvPr>
          <p:cNvSpPr txBox="1"/>
          <p:nvPr/>
        </p:nvSpPr>
        <p:spPr>
          <a:xfrm>
            <a:off x="8973312" y="9144"/>
            <a:ext cx="3218688" cy="646331"/>
          </a:xfrm>
          <a:prstGeom prst="rect">
            <a:avLst/>
          </a:prstGeom>
          <a:noFill/>
        </p:spPr>
        <p:txBody>
          <a:bodyPr wrap="square" rtlCol="0">
            <a:spAutoFit/>
          </a:bodyPr>
          <a:lstStyle/>
          <a:p>
            <a:r>
              <a:rPr lang="en-US" dirty="0"/>
              <a:t>University of Virginia – DS 5559</a:t>
            </a:r>
          </a:p>
          <a:p>
            <a:r>
              <a:rPr lang="en-US" dirty="0"/>
              <a:t>September 2025</a:t>
            </a:r>
          </a:p>
        </p:txBody>
      </p:sp>
      <p:pic>
        <p:nvPicPr>
          <p:cNvPr id="1026" name="Picture 2" descr="United States - CRS - Caritas">
            <a:extLst>
              <a:ext uri="{FF2B5EF4-FFF2-40B4-BE49-F238E27FC236}">
                <a16:creationId xmlns:a16="http://schemas.microsoft.com/office/drawing/2014/main" id="{4B11CCFA-A516-14DF-5DAD-63D052E6D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14800"/>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áritasMexicana - YouTube">
            <a:extLst>
              <a:ext uri="{FF2B5EF4-FFF2-40B4-BE49-F238E27FC236}">
                <a16:creationId xmlns:a16="http://schemas.microsoft.com/office/drawing/2014/main" id="{8DD2AB2E-B176-5E9C-A00E-6BE897FEB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41148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60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4688D-2968-AA62-70DB-2B6A0DC99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0A399-ACB9-CC57-ED26-E6EF2F268C9A}"/>
              </a:ext>
            </a:extLst>
          </p:cNvPr>
          <p:cNvSpPr>
            <a:spLocks noGrp="1"/>
          </p:cNvSpPr>
          <p:nvPr>
            <p:ph type="title"/>
          </p:nvPr>
        </p:nvSpPr>
        <p:spPr>
          <a:xfrm>
            <a:off x="838200" y="1"/>
            <a:ext cx="7557655" cy="1330035"/>
          </a:xfrm>
        </p:spPr>
        <p:txBody>
          <a:bodyPr>
            <a:normAutofit/>
          </a:bodyPr>
          <a:lstStyle/>
          <a:p>
            <a:r>
              <a:rPr lang="en-US" dirty="0"/>
              <a:t>INEGI Homicide &amp; Mortality Statistics</a:t>
            </a:r>
          </a:p>
        </p:txBody>
      </p:sp>
      <p:pic>
        <p:nvPicPr>
          <p:cNvPr id="14" name="Content Placeholder 13" descr="A blue squares with black text&#10;&#10;AI-generated content may be incorrect.">
            <a:extLst>
              <a:ext uri="{FF2B5EF4-FFF2-40B4-BE49-F238E27FC236}">
                <a16:creationId xmlns:a16="http://schemas.microsoft.com/office/drawing/2014/main" id="{D9D50844-E670-828C-B32D-02140357F4D3}"/>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0273546C-B7D9-2CC9-7A24-6D46054CE083}"/>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F4A120C7-5612-6345-8003-1E4D75878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8932BC38-0FC1-DB2C-14DA-22B96A86C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DCC2F166-90B8-A193-04B8-AB4C37A9E0D1}"/>
              </a:ext>
            </a:extLst>
          </p:cNvPr>
          <p:cNvSpPr>
            <a:spLocks noGrp="1"/>
          </p:cNvSpPr>
          <p:nvPr>
            <p:ph sz="half" idx="2"/>
          </p:nvPr>
        </p:nvSpPr>
        <p:spPr>
          <a:xfrm>
            <a:off x="6172200" y="1825624"/>
            <a:ext cx="5181600" cy="5032375"/>
          </a:xfrm>
        </p:spPr>
        <p:txBody>
          <a:bodyPr>
            <a:normAutofit fontScale="85000" lnSpcReduction="10000"/>
          </a:bodyPr>
          <a:lstStyle/>
          <a:p>
            <a:r>
              <a:rPr lang="en-US" sz="2400" b="1" dirty="0"/>
              <a:t>Description:</a:t>
            </a:r>
            <a:endParaRPr lang="en-US" sz="2400" dirty="0"/>
          </a:p>
          <a:p>
            <a:pPr lvl="1"/>
            <a:r>
              <a:rPr lang="en-US" sz="2000" dirty="0"/>
              <a:t>The </a:t>
            </a:r>
            <a:r>
              <a:rPr lang="en-US" sz="2000" i="1" dirty="0"/>
              <a:t>Instituto Nacional de </a:t>
            </a:r>
            <a:r>
              <a:rPr lang="en-US" sz="2000" i="1" dirty="0" err="1"/>
              <a:t>Estadística</a:t>
            </a:r>
            <a:r>
              <a:rPr lang="en-US" sz="2000" i="1" dirty="0"/>
              <a:t> y </a:t>
            </a:r>
            <a:r>
              <a:rPr lang="en-US" sz="2000" i="1" dirty="0" err="1"/>
              <a:t>Geografía</a:t>
            </a:r>
            <a:r>
              <a:rPr lang="en-US" sz="2000" i="1" dirty="0"/>
              <a:t> (INEGI)</a:t>
            </a:r>
            <a:r>
              <a:rPr lang="en-US" sz="2000" dirty="0"/>
              <a:t> provides Mexico’s official demographic and health statistics, including mortality, cause of death, and violent crime (e.g., homicides, suicides). Data are available at national, state (ADM1), and municipal (ADM2) levels depending on the indicator.</a:t>
            </a:r>
          </a:p>
          <a:p>
            <a:pPr lvl="1"/>
            <a:r>
              <a:rPr lang="en-US" sz="2000" i="1" dirty="0"/>
              <a:t>Citation:</a:t>
            </a:r>
            <a:r>
              <a:rPr lang="en-US" sz="2000" dirty="0"/>
              <a:t> INEGI. (2025). </a:t>
            </a:r>
            <a:r>
              <a:rPr lang="en-US" sz="2000" i="1" dirty="0" err="1"/>
              <a:t>Estadísticas</a:t>
            </a:r>
            <a:r>
              <a:rPr lang="en-US" sz="2000" i="1" dirty="0"/>
              <a:t> de </a:t>
            </a:r>
            <a:r>
              <a:rPr lang="en-US" sz="2000" i="1" dirty="0" err="1"/>
              <a:t>mortalidad</a:t>
            </a:r>
            <a:r>
              <a:rPr lang="en-US" sz="2000" i="1" dirty="0"/>
              <a:t> y </a:t>
            </a:r>
            <a:r>
              <a:rPr lang="en-US" sz="2000" i="1" dirty="0" err="1"/>
              <a:t>homicidios</a:t>
            </a:r>
            <a:r>
              <a:rPr lang="en-US" sz="2000" i="1" dirty="0"/>
              <a:t>.</a:t>
            </a:r>
            <a:r>
              <a:rPr lang="en-US" sz="2000" dirty="0"/>
              <a:t> Retrieved September 20, 2025, from </a:t>
            </a:r>
            <a:r>
              <a:rPr lang="en-US" sz="2000" dirty="0">
                <a:hlinkClick r:id="rId5"/>
              </a:rPr>
              <a:t>https://www.inegi.org.mx</a:t>
            </a:r>
            <a:endParaRPr lang="en-US" sz="2000" dirty="0"/>
          </a:p>
          <a:p>
            <a:r>
              <a:rPr lang="en-US" sz="2400" b="1" dirty="0"/>
              <a:t>Relevance to Dashboard:</a:t>
            </a:r>
            <a:endParaRPr lang="en-US" sz="2400" dirty="0"/>
          </a:p>
          <a:p>
            <a:pPr lvl="1"/>
            <a:r>
              <a:rPr lang="en-US" sz="2000" dirty="0"/>
              <a:t>Provides official confirmation of maternal deaths and violent mortality, enhancing credibility with national stakeholders.</a:t>
            </a:r>
          </a:p>
          <a:p>
            <a:pPr lvl="1"/>
            <a:r>
              <a:rPr lang="en-US" sz="2000" dirty="0"/>
              <a:t>Useful for cross-validation with ACLED to distinguish official counts from event-based data.</a:t>
            </a:r>
          </a:p>
          <a:p>
            <a:pPr lvl="1"/>
            <a:r>
              <a:rPr lang="en-US" sz="2000" dirty="0"/>
              <a:t>Subnational detail (state, municipality) makes it directly applicable for </a:t>
            </a:r>
            <a:r>
              <a:rPr lang="en-US" sz="2000" dirty="0" err="1"/>
              <a:t>brigada</a:t>
            </a:r>
            <a:r>
              <a:rPr lang="en-US" sz="2000" dirty="0"/>
              <a:t> deployment planning.</a:t>
            </a:r>
          </a:p>
        </p:txBody>
      </p:sp>
      <p:sp>
        <p:nvSpPr>
          <p:cNvPr id="3" name="Rectangle 2">
            <a:extLst>
              <a:ext uri="{FF2B5EF4-FFF2-40B4-BE49-F238E27FC236}">
                <a16:creationId xmlns:a16="http://schemas.microsoft.com/office/drawing/2014/main" id="{320E93D3-486D-0F12-E185-F1D809D48E23}"/>
              </a:ext>
            </a:extLst>
          </p:cNvPr>
          <p:cNvSpPr/>
          <p:nvPr/>
        </p:nvSpPr>
        <p:spPr>
          <a:xfrm>
            <a:off x="4558145" y="15517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BFFE8683-B3F8-CC16-C9E6-285B9B373FC0}"/>
              </a:ext>
            </a:extLst>
          </p:cNvPr>
          <p:cNvSpPr/>
          <p:nvPr/>
        </p:nvSpPr>
        <p:spPr>
          <a:xfrm>
            <a:off x="4585854" y="29233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CB2BE685-1C4E-8CA7-E0B3-498DA6B385CC}"/>
              </a:ext>
            </a:extLst>
          </p:cNvPr>
          <p:cNvSpPr/>
          <p:nvPr/>
        </p:nvSpPr>
        <p:spPr>
          <a:xfrm>
            <a:off x="1939636" y="4336473"/>
            <a:ext cx="886691" cy="5680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19E52321-F895-3CF2-E302-3A4FFF0BE684}"/>
              </a:ext>
            </a:extLst>
          </p:cNvPr>
          <p:cNvSpPr/>
          <p:nvPr/>
        </p:nvSpPr>
        <p:spPr>
          <a:xfrm>
            <a:off x="1939637" y="5694218"/>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62825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E60E0-0D1C-27F7-44EB-4FDD5C58E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15889-0C98-14C3-F8EE-ED4CB7773AA8}"/>
              </a:ext>
            </a:extLst>
          </p:cNvPr>
          <p:cNvSpPr>
            <a:spLocks noGrp="1"/>
          </p:cNvSpPr>
          <p:nvPr>
            <p:ph type="title"/>
          </p:nvPr>
        </p:nvSpPr>
        <p:spPr>
          <a:xfrm>
            <a:off x="838200" y="1"/>
            <a:ext cx="7557655" cy="1330035"/>
          </a:xfrm>
        </p:spPr>
        <p:txBody>
          <a:bodyPr>
            <a:normAutofit/>
          </a:bodyPr>
          <a:lstStyle/>
          <a:p>
            <a:r>
              <a:rPr lang="en-US" dirty="0"/>
              <a:t>WHO/UNICEF MMEIG Maternal Mortality Estimates</a:t>
            </a:r>
          </a:p>
        </p:txBody>
      </p:sp>
      <p:pic>
        <p:nvPicPr>
          <p:cNvPr id="14" name="Content Placeholder 13" descr="A blue squares with black text&#10;&#10;AI-generated content may be incorrect.">
            <a:extLst>
              <a:ext uri="{FF2B5EF4-FFF2-40B4-BE49-F238E27FC236}">
                <a16:creationId xmlns:a16="http://schemas.microsoft.com/office/drawing/2014/main" id="{4939340E-7940-C8D2-DBA3-A684B1C718C5}"/>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45DB16FE-FEF9-AC24-1DE0-7EF2B9B94205}"/>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E26157E4-14C8-3920-E991-F00AE3710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96D6E809-083E-E089-6B47-E6AFC2566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90A89ADE-109B-1349-2706-104E3DB47EBE}"/>
              </a:ext>
            </a:extLst>
          </p:cNvPr>
          <p:cNvSpPr>
            <a:spLocks noGrp="1"/>
          </p:cNvSpPr>
          <p:nvPr>
            <p:ph sz="half" idx="2"/>
          </p:nvPr>
        </p:nvSpPr>
        <p:spPr>
          <a:xfrm>
            <a:off x="6172200" y="1825624"/>
            <a:ext cx="5181600" cy="5032375"/>
          </a:xfrm>
        </p:spPr>
        <p:txBody>
          <a:bodyPr>
            <a:normAutofit fontScale="92500" lnSpcReduction="20000"/>
          </a:bodyPr>
          <a:lstStyle/>
          <a:p>
            <a:r>
              <a:rPr lang="en-US" sz="2400" b="1" dirty="0"/>
              <a:t>Description:</a:t>
            </a:r>
            <a:endParaRPr lang="en-US" sz="2400" dirty="0"/>
          </a:p>
          <a:p>
            <a:pPr lvl="1"/>
            <a:r>
              <a:rPr lang="en-US" sz="2000" dirty="0"/>
              <a:t>The </a:t>
            </a:r>
            <a:r>
              <a:rPr lang="en-US" sz="2000" i="1" dirty="0"/>
              <a:t>UN Maternal Mortality Estimation Inter-Agency Group (MMEIG)</a:t>
            </a:r>
            <a:r>
              <a:rPr lang="en-US" sz="2000" dirty="0"/>
              <a:t> — WHO, UNICEF, UNFPA, World Bank, and UNDESA — maintains an online portal hosting maternal mortality estimates (2000–2023). Users can download country profiles, datasets, and trend visualizations.</a:t>
            </a:r>
          </a:p>
          <a:p>
            <a:pPr lvl="1"/>
            <a:r>
              <a:rPr lang="en-US" sz="2000" i="1" dirty="0"/>
              <a:t>Source:</a:t>
            </a:r>
            <a:r>
              <a:rPr lang="en-US" sz="2000" dirty="0"/>
              <a:t> WHO. (2025). </a:t>
            </a:r>
            <a:r>
              <a:rPr lang="en-US" sz="2000" i="1" dirty="0"/>
              <a:t>Trends in Maternal Mortality: 2000 to 2023</a:t>
            </a:r>
            <a:r>
              <a:rPr lang="en-US" sz="2000" dirty="0"/>
              <a:t>. Retrieved from </a:t>
            </a:r>
            <a:r>
              <a:rPr lang="en-US" sz="2000" dirty="0">
                <a:hlinkClick r:id="rId5"/>
              </a:rPr>
              <a:t>https://iris.who.int/handle/10665/381012</a:t>
            </a:r>
            <a:endParaRPr lang="en-US" sz="2000" dirty="0"/>
          </a:p>
          <a:p>
            <a:r>
              <a:rPr lang="en-US" sz="2400" b="1" dirty="0"/>
              <a:t>Relevance to Dashboard:</a:t>
            </a:r>
            <a:endParaRPr lang="en-US" sz="2400" dirty="0"/>
          </a:p>
          <a:p>
            <a:pPr lvl="1"/>
            <a:r>
              <a:rPr lang="en-US" sz="2000" dirty="0"/>
              <a:t>Provides the globally recognized baseline for maternal mortality.</a:t>
            </a:r>
          </a:p>
          <a:p>
            <a:pPr lvl="1"/>
            <a:r>
              <a:rPr lang="en-US" sz="2000" dirty="0"/>
              <a:t>Important for CRS global executives to compare Mexico’s situation to other countries.</a:t>
            </a:r>
          </a:p>
          <a:p>
            <a:pPr lvl="1"/>
            <a:r>
              <a:rPr lang="en-US" sz="2000" dirty="0"/>
              <a:t>While too coarse for local targeting, it establishes credibility and external validation of maternal health risks.</a:t>
            </a:r>
          </a:p>
        </p:txBody>
      </p:sp>
      <p:sp>
        <p:nvSpPr>
          <p:cNvPr id="3" name="Rectangle 2">
            <a:extLst>
              <a:ext uri="{FF2B5EF4-FFF2-40B4-BE49-F238E27FC236}">
                <a16:creationId xmlns:a16="http://schemas.microsoft.com/office/drawing/2014/main" id="{6BE99861-6EF6-095B-BC8C-D05FCFA2AAF7}"/>
              </a:ext>
            </a:extLst>
          </p:cNvPr>
          <p:cNvSpPr/>
          <p:nvPr/>
        </p:nvSpPr>
        <p:spPr>
          <a:xfrm>
            <a:off x="3671454" y="15517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B3355844-3B83-CC35-6E8F-78C1E15212B5}"/>
              </a:ext>
            </a:extLst>
          </p:cNvPr>
          <p:cNvSpPr/>
          <p:nvPr/>
        </p:nvSpPr>
        <p:spPr>
          <a:xfrm>
            <a:off x="4585854" y="29233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100408F4-56C6-A3FA-0E11-32DB5C31CF6A}"/>
              </a:ext>
            </a:extLst>
          </p:cNvPr>
          <p:cNvSpPr/>
          <p:nvPr/>
        </p:nvSpPr>
        <p:spPr>
          <a:xfrm>
            <a:off x="1052945" y="4336473"/>
            <a:ext cx="886691" cy="5680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A29A7EFD-D28E-12DE-D63D-97B49CD00430}"/>
              </a:ext>
            </a:extLst>
          </p:cNvPr>
          <p:cNvSpPr/>
          <p:nvPr/>
        </p:nvSpPr>
        <p:spPr>
          <a:xfrm>
            <a:off x="1939637" y="5694218"/>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25726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1AED1-6890-F59E-A37C-CB8F3F8A30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9857E-AE1A-9832-F008-86AD989C3A01}"/>
              </a:ext>
            </a:extLst>
          </p:cNvPr>
          <p:cNvSpPr>
            <a:spLocks noGrp="1"/>
          </p:cNvSpPr>
          <p:nvPr>
            <p:ph type="title"/>
          </p:nvPr>
        </p:nvSpPr>
        <p:spPr>
          <a:xfrm>
            <a:off x="838200" y="1"/>
            <a:ext cx="7557655" cy="1330035"/>
          </a:xfrm>
        </p:spPr>
        <p:txBody>
          <a:bodyPr>
            <a:normAutofit/>
          </a:bodyPr>
          <a:lstStyle/>
          <a:p>
            <a:r>
              <a:rPr lang="en-US" dirty="0"/>
              <a:t>ENSANUT – </a:t>
            </a:r>
            <a:r>
              <a:rPr lang="en-US" dirty="0" err="1"/>
              <a:t>Encuesta</a:t>
            </a:r>
            <a:r>
              <a:rPr lang="en-US" dirty="0"/>
              <a:t> Nacional de Salud y </a:t>
            </a:r>
            <a:r>
              <a:rPr lang="en-US" dirty="0" err="1"/>
              <a:t>Nutrición</a:t>
            </a:r>
            <a:endParaRPr lang="en-US" dirty="0"/>
          </a:p>
        </p:txBody>
      </p:sp>
      <p:pic>
        <p:nvPicPr>
          <p:cNvPr id="14" name="Content Placeholder 13" descr="A blue squares with black text&#10;&#10;AI-generated content may be incorrect.">
            <a:extLst>
              <a:ext uri="{FF2B5EF4-FFF2-40B4-BE49-F238E27FC236}">
                <a16:creationId xmlns:a16="http://schemas.microsoft.com/office/drawing/2014/main" id="{A716A7CE-C618-5D1A-3EF3-BCDDAED282DB}"/>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0E5A95A1-B9A5-4575-5034-5B73FB7E110A}"/>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D27723BA-F0F1-682A-71F2-7C98BF0D8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CBA12B5D-0144-57EF-8908-031F3622C9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4C3BCEA6-47D3-81CD-8045-25E92274952B}"/>
              </a:ext>
            </a:extLst>
          </p:cNvPr>
          <p:cNvSpPr>
            <a:spLocks noGrp="1"/>
          </p:cNvSpPr>
          <p:nvPr>
            <p:ph sz="half" idx="2"/>
          </p:nvPr>
        </p:nvSpPr>
        <p:spPr>
          <a:xfrm>
            <a:off x="6172200" y="1825624"/>
            <a:ext cx="5181600" cy="5032375"/>
          </a:xfrm>
        </p:spPr>
        <p:txBody>
          <a:bodyPr>
            <a:normAutofit fontScale="85000" lnSpcReduction="10000"/>
          </a:bodyPr>
          <a:lstStyle/>
          <a:p>
            <a:r>
              <a:rPr lang="en-US" sz="2400" b="1" dirty="0"/>
              <a:t>Description:</a:t>
            </a:r>
            <a:endParaRPr lang="en-US" sz="2400" dirty="0"/>
          </a:p>
          <a:p>
            <a:pPr lvl="1"/>
            <a:r>
              <a:rPr lang="en-US" sz="2000" dirty="0"/>
              <a:t>ENSANUT is Mexico’s National Health and Nutrition Survey, coordinated by INSP (Instituto Nacional de Salud Pública) and INEGI. The official ENSANUT website provides survey microdata, reports, and dashboards covering maternal and child health, nutrition, and service coverage.</a:t>
            </a:r>
          </a:p>
          <a:p>
            <a:pPr lvl="1"/>
            <a:r>
              <a:rPr lang="en-US" sz="2000" i="1" dirty="0"/>
              <a:t>Source:</a:t>
            </a:r>
            <a:r>
              <a:rPr lang="en-US" sz="2000" dirty="0"/>
              <a:t> INSP/INEGI. </a:t>
            </a:r>
            <a:r>
              <a:rPr lang="en-US" sz="2000" i="1" dirty="0" err="1"/>
              <a:t>Encuesta</a:t>
            </a:r>
            <a:r>
              <a:rPr lang="en-US" sz="2000" i="1" dirty="0"/>
              <a:t> Nacional de Salud y </a:t>
            </a:r>
            <a:r>
              <a:rPr lang="en-US" sz="2000" i="1" dirty="0" err="1"/>
              <a:t>Nutrición</a:t>
            </a:r>
            <a:r>
              <a:rPr lang="en-US" sz="2000" i="1" dirty="0"/>
              <a:t> (ENSANUT)</a:t>
            </a:r>
            <a:r>
              <a:rPr lang="en-US" sz="2000" dirty="0"/>
              <a:t>. Retrieved from </a:t>
            </a:r>
            <a:r>
              <a:rPr lang="en-US" sz="2000" dirty="0">
                <a:hlinkClick r:id="rId5"/>
              </a:rPr>
              <a:t>https://ensanut.insp.mx</a:t>
            </a:r>
            <a:endParaRPr lang="en-US" sz="2000" dirty="0"/>
          </a:p>
          <a:p>
            <a:r>
              <a:rPr lang="en-US" sz="2400" b="1" dirty="0"/>
              <a:t>Relevance to Dashboard:</a:t>
            </a:r>
            <a:endParaRPr lang="en-US" sz="2400" dirty="0"/>
          </a:p>
          <a:p>
            <a:pPr lvl="1"/>
            <a:r>
              <a:rPr lang="en-US" sz="2000" dirty="0"/>
              <a:t>Provides subnational insights (state-level, some municipal in supplements) into maternal and infant health services.</a:t>
            </a:r>
          </a:p>
          <a:p>
            <a:pPr lvl="1"/>
            <a:r>
              <a:rPr lang="en-US" sz="2000" dirty="0"/>
              <a:t>Covers key indicators: antenatal care, facility-based delivery, child nutrition, immunization coverage.</a:t>
            </a:r>
          </a:p>
          <a:p>
            <a:pPr lvl="1"/>
            <a:r>
              <a:rPr lang="en-US" sz="2000" dirty="0"/>
              <a:t>Critical for CRS Mexico leadership to understand regional disparities in maternal health.</a:t>
            </a:r>
          </a:p>
        </p:txBody>
      </p:sp>
      <p:sp>
        <p:nvSpPr>
          <p:cNvPr id="3" name="Rectangle 2">
            <a:extLst>
              <a:ext uri="{FF2B5EF4-FFF2-40B4-BE49-F238E27FC236}">
                <a16:creationId xmlns:a16="http://schemas.microsoft.com/office/drawing/2014/main" id="{9B2AD9F3-D5D5-710B-E5F0-9FAB9E0D4B3D}"/>
              </a:ext>
            </a:extLst>
          </p:cNvPr>
          <p:cNvSpPr/>
          <p:nvPr/>
        </p:nvSpPr>
        <p:spPr>
          <a:xfrm>
            <a:off x="3671454" y="15517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23199158-E955-9D2C-3A6E-F79846DA878E}"/>
              </a:ext>
            </a:extLst>
          </p:cNvPr>
          <p:cNvSpPr/>
          <p:nvPr/>
        </p:nvSpPr>
        <p:spPr>
          <a:xfrm>
            <a:off x="4585854" y="29233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3D75100F-9834-A63A-D10E-82254EDED53D}"/>
              </a:ext>
            </a:extLst>
          </p:cNvPr>
          <p:cNvSpPr/>
          <p:nvPr/>
        </p:nvSpPr>
        <p:spPr>
          <a:xfrm>
            <a:off x="1911927" y="4350328"/>
            <a:ext cx="886691" cy="5680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3F40E7-CFA6-4A92-629E-462DAF482159}"/>
              </a:ext>
            </a:extLst>
          </p:cNvPr>
          <p:cNvSpPr/>
          <p:nvPr/>
        </p:nvSpPr>
        <p:spPr>
          <a:xfrm>
            <a:off x="1080655" y="5708073"/>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680883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94290-30E2-9716-BAA8-0A93CA067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43E11-8142-C301-DEB8-8BEEE977483C}"/>
              </a:ext>
            </a:extLst>
          </p:cNvPr>
          <p:cNvSpPr>
            <a:spLocks noGrp="1"/>
          </p:cNvSpPr>
          <p:nvPr>
            <p:ph type="title"/>
          </p:nvPr>
        </p:nvSpPr>
        <p:spPr>
          <a:xfrm>
            <a:off x="838200" y="1"/>
            <a:ext cx="7557655" cy="1330035"/>
          </a:xfrm>
        </p:spPr>
        <p:txBody>
          <a:bodyPr>
            <a:normAutofit/>
          </a:bodyPr>
          <a:lstStyle/>
          <a:p>
            <a:r>
              <a:rPr lang="en-US" dirty="0"/>
              <a:t>CONEVAL — Municipal Poverty</a:t>
            </a:r>
          </a:p>
        </p:txBody>
      </p:sp>
      <p:pic>
        <p:nvPicPr>
          <p:cNvPr id="14" name="Content Placeholder 13" descr="A blue squares with black text&#10;&#10;AI-generated content may be incorrect.">
            <a:extLst>
              <a:ext uri="{FF2B5EF4-FFF2-40B4-BE49-F238E27FC236}">
                <a16:creationId xmlns:a16="http://schemas.microsoft.com/office/drawing/2014/main" id="{5CDD6BD0-D2FE-210A-CEB6-A879BD7DF0E9}"/>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128D85B3-F6C3-0B33-D716-E9C2F6794467}"/>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1E3F841B-4E44-0FEA-EA71-7C2C8E2AB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6B3DF030-76F0-79A7-416F-9D3154856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D28487F4-309A-DCAA-9230-45071CB7989A}"/>
              </a:ext>
            </a:extLst>
          </p:cNvPr>
          <p:cNvSpPr>
            <a:spLocks noGrp="1"/>
          </p:cNvSpPr>
          <p:nvPr>
            <p:ph sz="half" idx="2"/>
          </p:nvPr>
        </p:nvSpPr>
        <p:spPr>
          <a:xfrm>
            <a:off x="6172200" y="1825624"/>
            <a:ext cx="5181600" cy="5032375"/>
          </a:xfrm>
        </p:spPr>
        <p:txBody>
          <a:bodyPr>
            <a:normAutofit fontScale="92500" lnSpcReduction="20000"/>
          </a:bodyPr>
          <a:lstStyle/>
          <a:p>
            <a:r>
              <a:rPr lang="en-US" sz="1800" b="1" dirty="0"/>
              <a:t>Description:</a:t>
            </a:r>
            <a:endParaRPr lang="en-US" sz="1800" dirty="0"/>
          </a:p>
          <a:p>
            <a:pPr lvl="1"/>
            <a:r>
              <a:rPr lang="en-US" sz="1600" dirty="0"/>
              <a:t>CONEVAL’s </a:t>
            </a:r>
            <a:r>
              <a:rPr lang="en-US" sz="1600" i="1" dirty="0" err="1"/>
              <a:t>Pobreza</a:t>
            </a:r>
            <a:r>
              <a:rPr lang="en-US" sz="1600" i="1" dirty="0"/>
              <a:t> a </a:t>
            </a:r>
            <a:r>
              <a:rPr lang="en-US" sz="1600" i="1" dirty="0" err="1"/>
              <a:t>nivel</a:t>
            </a:r>
            <a:r>
              <a:rPr lang="en-US" sz="1600" i="1" dirty="0"/>
              <a:t> municipio 2010–2020</a:t>
            </a:r>
            <a:r>
              <a:rPr lang="en-US" sz="1600" dirty="0"/>
              <a:t> provides multidimensional poverty estimates at the municipal (ADM2) level for 2010, 2015, and 2020. The website offers methodological documents, datasets, and interactive tools, enabling comparisons across time and space. These data highlight concentrations of poverty and extreme poverty across municipalities in Mexico.</a:t>
            </a:r>
          </a:p>
          <a:p>
            <a:pPr lvl="1"/>
            <a:r>
              <a:rPr lang="en-US" sz="1600" i="1" dirty="0"/>
              <a:t>Source:</a:t>
            </a:r>
            <a:r>
              <a:rPr lang="en-US" sz="1600" dirty="0"/>
              <a:t> Consejo Nacional de </a:t>
            </a:r>
            <a:r>
              <a:rPr lang="en-US" sz="1600" dirty="0" err="1"/>
              <a:t>Evaluación</a:t>
            </a:r>
            <a:r>
              <a:rPr lang="en-US" sz="1600" dirty="0"/>
              <a:t> de la Política de Desarrollo Social (CONEVAL). </a:t>
            </a:r>
            <a:r>
              <a:rPr lang="en-US" sz="1600" i="1" dirty="0" err="1"/>
              <a:t>Pobreza</a:t>
            </a:r>
            <a:r>
              <a:rPr lang="en-US" sz="1600" i="1" dirty="0"/>
              <a:t> a </a:t>
            </a:r>
            <a:r>
              <a:rPr lang="en-US" sz="1600" i="1" dirty="0" err="1"/>
              <a:t>nivel</a:t>
            </a:r>
            <a:r>
              <a:rPr lang="en-US" sz="1600" i="1" dirty="0"/>
              <a:t> municipio 2010–2020</a:t>
            </a:r>
            <a:r>
              <a:rPr lang="en-US" sz="1600" dirty="0"/>
              <a:t>. Retrieved from </a:t>
            </a:r>
            <a:r>
              <a:rPr lang="en-US" sz="1600" dirty="0">
                <a:hlinkClick r:id="rId5"/>
              </a:rPr>
              <a:t>https://www.coneval.org.mx/Medicion/Paginas/Pobreza-municipio-2010-2020.aspx</a:t>
            </a:r>
            <a:br>
              <a:rPr lang="en-US" sz="1800" dirty="0"/>
            </a:br>
            <a:endParaRPr lang="en-US" sz="1800" dirty="0"/>
          </a:p>
          <a:p>
            <a:r>
              <a:rPr lang="en-US" sz="1800" b="1" dirty="0"/>
              <a:t>Relevance to Dashboard:</a:t>
            </a:r>
            <a:endParaRPr lang="en-US" sz="1800" dirty="0"/>
          </a:p>
          <a:p>
            <a:pPr lvl="1"/>
            <a:r>
              <a:rPr lang="en-US" sz="1600" dirty="0"/>
              <a:t>Provides municipal-level poverty and extreme poverty estimates to weight maternal and infant health vulnerabilities.</a:t>
            </a:r>
          </a:p>
          <a:p>
            <a:pPr lvl="1"/>
            <a:r>
              <a:rPr lang="en-US" sz="1600" dirty="0"/>
              <a:t>Enables analysis of structural socioeconomic disadvantage underlying higher maternal/infant risk in conflict-affected areas.</a:t>
            </a:r>
          </a:p>
          <a:p>
            <a:pPr lvl="1"/>
            <a:r>
              <a:rPr lang="en-US" sz="1600" dirty="0"/>
              <a:t>Supports CRS and Caritas targeting by identifying municipalities where </a:t>
            </a:r>
            <a:r>
              <a:rPr lang="en-US" sz="1600" dirty="0" err="1"/>
              <a:t>brigadas</a:t>
            </a:r>
            <a:r>
              <a:rPr lang="en-US" sz="1600" dirty="0"/>
              <a:t> de </a:t>
            </a:r>
            <a:r>
              <a:rPr lang="en-US" sz="1600" dirty="0" err="1"/>
              <a:t>salud</a:t>
            </a:r>
            <a:r>
              <a:rPr lang="en-US" sz="1600" dirty="0"/>
              <a:t> </a:t>
            </a:r>
            <a:r>
              <a:rPr lang="en-US" sz="1600" dirty="0" err="1"/>
              <a:t>materna</a:t>
            </a:r>
            <a:r>
              <a:rPr lang="en-US" sz="1600" dirty="0"/>
              <a:t> can have the strongest equity impact.</a:t>
            </a:r>
          </a:p>
        </p:txBody>
      </p:sp>
      <p:sp>
        <p:nvSpPr>
          <p:cNvPr id="3" name="Rectangle 2">
            <a:extLst>
              <a:ext uri="{FF2B5EF4-FFF2-40B4-BE49-F238E27FC236}">
                <a16:creationId xmlns:a16="http://schemas.microsoft.com/office/drawing/2014/main" id="{212AFD5E-796D-FF09-31AD-215B751CE714}"/>
              </a:ext>
            </a:extLst>
          </p:cNvPr>
          <p:cNvSpPr/>
          <p:nvPr/>
        </p:nvSpPr>
        <p:spPr>
          <a:xfrm>
            <a:off x="3671454" y="15517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12A99566-BFAD-6F18-0992-7947E9DC3F03}"/>
              </a:ext>
            </a:extLst>
          </p:cNvPr>
          <p:cNvSpPr/>
          <p:nvPr/>
        </p:nvSpPr>
        <p:spPr>
          <a:xfrm>
            <a:off x="4585854" y="29233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D150E366-D416-C876-69E8-0DF1EB55DCF2}"/>
              </a:ext>
            </a:extLst>
          </p:cNvPr>
          <p:cNvSpPr/>
          <p:nvPr/>
        </p:nvSpPr>
        <p:spPr>
          <a:xfrm>
            <a:off x="2784763" y="4336473"/>
            <a:ext cx="886691" cy="5680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3BE10FD9-3348-3B42-D0A1-54CC866CBCEC}"/>
              </a:ext>
            </a:extLst>
          </p:cNvPr>
          <p:cNvSpPr/>
          <p:nvPr/>
        </p:nvSpPr>
        <p:spPr>
          <a:xfrm>
            <a:off x="1080655" y="5708073"/>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26786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44E1F-F6F3-270C-67B3-B64458A2C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4FFB1-CCDF-BC81-F156-9F26A126EC95}"/>
              </a:ext>
            </a:extLst>
          </p:cNvPr>
          <p:cNvSpPr>
            <a:spLocks noGrp="1"/>
          </p:cNvSpPr>
          <p:nvPr>
            <p:ph type="title"/>
          </p:nvPr>
        </p:nvSpPr>
        <p:spPr>
          <a:xfrm>
            <a:off x="838200" y="1"/>
            <a:ext cx="7557655" cy="1330035"/>
          </a:xfrm>
        </p:spPr>
        <p:txBody>
          <a:bodyPr>
            <a:normAutofit/>
          </a:bodyPr>
          <a:lstStyle/>
          <a:p>
            <a:r>
              <a:rPr lang="en-US" dirty="0"/>
              <a:t>INEGI Population &amp; Housing Census</a:t>
            </a:r>
          </a:p>
        </p:txBody>
      </p:sp>
      <p:pic>
        <p:nvPicPr>
          <p:cNvPr id="14" name="Content Placeholder 13" descr="A blue squares with black text&#10;&#10;AI-generated content may be incorrect.">
            <a:extLst>
              <a:ext uri="{FF2B5EF4-FFF2-40B4-BE49-F238E27FC236}">
                <a16:creationId xmlns:a16="http://schemas.microsoft.com/office/drawing/2014/main" id="{0F9CFE70-C219-673D-BF17-8DB25D0FAE82}"/>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09B2DFE0-5D88-6157-6357-A890F1E2513E}"/>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192AD188-7BD9-F4D5-4A3E-0E90838B4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F2B07297-1919-74F0-D242-B09665CE1B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D44E0DB2-A9C4-BAB0-4E33-AAE442BA850E}"/>
              </a:ext>
            </a:extLst>
          </p:cNvPr>
          <p:cNvSpPr>
            <a:spLocks noGrp="1"/>
          </p:cNvSpPr>
          <p:nvPr>
            <p:ph sz="half" idx="2"/>
          </p:nvPr>
        </p:nvSpPr>
        <p:spPr>
          <a:xfrm>
            <a:off x="6172200" y="1825624"/>
            <a:ext cx="5181600" cy="5032375"/>
          </a:xfrm>
        </p:spPr>
        <p:txBody>
          <a:bodyPr>
            <a:normAutofit/>
          </a:bodyPr>
          <a:lstStyle/>
          <a:p>
            <a:r>
              <a:rPr lang="en-US" sz="1800" b="1" dirty="0"/>
              <a:t>Description:</a:t>
            </a:r>
            <a:endParaRPr lang="en-US" sz="1800" dirty="0"/>
          </a:p>
          <a:p>
            <a:pPr lvl="1"/>
            <a:r>
              <a:rPr lang="en-US" sz="1400" dirty="0"/>
              <a:t>INEGI’s </a:t>
            </a:r>
            <a:r>
              <a:rPr lang="en-US" sz="1400" i="1" dirty="0"/>
              <a:t>Censo de Población y Vivienda</a:t>
            </a:r>
            <a:r>
              <a:rPr lang="en-US" sz="1400" dirty="0"/>
              <a:t> provides comprehensive demographic, social, and housing data at multiple scales, from national down to locality and household. Variables include indigenous language use, household characteristics, access to services, migration, and population structure. Public datasets and interactive tools are accessible through INEGI’s website.</a:t>
            </a:r>
          </a:p>
          <a:p>
            <a:pPr lvl="1"/>
            <a:r>
              <a:rPr lang="en-US" sz="1400" i="1" dirty="0"/>
              <a:t>Source:</a:t>
            </a:r>
            <a:r>
              <a:rPr lang="en-US" sz="1400" dirty="0"/>
              <a:t> Instituto Nacional de </a:t>
            </a:r>
            <a:r>
              <a:rPr lang="en-US" sz="1400" dirty="0" err="1"/>
              <a:t>Estadística</a:t>
            </a:r>
            <a:r>
              <a:rPr lang="en-US" sz="1400" dirty="0"/>
              <a:t> y </a:t>
            </a:r>
            <a:r>
              <a:rPr lang="en-US" sz="1400" dirty="0" err="1"/>
              <a:t>Geografía</a:t>
            </a:r>
            <a:r>
              <a:rPr lang="en-US" sz="1400" dirty="0"/>
              <a:t> (INEGI). </a:t>
            </a:r>
            <a:r>
              <a:rPr lang="en-US" sz="1400" i="1" dirty="0"/>
              <a:t>Censo de Población y Vivienda</a:t>
            </a:r>
            <a:r>
              <a:rPr lang="en-US" sz="1400" dirty="0"/>
              <a:t>. Retrieved from </a:t>
            </a:r>
            <a:r>
              <a:rPr lang="en-US" sz="1400" dirty="0">
                <a:hlinkClick r:id="rId5"/>
              </a:rPr>
              <a:t>https://www.inegi.org.mx/programas/ccpv/</a:t>
            </a:r>
            <a:endParaRPr lang="en-US" sz="1400" dirty="0"/>
          </a:p>
          <a:p>
            <a:r>
              <a:rPr lang="en-US" sz="1800" b="1" dirty="0"/>
              <a:t>Relevance to Dashboard:</a:t>
            </a:r>
            <a:endParaRPr lang="en-US" sz="1800" dirty="0"/>
          </a:p>
          <a:p>
            <a:pPr lvl="1"/>
            <a:r>
              <a:rPr lang="en-US" sz="1400" dirty="0"/>
              <a:t>Provides demographic and vulnerability indicators (e.g., indigenous populations, service access) critical to maternal and infant health risk analysis.</a:t>
            </a:r>
          </a:p>
          <a:p>
            <a:pPr lvl="1"/>
            <a:r>
              <a:rPr lang="en-US" sz="1400" dirty="0"/>
              <a:t>Enables disaggregation at municipal and locality levels, supporting Caritas diocesan chapters in targeting </a:t>
            </a:r>
            <a:r>
              <a:rPr lang="en-US" sz="1400" dirty="0" err="1"/>
              <a:t>brigadas</a:t>
            </a:r>
            <a:r>
              <a:rPr lang="en-US" sz="1400" dirty="0"/>
              <a:t>.</a:t>
            </a:r>
          </a:p>
          <a:p>
            <a:pPr lvl="1"/>
            <a:r>
              <a:rPr lang="en-US" sz="1400" dirty="0"/>
              <a:t>Essential for understanding structural barriers to care (e.g., geographic isolation, poor housing conditions).</a:t>
            </a:r>
          </a:p>
        </p:txBody>
      </p:sp>
      <p:sp>
        <p:nvSpPr>
          <p:cNvPr id="3" name="Rectangle 2">
            <a:extLst>
              <a:ext uri="{FF2B5EF4-FFF2-40B4-BE49-F238E27FC236}">
                <a16:creationId xmlns:a16="http://schemas.microsoft.com/office/drawing/2014/main" id="{B78F82EF-213B-CD6F-EFAC-37BD88348857}"/>
              </a:ext>
            </a:extLst>
          </p:cNvPr>
          <p:cNvSpPr/>
          <p:nvPr/>
        </p:nvSpPr>
        <p:spPr>
          <a:xfrm>
            <a:off x="3671454" y="15517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98DAA5A8-7FE1-58E1-9425-FD5DDFA6B250}"/>
              </a:ext>
            </a:extLst>
          </p:cNvPr>
          <p:cNvSpPr/>
          <p:nvPr/>
        </p:nvSpPr>
        <p:spPr>
          <a:xfrm>
            <a:off x="4585854" y="29233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2B648B8F-2D9D-C878-52CC-36A4C5E45B2A}"/>
              </a:ext>
            </a:extLst>
          </p:cNvPr>
          <p:cNvSpPr/>
          <p:nvPr/>
        </p:nvSpPr>
        <p:spPr>
          <a:xfrm>
            <a:off x="3671454" y="4336473"/>
            <a:ext cx="886691" cy="5680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FF8DF555-487C-596B-F5B0-4F19F9AE1F48}"/>
              </a:ext>
            </a:extLst>
          </p:cNvPr>
          <p:cNvSpPr/>
          <p:nvPr/>
        </p:nvSpPr>
        <p:spPr>
          <a:xfrm>
            <a:off x="1080655" y="5708073"/>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3268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C6100-2E7F-0FC1-C8CE-DEDD20D63F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9E4017-63B5-4BF9-7B31-8A7CB94A2DD8}"/>
              </a:ext>
            </a:extLst>
          </p:cNvPr>
          <p:cNvSpPr>
            <a:spLocks noGrp="1"/>
          </p:cNvSpPr>
          <p:nvPr>
            <p:ph type="title"/>
          </p:nvPr>
        </p:nvSpPr>
        <p:spPr>
          <a:xfrm>
            <a:off x="838200" y="1"/>
            <a:ext cx="7557655" cy="1330035"/>
          </a:xfrm>
        </p:spPr>
        <p:txBody>
          <a:bodyPr>
            <a:normAutofit/>
          </a:bodyPr>
          <a:lstStyle/>
          <a:p>
            <a:r>
              <a:rPr lang="en-US" dirty="0"/>
              <a:t>Humanitarian Data Exchange (HDX) </a:t>
            </a:r>
          </a:p>
        </p:txBody>
      </p:sp>
      <p:pic>
        <p:nvPicPr>
          <p:cNvPr id="14" name="Content Placeholder 13" descr="A blue squares with black text&#10;&#10;AI-generated content may be incorrect.">
            <a:extLst>
              <a:ext uri="{FF2B5EF4-FFF2-40B4-BE49-F238E27FC236}">
                <a16:creationId xmlns:a16="http://schemas.microsoft.com/office/drawing/2014/main" id="{D742A7D3-32C3-C55F-6D5B-28FFD9804814}"/>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92434E19-8B7E-5880-F7AC-A70C5EA030B0}"/>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1302BF49-0020-6459-B0E2-BBBFF4CEA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862FF836-F326-7000-C80D-CC7461F7B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792732F8-9AF8-C3CD-55D7-6947D6612486}"/>
              </a:ext>
            </a:extLst>
          </p:cNvPr>
          <p:cNvSpPr>
            <a:spLocks noGrp="1"/>
          </p:cNvSpPr>
          <p:nvPr>
            <p:ph sz="half" idx="2"/>
          </p:nvPr>
        </p:nvSpPr>
        <p:spPr>
          <a:xfrm>
            <a:off x="6172200" y="1825624"/>
            <a:ext cx="5181600" cy="5032375"/>
          </a:xfrm>
        </p:spPr>
        <p:txBody>
          <a:bodyPr>
            <a:normAutofit fontScale="92500" lnSpcReduction="10000"/>
          </a:bodyPr>
          <a:lstStyle/>
          <a:p>
            <a:r>
              <a:rPr lang="en-US" sz="1800" b="1" dirty="0"/>
              <a:t>Description:</a:t>
            </a:r>
            <a:endParaRPr lang="en-US" sz="1800" dirty="0"/>
          </a:p>
          <a:p>
            <a:pPr lvl="1"/>
            <a:r>
              <a:rPr lang="en-US" sz="1400" dirty="0"/>
              <a:t>The Humanitarian Data Exchange (HDX), managed by OCHA’s Centre for Humanitarian Data, is a global platform where organizations publish and share open humanitarian datasets. For Mexico, available datasets include population distribution, displacement, health, and infrastructure. An example is Meta’s </a:t>
            </a:r>
            <a:r>
              <a:rPr lang="en-US" sz="1400" i="1" dirty="0"/>
              <a:t>High-Resolution Population Density and Demographic Estimates</a:t>
            </a:r>
            <a:r>
              <a:rPr lang="en-US" sz="1400" dirty="0"/>
              <a:t> (2019), which provides gridded data on women of reproductive age, children under five, elderly, and other demographic groups.</a:t>
            </a:r>
          </a:p>
          <a:p>
            <a:pPr lvl="1"/>
            <a:r>
              <a:rPr lang="en-US" sz="1400" dirty="0"/>
              <a:t>Source: OCHA Centre for Humanitarian Data. </a:t>
            </a:r>
            <a:r>
              <a:rPr lang="en-US" sz="1400" i="1" dirty="0"/>
              <a:t>Humanitarian Data Exchange (HDX)</a:t>
            </a:r>
            <a:r>
              <a:rPr lang="en-US" sz="1400" dirty="0"/>
              <a:t>. Retrieved from </a:t>
            </a:r>
            <a:r>
              <a:rPr lang="en-US" sz="1400" dirty="0">
                <a:hlinkClick r:id="rId5"/>
              </a:rPr>
              <a:t>https://data.humdata.org</a:t>
            </a:r>
            <a:br>
              <a:rPr lang="en-US" sz="1400" dirty="0"/>
            </a:br>
            <a:endParaRPr lang="en-US" sz="1400" dirty="0"/>
          </a:p>
          <a:p>
            <a:r>
              <a:rPr lang="en-US" sz="1800" b="1" dirty="0"/>
              <a:t>Relevance to Dashboard:</a:t>
            </a:r>
            <a:endParaRPr lang="en-US" sz="1800" dirty="0"/>
          </a:p>
          <a:p>
            <a:pPr lvl="1"/>
            <a:r>
              <a:rPr lang="en-US" sz="1400" dirty="0"/>
              <a:t>Provides access to multiple datasets relevant for conflict, displacement, demographics, and health.</a:t>
            </a:r>
          </a:p>
          <a:p>
            <a:pPr lvl="1"/>
            <a:r>
              <a:rPr lang="en-US" sz="1400" dirty="0"/>
              <a:t>Example dataset: Meta’s population grids enable mapping women of reproductive age and children under five — key populations for </a:t>
            </a:r>
            <a:r>
              <a:rPr lang="en-US" sz="1400" dirty="0" err="1"/>
              <a:t>brigadas</a:t>
            </a:r>
            <a:r>
              <a:rPr lang="en-US" sz="1400" dirty="0"/>
              <a:t> de </a:t>
            </a:r>
            <a:r>
              <a:rPr lang="en-US" sz="1400" dirty="0" err="1"/>
              <a:t>salud</a:t>
            </a:r>
            <a:r>
              <a:rPr lang="en-US" sz="1400" dirty="0"/>
              <a:t> </a:t>
            </a:r>
            <a:r>
              <a:rPr lang="en-US" sz="1400" dirty="0" err="1"/>
              <a:t>materna</a:t>
            </a:r>
            <a:r>
              <a:rPr lang="en-US" sz="1400" dirty="0"/>
              <a:t>.</a:t>
            </a:r>
          </a:p>
          <a:p>
            <a:pPr lvl="1"/>
            <a:r>
              <a:rPr lang="en-US" sz="1400" dirty="0"/>
              <a:t>HDX serves as a flexible source for supplementary layers, complementing official Mexican statistics (INEGI, CONEVAL).</a:t>
            </a:r>
          </a:p>
          <a:p>
            <a:pPr lvl="1"/>
            <a:r>
              <a:rPr lang="en-US" sz="1400" dirty="0"/>
              <a:t>Reliable access point for humanitarian partners like CRS and Caritas, supporting transparency and reproducibility.</a:t>
            </a:r>
          </a:p>
        </p:txBody>
      </p:sp>
      <p:sp>
        <p:nvSpPr>
          <p:cNvPr id="3" name="Rectangle 2">
            <a:extLst>
              <a:ext uri="{FF2B5EF4-FFF2-40B4-BE49-F238E27FC236}">
                <a16:creationId xmlns:a16="http://schemas.microsoft.com/office/drawing/2014/main" id="{5F93A3F8-5A4A-083E-8C61-28ABA59C5F97}"/>
              </a:ext>
            </a:extLst>
          </p:cNvPr>
          <p:cNvSpPr/>
          <p:nvPr/>
        </p:nvSpPr>
        <p:spPr>
          <a:xfrm>
            <a:off x="4585854" y="1537855"/>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A98968FB-DA18-1008-05BA-E45AE3178FF9}"/>
              </a:ext>
            </a:extLst>
          </p:cNvPr>
          <p:cNvSpPr/>
          <p:nvPr/>
        </p:nvSpPr>
        <p:spPr>
          <a:xfrm>
            <a:off x="2826327" y="29233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5CB4FFBA-1EB3-C6AF-8EE3-B01966075038}"/>
              </a:ext>
            </a:extLst>
          </p:cNvPr>
          <p:cNvSpPr/>
          <p:nvPr/>
        </p:nvSpPr>
        <p:spPr>
          <a:xfrm>
            <a:off x="3699163" y="4336473"/>
            <a:ext cx="886691" cy="5680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AE42A371-84E9-4D1F-ACEB-556113AB0142}"/>
              </a:ext>
            </a:extLst>
          </p:cNvPr>
          <p:cNvSpPr/>
          <p:nvPr/>
        </p:nvSpPr>
        <p:spPr>
          <a:xfrm>
            <a:off x="1939637" y="5694218"/>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873881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B8BFA-E5C9-45AD-ABA0-6544C06BEB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4AF6A-BB66-233E-7482-9D1E98422DD1}"/>
              </a:ext>
            </a:extLst>
          </p:cNvPr>
          <p:cNvSpPr>
            <a:spLocks noGrp="1"/>
          </p:cNvSpPr>
          <p:nvPr>
            <p:ph type="title"/>
          </p:nvPr>
        </p:nvSpPr>
        <p:spPr>
          <a:xfrm>
            <a:off x="838200" y="1"/>
            <a:ext cx="7557655" cy="1330035"/>
          </a:xfrm>
        </p:spPr>
        <p:txBody>
          <a:bodyPr>
            <a:normAutofit/>
          </a:bodyPr>
          <a:lstStyle/>
          <a:p>
            <a:r>
              <a:rPr lang="en-US" dirty="0"/>
              <a:t>Secretary of Health – CLUES Facility Registry</a:t>
            </a:r>
          </a:p>
        </p:txBody>
      </p:sp>
      <p:pic>
        <p:nvPicPr>
          <p:cNvPr id="14" name="Content Placeholder 13" descr="A blue squares with black text&#10;&#10;AI-generated content may be incorrect.">
            <a:extLst>
              <a:ext uri="{FF2B5EF4-FFF2-40B4-BE49-F238E27FC236}">
                <a16:creationId xmlns:a16="http://schemas.microsoft.com/office/drawing/2014/main" id="{CDCDE75B-A5E0-C97E-2678-B59C270BAEA9}"/>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173252F1-737F-6A7A-98EC-154191AB5B90}"/>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9A2895F2-679B-117A-0A88-74903C47A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91D16ADC-7385-5D39-9E10-3D47C9008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31389B39-0463-D251-47DB-76135B87800E}"/>
              </a:ext>
            </a:extLst>
          </p:cNvPr>
          <p:cNvSpPr>
            <a:spLocks noGrp="1"/>
          </p:cNvSpPr>
          <p:nvPr>
            <p:ph sz="half" idx="2"/>
          </p:nvPr>
        </p:nvSpPr>
        <p:spPr>
          <a:xfrm>
            <a:off x="6172200" y="1825624"/>
            <a:ext cx="5181600" cy="5032375"/>
          </a:xfrm>
        </p:spPr>
        <p:txBody>
          <a:bodyPr>
            <a:normAutofit/>
          </a:bodyPr>
          <a:lstStyle/>
          <a:p>
            <a:r>
              <a:rPr lang="en-US" sz="1800" b="1" dirty="0"/>
              <a:t>Description:</a:t>
            </a:r>
            <a:endParaRPr lang="en-US" sz="1800" dirty="0"/>
          </a:p>
          <a:p>
            <a:pPr lvl="1"/>
            <a:r>
              <a:rPr lang="en-US" sz="1400" dirty="0"/>
              <a:t>The </a:t>
            </a:r>
            <a:r>
              <a:rPr lang="en-US" sz="1400" i="1" dirty="0" err="1"/>
              <a:t>Catálogo</a:t>
            </a:r>
            <a:r>
              <a:rPr lang="en-US" sz="1400" i="1" dirty="0"/>
              <a:t> de Clave </a:t>
            </a:r>
            <a:r>
              <a:rPr lang="en-US" sz="1400" i="1" dirty="0" err="1"/>
              <a:t>Única</a:t>
            </a:r>
            <a:r>
              <a:rPr lang="en-US" sz="1400" i="1" dirty="0"/>
              <a:t> de </a:t>
            </a:r>
            <a:r>
              <a:rPr lang="en-US" sz="1400" i="1" dirty="0" err="1"/>
              <a:t>Establecimientos</a:t>
            </a:r>
            <a:r>
              <a:rPr lang="en-US" sz="1400" i="1" dirty="0"/>
              <a:t> de Salud (CLUES)</a:t>
            </a:r>
            <a:r>
              <a:rPr lang="en-US" sz="1400" dirty="0"/>
              <a:t> is Mexico’s official registry of all health establishments. Maintained by the </a:t>
            </a:r>
            <a:r>
              <a:rPr lang="en-US" sz="1400" dirty="0" err="1"/>
              <a:t>Dirección</a:t>
            </a:r>
            <a:r>
              <a:rPr lang="en-US" sz="1400" dirty="0"/>
              <a:t> General de </a:t>
            </a:r>
            <a:r>
              <a:rPr lang="en-US" sz="1400" dirty="0" err="1"/>
              <a:t>Información</a:t>
            </a:r>
            <a:r>
              <a:rPr lang="en-US" sz="1400" dirty="0"/>
              <a:t> </a:t>
            </a:r>
            <a:r>
              <a:rPr lang="en-US" sz="1400" dirty="0" err="1"/>
              <a:t>en</a:t>
            </a:r>
            <a:r>
              <a:rPr lang="en-US" sz="1400" dirty="0"/>
              <a:t> Salud (DGIS), it provides nominal data on facilities including type, institution, location, and responsible authority. Coverage is national across the entire health sector. Updates are made daily, with monthly extracts available.</a:t>
            </a:r>
          </a:p>
          <a:p>
            <a:pPr lvl="1"/>
            <a:r>
              <a:rPr lang="en-US" sz="1400" i="1" dirty="0"/>
              <a:t>Source:</a:t>
            </a:r>
            <a:r>
              <a:rPr lang="en-US" sz="1400" dirty="0"/>
              <a:t> </a:t>
            </a:r>
            <a:r>
              <a:rPr lang="en-US" sz="1400" dirty="0" err="1"/>
              <a:t>Secretaría</a:t>
            </a:r>
            <a:r>
              <a:rPr lang="en-US" sz="1400" dirty="0"/>
              <a:t> de Salud, DGIS. </a:t>
            </a:r>
            <a:r>
              <a:rPr lang="en-US" sz="1400" i="1" dirty="0" err="1"/>
              <a:t>Catálogo</a:t>
            </a:r>
            <a:r>
              <a:rPr lang="en-US" sz="1400" i="1" dirty="0"/>
              <a:t> de Clave </a:t>
            </a:r>
            <a:r>
              <a:rPr lang="en-US" sz="1400" i="1" dirty="0" err="1"/>
              <a:t>Única</a:t>
            </a:r>
            <a:r>
              <a:rPr lang="en-US" sz="1400" i="1" dirty="0"/>
              <a:t> de </a:t>
            </a:r>
            <a:r>
              <a:rPr lang="en-US" sz="1400" i="1" dirty="0" err="1"/>
              <a:t>Establecimientos</a:t>
            </a:r>
            <a:r>
              <a:rPr lang="en-US" sz="1400" i="1" dirty="0"/>
              <a:t> de Salud (CLUES).</a:t>
            </a:r>
            <a:r>
              <a:rPr lang="en-US" sz="1400" dirty="0"/>
              <a:t> Retrieved from </a:t>
            </a:r>
            <a:r>
              <a:rPr lang="en-US" sz="1400" dirty="0">
                <a:hlinkClick r:id="rId5"/>
              </a:rPr>
              <a:t>http://www.dgis.salud.gob.mx/contenidos/sinais/s_clues.html</a:t>
            </a:r>
            <a:endParaRPr lang="en-US" sz="1800" dirty="0"/>
          </a:p>
          <a:p>
            <a:r>
              <a:rPr lang="en-US" sz="1800" b="1" dirty="0"/>
              <a:t>Relevance to Dashboard:</a:t>
            </a:r>
            <a:endParaRPr lang="en-US" sz="1800" dirty="0"/>
          </a:p>
          <a:p>
            <a:pPr lvl="1"/>
            <a:r>
              <a:rPr lang="en-US" sz="1400" dirty="0"/>
              <a:t>Provides the authoritative dataset on the location and classification of health facilities nationwide.</a:t>
            </a:r>
          </a:p>
          <a:p>
            <a:pPr lvl="1"/>
            <a:r>
              <a:rPr lang="en-US" sz="1400" dirty="0"/>
              <a:t>Essential for identifying gaps in service coverage and modeling travel times for maternal and infant care.</a:t>
            </a:r>
          </a:p>
          <a:p>
            <a:pPr lvl="1"/>
            <a:r>
              <a:rPr lang="en-US" sz="1400" dirty="0"/>
              <a:t>Supports Caritas </a:t>
            </a:r>
            <a:r>
              <a:rPr lang="en-US" sz="1400" dirty="0" err="1"/>
              <a:t>brigada</a:t>
            </a:r>
            <a:r>
              <a:rPr lang="en-US" sz="1400" dirty="0"/>
              <a:t> planning by clarifying where fixed services already exist and where gaps remain.</a:t>
            </a:r>
          </a:p>
        </p:txBody>
      </p:sp>
      <p:sp>
        <p:nvSpPr>
          <p:cNvPr id="3" name="Rectangle 2">
            <a:extLst>
              <a:ext uri="{FF2B5EF4-FFF2-40B4-BE49-F238E27FC236}">
                <a16:creationId xmlns:a16="http://schemas.microsoft.com/office/drawing/2014/main" id="{C9BA64E0-5D11-F07D-CE75-BC015884723B}"/>
              </a:ext>
            </a:extLst>
          </p:cNvPr>
          <p:cNvSpPr/>
          <p:nvPr/>
        </p:nvSpPr>
        <p:spPr>
          <a:xfrm>
            <a:off x="3671454" y="15517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2786CBE7-C341-4EFE-56A3-06A5B795A080}"/>
              </a:ext>
            </a:extLst>
          </p:cNvPr>
          <p:cNvSpPr/>
          <p:nvPr/>
        </p:nvSpPr>
        <p:spPr>
          <a:xfrm>
            <a:off x="4585854" y="29233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BC66E4AF-6843-7523-919A-BBB22183A733}"/>
              </a:ext>
            </a:extLst>
          </p:cNvPr>
          <p:cNvSpPr/>
          <p:nvPr/>
        </p:nvSpPr>
        <p:spPr>
          <a:xfrm>
            <a:off x="4572000" y="4336473"/>
            <a:ext cx="886691" cy="5680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928E8C2-C745-144F-B2AB-A9C200C5FD53}"/>
              </a:ext>
            </a:extLst>
          </p:cNvPr>
          <p:cNvSpPr/>
          <p:nvPr/>
        </p:nvSpPr>
        <p:spPr>
          <a:xfrm>
            <a:off x="2826328" y="5721927"/>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28197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0B6F4-18B6-EF11-C6CA-413A272A1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DFA83-CE8F-98CA-BA3F-9CAF2DA71F3D}"/>
              </a:ext>
            </a:extLst>
          </p:cNvPr>
          <p:cNvSpPr>
            <a:spLocks noGrp="1"/>
          </p:cNvSpPr>
          <p:nvPr>
            <p:ph type="title"/>
          </p:nvPr>
        </p:nvSpPr>
        <p:spPr>
          <a:xfrm>
            <a:off x="838200" y="1"/>
            <a:ext cx="7557655" cy="1330035"/>
          </a:xfrm>
        </p:spPr>
        <p:txBody>
          <a:bodyPr>
            <a:normAutofit/>
          </a:bodyPr>
          <a:lstStyle/>
          <a:p>
            <a:r>
              <a:rPr lang="en-US" dirty="0"/>
              <a:t>OpenStreetMap (OSM) / Geospatial Layers</a:t>
            </a:r>
          </a:p>
        </p:txBody>
      </p:sp>
      <p:pic>
        <p:nvPicPr>
          <p:cNvPr id="14" name="Content Placeholder 13" descr="A blue squares with black text&#10;&#10;AI-generated content may be incorrect.">
            <a:extLst>
              <a:ext uri="{FF2B5EF4-FFF2-40B4-BE49-F238E27FC236}">
                <a16:creationId xmlns:a16="http://schemas.microsoft.com/office/drawing/2014/main" id="{C2510676-31B5-5B60-A2D5-4E7A181FDF86}"/>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DE86CBC1-257B-6717-AD56-6C6BCFA9D9E8}"/>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0EE8D55E-6A6D-80A3-6EE2-24BCB0E01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9233A2DE-46A3-B06C-3A70-BC9E715B63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C52E4669-D792-B650-3417-E0A9523A0287}"/>
              </a:ext>
            </a:extLst>
          </p:cNvPr>
          <p:cNvSpPr>
            <a:spLocks noGrp="1"/>
          </p:cNvSpPr>
          <p:nvPr>
            <p:ph sz="half" idx="2"/>
          </p:nvPr>
        </p:nvSpPr>
        <p:spPr>
          <a:xfrm>
            <a:off x="6172200" y="1825624"/>
            <a:ext cx="5181600" cy="5032375"/>
          </a:xfrm>
        </p:spPr>
        <p:txBody>
          <a:bodyPr>
            <a:normAutofit/>
          </a:bodyPr>
          <a:lstStyle/>
          <a:p>
            <a:r>
              <a:rPr lang="en-US" sz="1800" b="1" dirty="0"/>
              <a:t>Description:</a:t>
            </a:r>
            <a:endParaRPr lang="en-US" sz="1800" dirty="0"/>
          </a:p>
          <a:p>
            <a:pPr lvl="1"/>
            <a:r>
              <a:rPr lang="en-US" sz="1400" dirty="0"/>
              <a:t>OpenStreetMap (OSM) is a global, community-driven mapping platform providing open-access geospatial data. In Mexico, OSM includes roads, paths, settlement boundaries, and points of interest contributed by volunteers and organizations. Data can be downloaded in bulk or accessed via APIs for integration into GIS workflows.</a:t>
            </a:r>
          </a:p>
          <a:p>
            <a:pPr lvl="1"/>
            <a:r>
              <a:rPr lang="en-US" sz="1400" i="1" dirty="0"/>
              <a:t>Source:</a:t>
            </a:r>
            <a:r>
              <a:rPr lang="en-US" sz="1400" dirty="0"/>
              <a:t> OpenStreetMap contributors. </a:t>
            </a:r>
            <a:r>
              <a:rPr lang="en-US" sz="1400" i="1" dirty="0"/>
              <a:t>OpenStreetMap Data.</a:t>
            </a:r>
            <a:r>
              <a:rPr lang="en-US" sz="1400" dirty="0"/>
              <a:t> Retrieved from </a:t>
            </a:r>
            <a:r>
              <a:rPr lang="en-US" sz="1400" dirty="0">
                <a:hlinkClick r:id="rId5"/>
              </a:rPr>
              <a:t>https://www.openstreetmap.org</a:t>
            </a:r>
            <a:br>
              <a:rPr lang="en-US" sz="1400" dirty="0"/>
            </a:br>
            <a:endParaRPr lang="en-US" sz="1400" dirty="0"/>
          </a:p>
          <a:p>
            <a:r>
              <a:rPr lang="en-US" sz="1800" b="1" dirty="0"/>
              <a:t>Relevance to Dashboard:</a:t>
            </a:r>
            <a:endParaRPr lang="en-US" sz="1800" dirty="0"/>
          </a:p>
          <a:p>
            <a:pPr lvl="1"/>
            <a:r>
              <a:rPr lang="en-US" sz="1400" dirty="0"/>
              <a:t>Provides detailed road networks and settlement data to model travel times to health facilities and </a:t>
            </a:r>
            <a:r>
              <a:rPr lang="en-US" sz="1400" dirty="0" err="1"/>
              <a:t>brigada</a:t>
            </a:r>
            <a:r>
              <a:rPr lang="en-US" sz="1400" dirty="0"/>
              <a:t> service points.</a:t>
            </a:r>
          </a:p>
          <a:p>
            <a:pPr lvl="1"/>
            <a:r>
              <a:rPr lang="en-US" sz="1400" dirty="0"/>
              <a:t>Critical for CRS/Caritas to anticipate accessibility barriers and plan routes for mobile </a:t>
            </a:r>
            <a:r>
              <a:rPr lang="en-US" sz="1400" dirty="0" err="1"/>
              <a:t>brigadas</a:t>
            </a:r>
            <a:r>
              <a:rPr lang="en-US" sz="1400" dirty="0"/>
              <a:t>.</a:t>
            </a:r>
          </a:p>
          <a:p>
            <a:pPr lvl="1"/>
            <a:r>
              <a:rPr lang="en-US" sz="1400" dirty="0"/>
              <a:t>Open license allows unrestricted use and integration with Ministry of Health (CLUES) data for facility accessibility analysis.</a:t>
            </a:r>
          </a:p>
        </p:txBody>
      </p:sp>
      <p:sp>
        <p:nvSpPr>
          <p:cNvPr id="3" name="Rectangle 2">
            <a:extLst>
              <a:ext uri="{FF2B5EF4-FFF2-40B4-BE49-F238E27FC236}">
                <a16:creationId xmlns:a16="http://schemas.microsoft.com/office/drawing/2014/main" id="{62B143C3-2791-AAC7-0B5A-ED7DEE601C01}"/>
              </a:ext>
            </a:extLst>
          </p:cNvPr>
          <p:cNvSpPr/>
          <p:nvPr/>
        </p:nvSpPr>
        <p:spPr>
          <a:xfrm>
            <a:off x="4572000" y="1565564"/>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786424F7-C9EB-EDAC-C494-D022767F162D}"/>
              </a:ext>
            </a:extLst>
          </p:cNvPr>
          <p:cNvSpPr/>
          <p:nvPr/>
        </p:nvSpPr>
        <p:spPr>
          <a:xfrm>
            <a:off x="2826327" y="29233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9A5E7F70-B315-DDFD-3F6F-AA343A45C473}"/>
              </a:ext>
            </a:extLst>
          </p:cNvPr>
          <p:cNvSpPr/>
          <p:nvPr/>
        </p:nvSpPr>
        <p:spPr>
          <a:xfrm>
            <a:off x="4572000" y="4336473"/>
            <a:ext cx="886691" cy="5680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BA663210-70C7-4D61-0778-7EBEE33BE79E}"/>
              </a:ext>
            </a:extLst>
          </p:cNvPr>
          <p:cNvSpPr/>
          <p:nvPr/>
        </p:nvSpPr>
        <p:spPr>
          <a:xfrm>
            <a:off x="4572001" y="5694218"/>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57377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37FF8-C215-758F-B85D-7BAA8C9533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3F8C3-9096-397D-BB2B-4B74CE1DC241}"/>
              </a:ext>
            </a:extLst>
          </p:cNvPr>
          <p:cNvSpPr>
            <a:spLocks noGrp="1"/>
          </p:cNvSpPr>
          <p:nvPr>
            <p:ph type="title"/>
          </p:nvPr>
        </p:nvSpPr>
        <p:spPr>
          <a:xfrm>
            <a:off x="838200" y="1"/>
            <a:ext cx="7557655" cy="1330035"/>
          </a:xfrm>
        </p:spPr>
        <p:txBody>
          <a:bodyPr>
            <a:normAutofit/>
          </a:bodyPr>
          <a:lstStyle/>
          <a:p>
            <a:r>
              <a:rPr lang="en-US" dirty="0"/>
              <a:t>IDMC (Internal Displacement Monitoring Centre)</a:t>
            </a:r>
          </a:p>
        </p:txBody>
      </p:sp>
      <p:pic>
        <p:nvPicPr>
          <p:cNvPr id="14" name="Content Placeholder 13" descr="A blue squares with black text&#10;&#10;AI-generated content may be incorrect.">
            <a:extLst>
              <a:ext uri="{FF2B5EF4-FFF2-40B4-BE49-F238E27FC236}">
                <a16:creationId xmlns:a16="http://schemas.microsoft.com/office/drawing/2014/main" id="{C7D433FF-3D2D-A144-EDC8-165349D38E4D}"/>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84625209-6235-699C-EEF4-C23941F1D94E}"/>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6601035B-6955-C787-B1F9-07FF6D0E7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01B9CAAD-A7D6-59BA-C428-857FC99DB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FFB74A22-53D1-FB9E-22FD-6648141A341E}"/>
              </a:ext>
            </a:extLst>
          </p:cNvPr>
          <p:cNvSpPr>
            <a:spLocks noGrp="1"/>
          </p:cNvSpPr>
          <p:nvPr>
            <p:ph sz="half" idx="2"/>
          </p:nvPr>
        </p:nvSpPr>
        <p:spPr>
          <a:xfrm>
            <a:off x="6172200" y="1825624"/>
            <a:ext cx="5181600" cy="5032375"/>
          </a:xfrm>
        </p:spPr>
        <p:txBody>
          <a:bodyPr>
            <a:normAutofit/>
          </a:bodyPr>
          <a:lstStyle/>
          <a:p>
            <a:r>
              <a:rPr lang="en-US" sz="1800" b="1" dirty="0"/>
              <a:t>Description:</a:t>
            </a:r>
            <a:endParaRPr lang="en-US" sz="1800" dirty="0"/>
          </a:p>
          <a:p>
            <a:pPr lvl="1"/>
            <a:r>
              <a:rPr lang="en-US" sz="1400" dirty="0"/>
              <a:t>The Internal Displacement Monitoring Centre (IDMC) produces the </a:t>
            </a:r>
            <a:r>
              <a:rPr lang="en-US" sz="1400" i="1" dirty="0"/>
              <a:t>Global Internal Displacement Database (GIDD)</a:t>
            </a:r>
            <a:r>
              <a:rPr lang="en-US" sz="1400" dirty="0"/>
              <a:t> and annual </a:t>
            </a:r>
            <a:r>
              <a:rPr lang="en-US" sz="1400" i="1" dirty="0"/>
              <a:t>Global Report on Internal Displacement (GRID)</a:t>
            </a:r>
            <a:r>
              <a:rPr lang="en-US" sz="1400" dirty="0"/>
              <a:t>. These datasets track displacement due to conflict and disasters, including figures for Mexico. Data are based on national authorities, UN agencies, NGOs, and media reports.</a:t>
            </a:r>
          </a:p>
          <a:p>
            <a:pPr lvl="1"/>
            <a:r>
              <a:rPr lang="en-US" sz="1400" dirty="0"/>
              <a:t>Source: Internal Displacement Monitoring Centre (IDMC). </a:t>
            </a:r>
            <a:r>
              <a:rPr lang="en-US" sz="1400" i="1" dirty="0"/>
              <a:t>Global Internal Displacement Database (GIDD).</a:t>
            </a:r>
            <a:r>
              <a:rPr lang="en-US" sz="1400" dirty="0"/>
              <a:t> Retrieved from </a:t>
            </a:r>
            <a:r>
              <a:rPr lang="en-US" sz="1400" dirty="0">
                <a:hlinkClick r:id="rId5"/>
              </a:rPr>
              <a:t>https://www.internal-displacement.org</a:t>
            </a:r>
            <a:br>
              <a:rPr lang="en-US" sz="1800" dirty="0"/>
            </a:br>
            <a:endParaRPr lang="en-US" sz="1800" dirty="0"/>
          </a:p>
          <a:p>
            <a:r>
              <a:rPr lang="en-US" sz="1800" b="1" dirty="0"/>
              <a:t>Relevance to Dashboard:</a:t>
            </a:r>
            <a:endParaRPr lang="en-US" sz="1800" dirty="0"/>
          </a:p>
          <a:p>
            <a:pPr lvl="1"/>
            <a:r>
              <a:rPr lang="en-US" sz="1400" dirty="0"/>
              <a:t>Provides visibility into displacement trends linked to violence, which is critical for anticipating where women and children may lose access to maternal and infant health services.</a:t>
            </a:r>
          </a:p>
          <a:p>
            <a:pPr lvl="1"/>
            <a:r>
              <a:rPr lang="en-US" sz="1400" dirty="0"/>
              <a:t>Highlights intersections between conflict and forced mobility, complementing ACLED event data and CONEVAL vulnerability measures.</a:t>
            </a:r>
          </a:p>
          <a:p>
            <a:pPr lvl="1"/>
            <a:r>
              <a:rPr lang="en-US" sz="1400" dirty="0"/>
              <a:t>Useful for CRS global executives to demonstrate the humanitarian context at the international level.</a:t>
            </a:r>
          </a:p>
        </p:txBody>
      </p:sp>
      <p:sp>
        <p:nvSpPr>
          <p:cNvPr id="3" name="Rectangle 2">
            <a:extLst>
              <a:ext uri="{FF2B5EF4-FFF2-40B4-BE49-F238E27FC236}">
                <a16:creationId xmlns:a16="http://schemas.microsoft.com/office/drawing/2014/main" id="{A4C58BC3-4CC5-75C8-2B70-854A6871C486}"/>
              </a:ext>
            </a:extLst>
          </p:cNvPr>
          <p:cNvSpPr/>
          <p:nvPr/>
        </p:nvSpPr>
        <p:spPr>
          <a:xfrm>
            <a:off x="4572000" y="1565564"/>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288B8CA0-E96F-20FE-DA94-09477005AC63}"/>
              </a:ext>
            </a:extLst>
          </p:cNvPr>
          <p:cNvSpPr/>
          <p:nvPr/>
        </p:nvSpPr>
        <p:spPr>
          <a:xfrm>
            <a:off x="3685308" y="2937164"/>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E442E9D9-C150-3080-78F2-2C5E64E9F5D3}"/>
              </a:ext>
            </a:extLst>
          </p:cNvPr>
          <p:cNvSpPr/>
          <p:nvPr/>
        </p:nvSpPr>
        <p:spPr>
          <a:xfrm>
            <a:off x="1066800" y="4350327"/>
            <a:ext cx="886691" cy="5680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99935482-9E4D-57B7-E3A3-395DDC041C25}"/>
              </a:ext>
            </a:extLst>
          </p:cNvPr>
          <p:cNvSpPr/>
          <p:nvPr/>
        </p:nvSpPr>
        <p:spPr>
          <a:xfrm>
            <a:off x="2798619" y="5708072"/>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867447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2160E-A484-7E4F-69A9-0D4CDAEC8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3DFE2-84DC-01D6-AEE7-76817E3A8D59}"/>
              </a:ext>
            </a:extLst>
          </p:cNvPr>
          <p:cNvSpPr>
            <a:spLocks noGrp="1"/>
          </p:cNvSpPr>
          <p:nvPr>
            <p:ph type="title"/>
          </p:nvPr>
        </p:nvSpPr>
        <p:spPr>
          <a:xfrm>
            <a:off x="838200" y="365125"/>
            <a:ext cx="7419109" cy="1325563"/>
          </a:xfrm>
        </p:spPr>
        <p:txBody>
          <a:bodyPr>
            <a:normAutofit/>
          </a:bodyPr>
          <a:lstStyle/>
          <a:p>
            <a:r>
              <a:rPr lang="en-US" dirty="0"/>
              <a:t>Summary of Data Source Evaluation and Selection</a:t>
            </a:r>
          </a:p>
        </p:txBody>
      </p:sp>
      <p:grpSp>
        <p:nvGrpSpPr>
          <p:cNvPr id="9" name="Group 8">
            <a:extLst>
              <a:ext uri="{FF2B5EF4-FFF2-40B4-BE49-F238E27FC236}">
                <a16:creationId xmlns:a16="http://schemas.microsoft.com/office/drawing/2014/main" id="{F26A1264-0B8E-1A31-F3B1-582B1B060CC6}"/>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A8C7E3E2-F363-67D6-9544-99E88BE36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893E9A64-48F2-8D59-9150-3A28182D9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3" name="Content Placeholder 12">
            <a:extLst>
              <a:ext uri="{FF2B5EF4-FFF2-40B4-BE49-F238E27FC236}">
                <a16:creationId xmlns:a16="http://schemas.microsoft.com/office/drawing/2014/main" id="{22F73E6C-F9B6-D54E-0B63-2B4EB5F04587}"/>
              </a:ext>
            </a:extLst>
          </p:cNvPr>
          <p:cNvGraphicFramePr>
            <a:graphicFrameLocks noGrp="1"/>
          </p:cNvGraphicFramePr>
          <p:nvPr>
            <p:ph idx="1"/>
            <p:extLst>
              <p:ext uri="{D42A27DB-BD31-4B8C-83A1-F6EECF244321}">
                <p14:modId xmlns:p14="http://schemas.microsoft.com/office/powerpoint/2010/main" val="258067532"/>
              </p:ext>
            </p:extLst>
          </p:nvPr>
        </p:nvGraphicFramePr>
        <p:xfrm>
          <a:off x="838200" y="1645516"/>
          <a:ext cx="10515596" cy="4114800"/>
        </p:xfrm>
        <a:graphic>
          <a:graphicData uri="http://schemas.openxmlformats.org/drawingml/2006/table">
            <a:tbl>
              <a:tblPr firstRow="1" bandRow="1">
                <a:tableStyleId>{073A0DAA-6AF3-43AB-8588-CEC1D06C72B9}</a:tableStyleId>
              </a:tblPr>
              <a:tblGrid>
                <a:gridCol w="1502228">
                  <a:extLst>
                    <a:ext uri="{9D8B030D-6E8A-4147-A177-3AD203B41FA5}">
                      <a16:colId xmlns:a16="http://schemas.microsoft.com/office/drawing/2014/main" val="1436698992"/>
                    </a:ext>
                  </a:extLst>
                </a:gridCol>
                <a:gridCol w="1502228">
                  <a:extLst>
                    <a:ext uri="{9D8B030D-6E8A-4147-A177-3AD203B41FA5}">
                      <a16:colId xmlns:a16="http://schemas.microsoft.com/office/drawing/2014/main" val="245758699"/>
                    </a:ext>
                  </a:extLst>
                </a:gridCol>
                <a:gridCol w="1502228">
                  <a:extLst>
                    <a:ext uri="{9D8B030D-6E8A-4147-A177-3AD203B41FA5}">
                      <a16:colId xmlns:a16="http://schemas.microsoft.com/office/drawing/2014/main" val="821370094"/>
                    </a:ext>
                  </a:extLst>
                </a:gridCol>
                <a:gridCol w="1502228">
                  <a:extLst>
                    <a:ext uri="{9D8B030D-6E8A-4147-A177-3AD203B41FA5}">
                      <a16:colId xmlns:a16="http://schemas.microsoft.com/office/drawing/2014/main" val="1270400356"/>
                    </a:ext>
                  </a:extLst>
                </a:gridCol>
                <a:gridCol w="1502228">
                  <a:extLst>
                    <a:ext uri="{9D8B030D-6E8A-4147-A177-3AD203B41FA5}">
                      <a16:colId xmlns:a16="http://schemas.microsoft.com/office/drawing/2014/main" val="1760249445"/>
                    </a:ext>
                  </a:extLst>
                </a:gridCol>
                <a:gridCol w="1502228">
                  <a:extLst>
                    <a:ext uri="{9D8B030D-6E8A-4147-A177-3AD203B41FA5}">
                      <a16:colId xmlns:a16="http://schemas.microsoft.com/office/drawing/2014/main" val="1817807937"/>
                    </a:ext>
                  </a:extLst>
                </a:gridCol>
                <a:gridCol w="1502228">
                  <a:extLst>
                    <a:ext uri="{9D8B030D-6E8A-4147-A177-3AD203B41FA5}">
                      <a16:colId xmlns:a16="http://schemas.microsoft.com/office/drawing/2014/main" val="1130207111"/>
                    </a:ext>
                  </a:extLst>
                </a:gridCol>
              </a:tblGrid>
              <a:tr h="255403">
                <a:tc>
                  <a:txBody>
                    <a:bodyPr/>
                    <a:lstStyle/>
                    <a:p>
                      <a:pPr algn="ctr"/>
                      <a:r>
                        <a:rPr lang="es-ES_tradnl" sz="1200" dirty="0" err="1"/>
                        <a:t>Category</a:t>
                      </a:r>
                      <a:endParaRPr lang="es-ES_tradnl" sz="12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438F"/>
                    </a:solidFill>
                  </a:tcPr>
                </a:tc>
                <a:tc>
                  <a:txBody>
                    <a:bodyPr/>
                    <a:lstStyle/>
                    <a:p>
                      <a:pPr algn="ctr"/>
                      <a:r>
                        <a:rPr lang="es-ES_tradnl" sz="1200" dirty="0" err="1"/>
                        <a:t>Source</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err="1"/>
                        <a:t>Availability</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err="1"/>
                        <a:t>Reliability</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err="1"/>
                        <a:t>Granularity</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err="1"/>
                        <a:t>Timeliness</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err="1"/>
                        <a:t>Inclusion</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extLst>
                  <a:ext uri="{0D108BD9-81ED-4DB2-BD59-A6C34878D82A}">
                    <a16:rowId xmlns:a16="http://schemas.microsoft.com/office/drawing/2014/main" val="544835038"/>
                  </a:ext>
                </a:extLst>
              </a:tr>
              <a:tr h="25540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Conflict / Security Data</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ACLED</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5</a:t>
                      </a:r>
                    </a:p>
                  </a:txBody>
                  <a:tcPr anchor="ctr"/>
                </a:tc>
                <a:tc>
                  <a:txBody>
                    <a:bodyPr/>
                    <a:lstStyle/>
                    <a:p>
                      <a:pPr algn="ctr"/>
                      <a:r>
                        <a:rPr lang="es-ES_tradnl" sz="1200" b="1" dirty="0"/>
                        <a:t>4</a:t>
                      </a:r>
                    </a:p>
                  </a:txBody>
                  <a:tcPr anchor="ctr"/>
                </a:tc>
                <a:tc>
                  <a:txBody>
                    <a:bodyPr/>
                    <a:lstStyle/>
                    <a:p>
                      <a:pPr algn="ctr"/>
                      <a:r>
                        <a:rPr lang="es-ES_tradnl" sz="1200" b="1" dirty="0"/>
                        <a:t>4</a:t>
                      </a:r>
                    </a:p>
                  </a:txBody>
                  <a:tcPr anchor="ctr"/>
                </a:tc>
                <a:tc>
                  <a:txBody>
                    <a:bodyPr/>
                    <a:lstStyle/>
                    <a:p>
                      <a:pPr algn="ctr"/>
                      <a:r>
                        <a:rPr lang="es-ES_tradnl" sz="1200" b="1" dirty="0"/>
                        <a:t>5</a:t>
                      </a:r>
                    </a:p>
                  </a:txBody>
                  <a:tcPr anchor="ctr"/>
                </a:tc>
                <a:tc>
                  <a:txBody>
                    <a:bodyPr/>
                    <a:lstStyle/>
                    <a:p>
                      <a:pPr algn="ctr"/>
                      <a:r>
                        <a:rPr lang="es-ES_tradnl" sz="1400" b="1" dirty="0">
                          <a:solidFill>
                            <a:srgbClr val="00B050"/>
                          </a:solidFill>
                        </a:rPr>
                        <a:t>Yes</a:t>
                      </a:r>
                    </a:p>
                  </a:txBody>
                  <a:tcPr anchor="ctr"/>
                </a:tc>
                <a:extLst>
                  <a:ext uri="{0D108BD9-81ED-4DB2-BD59-A6C34878D82A}">
                    <a16:rowId xmlns:a16="http://schemas.microsoft.com/office/drawing/2014/main" val="366680305"/>
                  </a:ext>
                </a:extLst>
              </a:tr>
              <a:tr h="425672">
                <a:tc vMerge="1">
                  <a:txBody>
                    <a:bodyPr/>
                    <a:lstStyle/>
                    <a:p>
                      <a:endParaRPr lang="es-ES_tradnl"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INEGI Homicide / Mortality Statistics</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5</a:t>
                      </a:r>
                    </a:p>
                  </a:txBody>
                  <a:tcPr anchor="ctr"/>
                </a:tc>
                <a:tc>
                  <a:txBody>
                    <a:bodyPr/>
                    <a:lstStyle/>
                    <a:p>
                      <a:pPr algn="ctr"/>
                      <a:r>
                        <a:rPr lang="es-ES_tradnl" sz="1200" b="1" dirty="0"/>
                        <a:t>5</a:t>
                      </a:r>
                    </a:p>
                  </a:txBody>
                  <a:tcPr anchor="ctr"/>
                </a:tc>
                <a:tc>
                  <a:txBody>
                    <a:bodyPr/>
                    <a:lstStyle/>
                    <a:p>
                      <a:pPr algn="ctr"/>
                      <a:r>
                        <a:rPr lang="es-ES_tradnl" sz="1200" b="1" dirty="0"/>
                        <a:t>2</a:t>
                      </a:r>
                    </a:p>
                  </a:txBody>
                  <a:tcPr anchor="ctr"/>
                </a:tc>
                <a:tc>
                  <a:txBody>
                    <a:bodyPr/>
                    <a:lstStyle/>
                    <a:p>
                      <a:pPr algn="ctr"/>
                      <a:r>
                        <a:rPr lang="es-ES_tradnl" sz="1200" b="1" dirty="0"/>
                        <a:t>2</a:t>
                      </a:r>
                    </a:p>
                  </a:txBody>
                  <a:tcPr anchor="ctr"/>
                </a:tc>
                <a:tc>
                  <a:txBody>
                    <a:bodyPr/>
                    <a:lstStyle/>
                    <a:p>
                      <a:pPr algn="ctr"/>
                      <a:r>
                        <a:rPr lang="es-ES_tradnl" sz="1400" b="1" dirty="0">
                          <a:solidFill>
                            <a:srgbClr val="00B050"/>
                          </a:solidFill>
                        </a:rPr>
                        <a:t>Yes</a:t>
                      </a:r>
                    </a:p>
                  </a:txBody>
                  <a:tcPr anchor="ctr"/>
                </a:tc>
                <a:extLst>
                  <a:ext uri="{0D108BD9-81ED-4DB2-BD59-A6C34878D82A}">
                    <a16:rowId xmlns:a16="http://schemas.microsoft.com/office/drawing/2014/main" val="2878210059"/>
                  </a:ext>
                </a:extLst>
              </a:tr>
              <a:tr h="425672">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Health / Maternal-Infant Data</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WHO/UNICEF MMEIG</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4</a:t>
                      </a:r>
                    </a:p>
                  </a:txBody>
                  <a:tcPr anchor="ctr"/>
                </a:tc>
                <a:tc>
                  <a:txBody>
                    <a:bodyPr/>
                    <a:lstStyle/>
                    <a:p>
                      <a:pPr algn="ctr"/>
                      <a:r>
                        <a:rPr lang="es-ES_tradnl" sz="1200" b="1" dirty="0"/>
                        <a:t>5</a:t>
                      </a:r>
                    </a:p>
                  </a:txBody>
                  <a:tcPr anchor="ctr"/>
                </a:tc>
                <a:tc>
                  <a:txBody>
                    <a:bodyPr/>
                    <a:lstStyle/>
                    <a:p>
                      <a:pPr algn="ctr"/>
                      <a:r>
                        <a:rPr lang="es-ES_tradnl" sz="1200" b="1" dirty="0"/>
                        <a:t>1</a:t>
                      </a:r>
                    </a:p>
                  </a:txBody>
                  <a:tcPr anchor="ctr"/>
                </a:tc>
                <a:tc>
                  <a:txBody>
                    <a:bodyPr/>
                    <a:lstStyle/>
                    <a:p>
                      <a:pPr algn="ctr"/>
                      <a:r>
                        <a:rPr lang="es-ES_tradnl" sz="1200" b="1" dirty="0"/>
                        <a:t>2</a:t>
                      </a:r>
                    </a:p>
                  </a:txBody>
                  <a:tcPr anchor="ctr"/>
                </a:tc>
                <a:tc>
                  <a:txBody>
                    <a:bodyPr/>
                    <a:lstStyle/>
                    <a:p>
                      <a:pPr algn="ctr"/>
                      <a:r>
                        <a:rPr lang="es-ES_tradnl" sz="1400" b="1" dirty="0">
                          <a:solidFill>
                            <a:srgbClr val="C00000"/>
                          </a:solidFill>
                        </a:rPr>
                        <a:t>No</a:t>
                      </a:r>
                    </a:p>
                  </a:txBody>
                  <a:tcPr anchor="ctr"/>
                </a:tc>
                <a:extLst>
                  <a:ext uri="{0D108BD9-81ED-4DB2-BD59-A6C34878D82A}">
                    <a16:rowId xmlns:a16="http://schemas.microsoft.com/office/drawing/2014/main" val="17917930"/>
                  </a:ext>
                </a:extLst>
              </a:tr>
              <a:tr h="255403">
                <a:tc vMerge="1">
                  <a:txBody>
                    <a:bodyPr/>
                    <a:lstStyle/>
                    <a:p>
                      <a:endParaRPr lang="es-ES_tradnl"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ENSANUT</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4</a:t>
                      </a:r>
                    </a:p>
                  </a:txBody>
                  <a:tcPr anchor="ctr"/>
                </a:tc>
                <a:tc>
                  <a:txBody>
                    <a:bodyPr/>
                    <a:lstStyle/>
                    <a:p>
                      <a:pPr algn="ctr"/>
                      <a:r>
                        <a:rPr lang="es-ES_tradnl" sz="1200" b="1" dirty="0"/>
                        <a:t>5</a:t>
                      </a:r>
                    </a:p>
                  </a:txBody>
                  <a:tcPr anchor="ctr"/>
                </a:tc>
                <a:tc>
                  <a:txBody>
                    <a:bodyPr/>
                    <a:lstStyle/>
                    <a:p>
                      <a:pPr algn="ctr"/>
                      <a:r>
                        <a:rPr lang="es-ES_tradnl" sz="1200" b="1" dirty="0"/>
                        <a:t>2</a:t>
                      </a:r>
                    </a:p>
                  </a:txBody>
                  <a:tcPr anchor="ctr"/>
                </a:tc>
                <a:tc>
                  <a:txBody>
                    <a:bodyPr/>
                    <a:lstStyle/>
                    <a:p>
                      <a:pPr algn="ctr"/>
                      <a:r>
                        <a:rPr lang="es-ES_tradnl" sz="1200" b="1" dirty="0"/>
                        <a:t>1</a:t>
                      </a:r>
                    </a:p>
                  </a:txBody>
                  <a:tcPr anchor="ctr"/>
                </a:tc>
                <a:tc>
                  <a:txBody>
                    <a:bodyPr/>
                    <a:lstStyle/>
                    <a:p>
                      <a:pPr algn="ctr"/>
                      <a:r>
                        <a:rPr lang="es-ES_tradnl" sz="1400" b="1" dirty="0">
                          <a:solidFill>
                            <a:srgbClr val="00B050"/>
                          </a:solidFill>
                        </a:rPr>
                        <a:t>Yes</a:t>
                      </a:r>
                    </a:p>
                  </a:txBody>
                  <a:tcPr anchor="ctr"/>
                </a:tc>
                <a:extLst>
                  <a:ext uri="{0D108BD9-81ED-4DB2-BD59-A6C34878D82A}">
                    <a16:rowId xmlns:a16="http://schemas.microsoft.com/office/drawing/2014/main" val="2526509776"/>
                  </a:ext>
                </a:extLst>
              </a:tr>
              <a:tr h="255403">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Demographics / Vulnerability</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CONEVAL</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4</a:t>
                      </a:r>
                    </a:p>
                  </a:txBody>
                  <a:tcPr anchor="ctr"/>
                </a:tc>
                <a:tc>
                  <a:txBody>
                    <a:bodyPr/>
                    <a:lstStyle/>
                    <a:p>
                      <a:pPr algn="ctr"/>
                      <a:r>
                        <a:rPr lang="es-ES_tradnl" sz="1200" b="1" dirty="0"/>
                        <a:t>5</a:t>
                      </a:r>
                    </a:p>
                  </a:txBody>
                  <a:tcPr anchor="ctr"/>
                </a:tc>
                <a:tc>
                  <a:txBody>
                    <a:bodyPr/>
                    <a:lstStyle/>
                    <a:p>
                      <a:pPr algn="ctr"/>
                      <a:r>
                        <a:rPr lang="es-ES_tradnl" sz="1200" b="1" dirty="0"/>
                        <a:t>3</a:t>
                      </a:r>
                    </a:p>
                  </a:txBody>
                  <a:tcPr anchor="ctr"/>
                </a:tc>
                <a:tc>
                  <a:txBody>
                    <a:bodyPr/>
                    <a:lstStyle/>
                    <a:p>
                      <a:pPr algn="ctr"/>
                      <a:r>
                        <a:rPr lang="es-ES_tradnl" sz="1200" b="1" dirty="0"/>
                        <a:t>1</a:t>
                      </a:r>
                    </a:p>
                  </a:txBody>
                  <a:tcPr anchor="ctr"/>
                </a:tc>
                <a:tc>
                  <a:txBody>
                    <a:bodyPr/>
                    <a:lstStyle/>
                    <a:p>
                      <a:pPr algn="ctr"/>
                      <a:r>
                        <a:rPr lang="es-ES_tradnl" sz="1400" b="1" dirty="0">
                          <a:solidFill>
                            <a:srgbClr val="00B050"/>
                          </a:solidFill>
                        </a:rPr>
                        <a:t>Yes</a:t>
                      </a:r>
                    </a:p>
                  </a:txBody>
                  <a:tcPr anchor="ctr"/>
                </a:tc>
                <a:extLst>
                  <a:ext uri="{0D108BD9-81ED-4DB2-BD59-A6C34878D82A}">
                    <a16:rowId xmlns:a16="http://schemas.microsoft.com/office/drawing/2014/main" val="645768377"/>
                  </a:ext>
                </a:extLst>
              </a:tr>
              <a:tr h="255403">
                <a:tc vMerge="1">
                  <a:txBody>
                    <a:bodyPr/>
                    <a:lstStyle/>
                    <a:p>
                      <a:endParaRPr lang="es-ES_tradnl"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INEGI Census</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4</a:t>
                      </a:r>
                    </a:p>
                  </a:txBody>
                  <a:tcPr anchor="ctr"/>
                </a:tc>
                <a:tc>
                  <a:txBody>
                    <a:bodyPr/>
                    <a:lstStyle/>
                    <a:p>
                      <a:pPr algn="ctr"/>
                      <a:r>
                        <a:rPr lang="es-ES_tradnl" sz="1200" b="1" dirty="0"/>
                        <a:t>5</a:t>
                      </a:r>
                    </a:p>
                  </a:txBody>
                  <a:tcPr anchor="ctr"/>
                </a:tc>
                <a:tc>
                  <a:txBody>
                    <a:bodyPr/>
                    <a:lstStyle/>
                    <a:p>
                      <a:pPr algn="ctr"/>
                      <a:r>
                        <a:rPr lang="es-ES_tradnl" sz="1200" b="1" dirty="0"/>
                        <a:t>4</a:t>
                      </a:r>
                    </a:p>
                  </a:txBody>
                  <a:tcPr anchor="ctr"/>
                </a:tc>
                <a:tc>
                  <a:txBody>
                    <a:bodyPr/>
                    <a:lstStyle/>
                    <a:p>
                      <a:pPr algn="ctr"/>
                      <a:r>
                        <a:rPr lang="es-ES_tradnl" sz="1200" b="1" dirty="0"/>
                        <a:t>1</a:t>
                      </a:r>
                    </a:p>
                  </a:txBody>
                  <a:tcPr anchor="ctr"/>
                </a:tc>
                <a:tc>
                  <a:txBody>
                    <a:bodyPr/>
                    <a:lstStyle/>
                    <a:p>
                      <a:pPr algn="ctr"/>
                      <a:r>
                        <a:rPr lang="es-ES_tradnl" sz="1400" b="1" dirty="0">
                          <a:solidFill>
                            <a:srgbClr val="00B050"/>
                          </a:solidFill>
                        </a:rPr>
                        <a:t>Yes</a:t>
                      </a:r>
                    </a:p>
                  </a:txBody>
                  <a:tcPr anchor="ctr"/>
                </a:tc>
                <a:extLst>
                  <a:ext uri="{0D108BD9-81ED-4DB2-BD59-A6C34878D82A}">
                    <a16:rowId xmlns:a16="http://schemas.microsoft.com/office/drawing/2014/main" val="2207569264"/>
                  </a:ext>
                </a:extLst>
              </a:tr>
              <a:tr h="255403">
                <a:tc vMerge="1">
                  <a:txBody>
                    <a:bodyPr/>
                    <a:lstStyle/>
                    <a:p>
                      <a:endParaRPr lang="es-ES_tradnl"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HDX</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5</a:t>
                      </a:r>
                    </a:p>
                  </a:txBody>
                  <a:tcPr anchor="ctr"/>
                </a:tc>
                <a:tc>
                  <a:txBody>
                    <a:bodyPr/>
                    <a:lstStyle/>
                    <a:p>
                      <a:pPr algn="ctr"/>
                      <a:r>
                        <a:rPr lang="es-ES_tradnl" sz="1200" b="1" dirty="0"/>
                        <a:t>3</a:t>
                      </a:r>
                    </a:p>
                  </a:txBody>
                  <a:tcPr anchor="ctr"/>
                </a:tc>
                <a:tc>
                  <a:txBody>
                    <a:bodyPr/>
                    <a:lstStyle/>
                    <a:p>
                      <a:pPr algn="ctr"/>
                      <a:r>
                        <a:rPr lang="es-ES_tradnl" sz="1200" b="1" dirty="0"/>
                        <a:t>4</a:t>
                      </a:r>
                    </a:p>
                  </a:txBody>
                  <a:tcPr anchor="ctr"/>
                </a:tc>
                <a:tc>
                  <a:txBody>
                    <a:bodyPr/>
                    <a:lstStyle/>
                    <a:p>
                      <a:pPr algn="ctr"/>
                      <a:r>
                        <a:rPr lang="es-ES_tradnl" sz="1200" b="1" dirty="0"/>
                        <a:t>2</a:t>
                      </a:r>
                    </a:p>
                  </a:txBody>
                  <a:tcPr anchor="ctr"/>
                </a:tc>
                <a:tc>
                  <a:txBody>
                    <a:bodyPr/>
                    <a:lstStyle/>
                    <a:p>
                      <a:pPr algn="ctr"/>
                      <a:r>
                        <a:rPr lang="es-ES_tradnl" sz="1400" b="1" dirty="0">
                          <a:solidFill>
                            <a:srgbClr val="00B050"/>
                          </a:solidFill>
                        </a:rPr>
                        <a:t>Yes</a:t>
                      </a:r>
                    </a:p>
                  </a:txBody>
                  <a:tcPr anchor="ctr"/>
                </a:tc>
                <a:extLst>
                  <a:ext uri="{0D108BD9-81ED-4DB2-BD59-A6C34878D82A}">
                    <a16:rowId xmlns:a16="http://schemas.microsoft.com/office/drawing/2014/main" val="664650519"/>
                  </a:ext>
                </a:extLst>
              </a:tr>
              <a:tr h="5959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Access to Care</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Secretary of Health Facility Registry (CLUES)</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4</a:t>
                      </a:r>
                    </a:p>
                  </a:txBody>
                  <a:tcPr anchor="ctr"/>
                </a:tc>
                <a:tc>
                  <a:txBody>
                    <a:bodyPr/>
                    <a:lstStyle/>
                    <a:p>
                      <a:pPr algn="ctr"/>
                      <a:r>
                        <a:rPr lang="es-ES_tradnl" sz="1200" b="1" dirty="0"/>
                        <a:t>5</a:t>
                      </a:r>
                    </a:p>
                  </a:txBody>
                  <a:tcPr anchor="ctr"/>
                </a:tc>
                <a:tc>
                  <a:txBody>
                    <a:bodyPr/>
                    <a:lstStyle/>
                    <a:p>
                      <a:pPr algn="ctr"/>
                      <a:r>
                        <a:rPr lang="es-ES_tradnl" sz="1200" b="1" dirty="0"/>
                        <a:t>5</a:t>
                      </a:r>
                    </a:p>
                  </a:txBody>
                  <a:tcPr anchor="ctr"/>
                </a:tc>
                <a:tc>
                  <a:txBody>
                    <a:bodyPr/>
                    <a:lstStyle/>
                    <a:p>
                      <a:pPr algn="ctr"/>
                      <a:r>
                        <a:rPr lang="es-ES_tradnl" sz="1200" b="1" dirty="0"/>
                        <a:t>3</a:t>
                      </a:r>
                    </a:p>
                  </a:txBody>
                  <a:tcPr anchor="ctr"/>
                </a:tc>
                <a:tc>
                  <a:txBody>
                    <a:bodyPr/>
                    <a:lstStyle/>
                    <a:p>
                      <a:pPr algn="ctr"/>
                      <a:r>
                        <a:rPr lang="es-ES_tradnl" sz="1400" b="1" dirty="0">
                          <a:solidFill>
                            <a:srgbClr val="00B050"/>
                          </a:solidFill>
                        </a:rPr>
                        <a:t>Yes</a:t>
                      </a:r>
                    </a:p>
                  </a:txBody>
                  <a:tcPr anchor="ctr"/>
                </a:tc>
                <a:extLst>
                  <a:ext uri="{0D108BD9-81ED-4DB2-BD59-A6C34878D82A}">
                    <a16:rowId xmlns:a16="http://schemas.microsoft.com/office/drawing/2014/main" val="457263917"/>
                  </a:ext>
                </a:extLst>
              </a:tr>
              <a:tr h="255403">
                <a:tc vMerge="1">
                  <a:txBody>
                    <a:bodyPr/>
                    <a:lstStyle/>
                    <a:p>
                      <a:endParaRPr lang="es-ES_tradnl"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OpenStreetMap</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5</a:t>
                      </a:r>
                    </a:p>
                  </a:txBody>
                  <a:tcPr anchor="ctr"/>
                </a:tc>
                <a:tc>
                  <a:txBody>
                    <a:bodyPr/>
                    <a:lstStyle/>
                    <a:p>
                      <a:pPr algn="ctr"/>
                      <a:r>
                        <a:rPr lang="es-ES_tradnl" sz="1200" b="1" dirty="0"/>
                        <a:t>3</a:t>
                      </a:r>
                    </a:p>
                  </a:txBody>
                  <a:tcPr anchor="ctr"/>
                </a:tc>
                <a:tc>
                  <a:txBody>
                    <a:bodyPr/>
                    <a:lstStyle/>
                    <a:p>
                      <a:pPr algn="ctr"/>
                      <a:r>
                        <a:rPr lang="es-ES_tradnl" sz="1200" b="1" dirty="0"/>
                        <a:t>5</a:t>
                      </a:r>
                    </a:p>
                  </a:txBody>
                  <a:tcPr anchor="ctr"/>
                </a:tc>
                <a:tc>
                  <a:txBody>
                    <a:bodyPr/>
                    <a:lstStyle/>
                    <a:p>
                      <a:pPr algn="ctr"/>
                      <a:r>
                        <a:rPr lang="es-ES_tradnl" sz="1200" b="1" dirty="0"/>
                        <a:t>5</a:t>
                      </a:r>
                    </a:p>
                  </a:txBody>
                  <a:tcPr anchor="ctr"/>
                </a:tc>
                <a:tc>
                  <a:txBody>
                    <a:bodyPr/>
                    <a:lstStyle/>
                    <a:p>
                      <a:pPr algn="ctr"/>
                      <a:r>
                        <a:rPr lang="es-ES_tradnl" sz="1400" b="1" dirty="0">
                          <a:solidFill>
                            <a:srgbClr val="00B050"/>
                          </a:solidFill>
                        </a:rPr>
                        <a:t>Yes</a:t>
                      </a:r>
                    </a:p>
                  </a:txBody>
                  <a:tcPr anchor="ctr"/>
                </a:tc>
                <a:extLst>
                  <a:ext uri="{0D108BD9-81ED-4DB2-BD59-A6C34878D82A}">
                    <a16:rowId xmlns:a16="http://schemas.microsoft.com/office/drawing/2014/main" val="2274508787"/>
                  </a:ext>
                </a:extLst>
              </a:tr>
              <a:tr h="4256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Displacement / Migration</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IDMC</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s-ES_tradnl" sz="1200" b="1" dirty="0"/>
                        <a:t>5</a:t>
                      </a:r>
                    </a:p>
                  </a:txBody>
                  <a:tcPr anchor="ctr">
                    <a:lnB w="12700" cap="flat" cmpd="sng" algn="ctr">
                      <a:solidFill>
                        <a:schemeClr val="tx1"/>
                      </a:solidFill>
                      <a:prstDash val="solid"/>
                      <a:round/>
                      <a:headEnd type="none" w="med" len="med"/>
                      <a:tailEnd type="none" w="med" len="med"/>
                    </a:lnB>
                  </a:tcPr>
                </a:tc>
                <a:tc>
                  <a:txBody>
                    <a:bodyPr/>
                    <a:lstStyle/>
                    <a:p>
                      <a:pPr algn="ctr"/>
                      <a:r>
                        <a:rPr lang="es-ES_tradnl" sz="1200" b="1" dirty="0"/>
                        <a:t>4</a:t>
                      </a:r>
                    </a:p>
                  </a:txBody>
                  <a:tcPr anchor="ctr">
                    <a:lnB w="12700" cap="flat" cmpd="sng" algn="ctr">
                      <a:solidFill>
                        <a:schemeClr val="tx1"/>
                      </a:solidFill>
                      <a:prstDash val="solid"/>
                      <a:round/>
                      <a:headEnd type="none" w="med" len="med"/>
                      <a:tailEnd type="none" w="med" len="med"/>
                    </a:lnB>
                  </a:tcPr>
                </a:tc>
                <a:tc>
                  <a:txBody>
                    <a:bodyPr/>
                    <a:lstStyle/>
                    <a:p>
                      <a:pPr algn="ctr"/>
                      <a:r>
                        <a:rPr lang="es-ES_tradnl" sz="1200" b="1" dirty="0"/>
                        <a:t>1</a:t>
                      </a:r>
                    </a:p>
                  </a:txBody>
                  <a:tcPr anchor="ctr">
                    <a:lnB w="12700" cap="flat" cmpd="sng" algn="ctr">
                      <a:solidFill>
                        <a:schemeClr val="tx1"/>
                      </a:solidFill>
                      <a:prstDash val="solid"/>
                      <a:round/>
                      <a:headEnd type="none" w="med" len="med"/>
                      <a:tailEnd type="none" w="med" len="med"/>
                    </a:lnB>
                  </a:tcPr>
                </a:tc>
                <a:tc>
                  <a:txBody>
                    <a:bodyPr/>
                    <a:lstStyle/>
                    <a:p>
                      <a:pPr algn="ctr"/>
                      <a:r>
                        <a:rPr lang="es-ES_tradnl" sz="1200" b="1" dirty="0"/>
                        <a:t>3</a:t>
                      </a:r>
                    </a:p>
                  </a:txBody>
                  <a:tcPr anchor="ctr">
                    <a:lnB w="12700" cap="flat" cmpd="sng" algn="ctr">
                      <a:solidFill>
                        <a:schemeClr val="tx1"/>
                      </a:solidFill>
                      <a:prstDash val="solid"/>
                      <a:round/>
                      <a:headEnd type="none" w="med" len="med"/>
                      <a:tailEnd type="none" w="med" len="med"/>
                    </a:lnB>
                  </a:tcPr>
                </a:tc>
                <a:tc>
                  <a:txBody>
                    <a:bodyPr/>
                    <a:lstStyle/>
                    <a:p>
                      <a:pPr algn="ctr"/>
                      <a:r>
                        <a:rPr lang="es-ES_tradnl" sz="1400" b="1" dirty="0">
                          <a:solidFill>
                            <a:srgbClr val="C00000"/>
                          </a:solidFill>
                        </a:rPr>
                        <a:t>No</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304578"/>
                  </a:ext>
                </a:extLst>
              </a:tr>
            </a:tbl>
          </a:graphicData>
        </a:graphic>
      </p:graphicFrame>
      <p:sp>
        <p:nvSpPr>
          <p:cNvPr id="15" name="TextBox 14">
            <a:extLst>
              <a:ext uri="{FF2B5EF4-FFF2-40B4-BE49-F238E27FC236}">
                <a16:creationId xmlns:a16="http://schemas.microsoft.com/office/drawing/2014/main" id="{97EAD7B3-7674-0003-2B82-6298EC422307}"/>
              </a:ext>
            </a:extLst>
          </p:cNvPr>
          <p:cNvSpPr txBox="1"/>
          <p:nvPr/>
        </p:nvSpPr>
        <p:spPr>
          <a:xfrm>
            <a:off x="762000" y="5832763"/>
            <a:ext cx="10751128" cy="1600438"/>
          </a:xfrm>
          <a:prstGeom prst="rect">
            <a:avLst/>
          </a:prstGeom>
          <a:noFill/>
        </p:spPr>
        <p:txBody>
          <a:bodyPr wrap="square" rtlCol="0">
            <a:spAutoFit/>
          </a:bodyPr>
          <a:lstStyle/>
          <a:p>
            <a:r>
              <a:rPr lang="en-US" sz="1400" dirty="0"/>
              <a:t>While WHO/UNICEF MMEIG and IDMC data are valuable for understanding national and international trends, their scope is not granular enough for state- or municipal-level decision-making. Since the dashboard is designed to guide </a:t>
            </a:r>
            <a:r>
              <a:rPr lang="en-US" sz="1400" i="1" dirty="0"/>
              <a:t>regional, state, and municipal</a:t>
            </a:r>
            <a:r>
              <a:rPr lang="en-US" sz="1400" dirty="0"/>
              <a:t> deployment of </a:t>
            </a:r>
            <a:r>
              <a:rPr lang="en-US" sz="1400" dirty="0" err="1"/>
              <a:t>brigadas</a:t>
            </a:r>
            <a:r>
              <a:rPr lang="en-US" sz="1400" dirty="0"/>
              <a:t> de </a:t>
            </a:r>
            <a:r>
              <a:rPr lang="en-US" sz="1400" dirty="0" err="1"/>
              <a:t>salud</a:t>
            </a:r>
            <a:r>
              <a:rPr lang="en-US" sz="1400" dirty="0"/>
              <a:t> </a:t>
            </a:r>
            <a:r>
              <a:rPr lang="en-US" sz="1400" dirty="0" err="1"/>
              <a:t>materna</a:t>
            </a:r>
            <a:r>
              <a:rPr lang="en-US" sz="1400" dirty="0"/>
              <a:t>, these sources will remain background context for broader project goals but are not directly included in the dashboard.</a:t>
            </a:r>
          </a:p>
          <a:p>
            <a:br>
              <a:rPr lang="en-US" sz="1400" dirty="0"/>
            </a:br>
            <a:endParaRPr lang="en-US" sz="1400" dirty="0"/>
          </a:p>
          <a:p>
            <a:endParaRPr lang="es-ES_tradnl" sz="1400" dirty="0"/>
          </a:p>
        </p:txBody>
      </p:sp>
    </p:spTree>
    <p:extLst>
      <p:ext uri="{BB962C8B-B14F-4D97-AF65-F5344CB8AC3E}">
        <p14:creationId xmlns:p14="http://schemas.microsoft.com/office/powerpoint/2010/main" val="36734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3CA7-68CD-124E-9E5F-E0B8984AC69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E880B0C-CB8A-BC80-585C-2394E6A32F5F}"/>
              </a:ext>
            </a:extLst>
          </p:cNvPr>
          <p:cNvSpPr>
            <a:spLocks noGrp="1"/>
          </p:cNvSpPr>
          <p:nvPr>
            <p:ph idx="1"/>
          </p:nvPr>
        </p:nvSpPr>
        <p:spPr>
          <a:xfrm>
            <a:off x="838200" y="1825624"/>
            <a:ext cx="10515600" cy="5032375"/>
          </a:xfrm>
        </p:spPr>
        <p:txBody>
          <a:bodyPr>
            <a:normAutofit fontScale="55000" lnSpcReduction="20000"/>
          </a:bodyPr>
          <a:lstStyle/>
          <a:p>
            <a:r>
              <a:rPr lang="en-US" dirty="0"/>
              <a:t>Purpose</a:t>
            </a:r>
          </a:p>
          <a:p>
            <a:pPr lvl="1"/>
            <a:r>
              <a:rPr lang="en-US" dirty="0"/>
              <a:t>This dashboard will integrate conflict event data from ACLED with maternal and infant health vulnerability indicators (e.g., poverty, health facility density, travel distance to obstetric care, displacement trends, and infant birth weights). It will provide a national map of conflict-affected areas, a ranked list of municipalities most in need of </a:t>
            </a:r>
            <a:r>
              <a:rPr lang="en-US" i="1" dirty="0" err="1"/>
              <a:t>brigadas</a:t>
            </a:r>
            <a:r>
              <a:rPr lang="en-US" i="1" dirty="0"/>
              <a:t> de </a:t>
            </a:r>
            <a:r>
              <a:rPr lang="en-US" i="1" dirty="0" err="1"/>
              <a:t>salud</a:t>
            </a:r>
            <a:r>
              <a:rPr lang="en-US" i="1" dirty="0"/>
              <a:t> </a:t>
            </a:r>
            <a:r>
              <a:rPr lang="en-US" i="1" dirty="0" err="1"/>
              <a:t>materna</a:t>
            </a:r>
            <a:r>
              <a:rPr lang="en-US" dirty="0"/>
              <a:t>, and predictive modeling to anticipate where risks are likely to rise in the next month.</a:t>
            </a:r>
          </a:p>
          <a:p>
            <a:r>
              <a:rPr lang="en-US" dirty="0"/>
              <a:t>Relevance</a:t>
            </a:r>
          </a:p>
          <a:p>
            <a:pPr lvl="1"/>
            <a:r>
              <a:rPr lang="en-US" dirty="0"/>
              <a:t>Maternal mortality has declined in Mexico over the past three decades, yet localized research shows that violence undermines these gains by reducing access to care and worsening birth outcomes (WHO 2025; Brown 2018). In 2024, ACLED recorded more than 5,000 violent events in Mexico, disproportionately concentrated in states such as Nuevo León, Guanajuato, and Michoacán. Violence disrupts clinics, displaces health workers, and forces women to travel unsafe routes for care. CRS and Caritas Mexico already operate mobile health brigades that provide flexible, community-based services, making them well-suited to respond to these gaps. A real-time dashboard will allow brigades to be deployed where humanitarian need is greatest.</a:t>
            </a:r>
          </a:p>
          <a:p>
            <a:r>
              <a:rPr lang="en-US" dirty="0"/>
              <a:t>Users</a:t>
            </a:r>
          </a:p>
          <a:p>
            <a:pPr lvl="1"/>
            <a:r>
              <a:rPr lang="en-US" dirty="0"/>
              <a:t>Primary users include CRS senior executives (who require visibility to guide global resource allocation), CRS Mexico country leadership (who need state- and municipal-level insights for planning), and Caritas diocesan chapters (who manage local brigade operations).</a:t>
            </a:r>
          </a:p>
          <a:p>
            <a:r>
              <a:rPr lang="en-US" dirty="0"/>
              <a:t>Descriptive Questions</a:t>
            </a:r>
          </a:p>
          <a:p>
            <a:pPr lvl="1"/>
            <a:r>
              <a:rPr lang="en-US" dirty="0"/>
              <a:t>Where are conflict events occurring, and how do they overlap with maternal and infant vulnerabilities?</a:t>
            </a:r>
          </a:p>
          <a:p>
            <a:pPr lvl="1"/>
            <a:r>
              <a:rPr lang="en-US" dirty="0"/>
              <a:t>Which municipalities are most at risk of service disruption?</a:t>
            </a:r>
          </a:p>
          <a:p>
            <a:pPr lvl="1"/>
            <a:r>
              <a:rPr lang="en-US" dirty="0"/>
              <a:t>How are risks distributed across states, and where are clusters of acute need?</a:t>
            </a:r>
          </a:p>
          <a:p>
            <a:pPr lvl="1"/>
            <a:r>
              <a:rPr lang="en-US" dirty="0"/>
              <a:t>What are recent trends in conflict and maternal/infant health risks?</a:t>
            </a:r>
          </a:p>
          <a:p>
            <a:r>
              <a:rPr lang="en-US" dirty="0"/>
              <a:t>Predictive Question</a:t>
            </a:r>
          </a:p>
          <a:p>
            <a:pPr lvl="1"/>
            <a:r>
              <a:rPr lang="en-US" dirty="0"/>
              <a:t>Which states are most likely to face rising violence and maternal/infant risks in the next month, and how should </a:t>
            </a:r>
            <a:r>
              <a:rPr lang="en-US" dirty="0" err="1"/>
              <a:t>brigadas</a:t>
            </a:r>
            <a:r>
              <a:rPr lang="en-US" dirty="0"/>
              <a:t> be allocated among high-risk municipalities?</a:t>
            </a:r>
          </a:p>
          <a:p>
            <a:pPr lvl="1"/>
            <a:endParaRPr lang="en-US" dirty="0"/>
          </a:p>
          <a:p>
            <a:pPr marL="0" indent="0">
              <a:buNone/>
            </a:pPr>
            <a:r>
              <a:rPr lang="en-US" sz="1800" dirty="0"/>
              <a:t>Sources: WHO (2025); ACLED (2025); Brown (2018); CRS (n.d.); </a:t>
            </a:r>
            <a:r>
              <a:rPr lang="en-US" sz="1800" dirty="0" err="1"/>
              <a:t>Cáritas</a:t>
            </a:r>
            <a:r>
              <a:rPr lang="en-US" sz="1800" dirty="0"/>
              <a:t> Mexicana (n.d.)</a:t>
            </a:r>
          </a:p>
        </p:txBody>
      </p:sp>
      <p:grpSp>
        <p:nvGrpSpPr>
          <p:cNvPr id="9" name="Group 8">
            <a:extLst>
              <a:ext uri="{FF2B5EF4-FFF2-40B4-BE49-F238E27FC236}">
                <a16:creationId xmlns:a16="http://schemas.microsoft.com/office/drawing/2014/main" id="{1EA51DB1-235D-3B69-4A76-2D249DD28410}"/>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90AB92BF-8FF0-AEDB-414B-FE4B99E03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1AA756CB-FDF2-5352-AA84-961ACF0306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6580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71DC-8E9A-8EB2-AC7A-9020F7BD6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8BEA4-2722-ECD1-7D09-697CF1FCE02C}"/>
              </a:ext>
            </a:extLst>
          </p:cNvPr>
          <p:cNvSpPr>
            <a:spLocks noGrp="1"/>
          </p:cNvSpPr>
          <p:nvPr>
            <p:ph type="title"/>
          </p:nvPr>
        </p:nvSpPr>
        <p:spPr/>
        <p:txBody>
          <a:bodyPr>
            <a:normAutofit/>
          </a:bodyPr>
          <a:lstStyle/>
          <a:p>
            <a:r>
              <a:rPr lang="en-US" dirty="0"/>
              <a:t>References</a:t>
            </a:r>
          </a:p>
        </p:txBody>
      </p:sp>
      <p:grpSp>
        <p:nvGrpSpPr>
          <p:cNvPr id="9" name="Group 8">
            <a:extLst>
              <a:ext uri="{FF2B5EF4-FFF2-40B4-BE49-F238E27FC236}">
                <a16:creationId xmlns:a16="http://schemas.microsoft.com/office/drawing/2014/main" id="{EB8C3A15-79D1-4B84-3C97-8232B30114EB}"/>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9E3B6C3E-F601-AFDD-E5A0-FBF6E23EE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F57DCFEE-5D0C-DB75-99C3-E8C45E886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a:extLst>
              <a:ext uri="{FF2B5EF4-FFF2-40B4-BE49-F238E27FC236}">
                <a16:creationId xmlns:a16="http://schemas.microsoft.com/office/drawing/2014/main" id="{D11A5570-6489-99EA-81E7-A82D12244ED6}"/>
              </a:ext>
            </a:extLst>
          </p:cNvPr>
          <p:cNvSpPr>
            <a:spLocks noGrp="1"/>
          </p:cNvSpPr>
          <p:nvPr>
            <p:ph idx="1"/>
          </p:nvPr>
        </p:nvSpPr>
        <p:spPr>
          <a:xfrm>
            <a:off x="838200" y="1825624"/>
            <a:ext cx="10515600" cy="5032375"/>
          </a:xfrm>
        </p:spPr>
        <p:txBody>
          <a:bodyPr>
            <a:normAutofit fontScale="92500"/>
          </a:bodyPr>
          <a:lstStyle/>
          <a:p>
            <a:pPr marL="457200" indent="-457200">
              <a:buNone/>
            </a:pPr>
            <a:r>
              <a:rPr lang="en-US" sz="1400" dirty="0"/>
              <a:t>Armed Conflict Location &amp; Event Data Project (ACLED). (2025). </a:t>
            </a:r>
            <a:r>
              <a:rPr lang="en-US" sz="1400" i="1" dirty="0"/>
              <a:t>ACLED dataset</a:t>
            </a:r>
            <a:r>
              <a:rPr lang="en-US" sz="1400" dirty="0"/>
              <a:t>. </a:t>
            </a:r>
            <a:r>
              <a:rPr lang="en-US" sz="1400" dirty="0">
                <a:hlinkClick r:id="rId4"/>
              </a:rPr>
              <a:t>https://acleddata.com</a:t>
            </a:r>
            <a:endParaRPr lang="en-US" sz="1400" dirty="0"/>
          </a:p>
          <a:p>
            <a:pPr marL="457200" indent="-457200">
              <a:buNone/>
            </a:pPr>
            <a:r>
              <a:rPr lang="en-US" sz="1400" dirty="0"/>
              <a:t>Brown, R. (2018). The Mexican Drug War and early-life health: The impact of violent crime on birth outcomes. </a:t>
            </a:r>
            <a:r>
              <a:rPr lang="en-US" sz="1400" i="1" dirty="0"/>
              <a:t>Demography, 55</a:t>
            </a:r>
            <a:r>
              <a:rPr lang="en-US" sz="1400" dirty="0"/>
              <a:t>(1), 319–340. </a:t>
            </a:r>
            <a:r>
              <a:rPr lang="en-US" sz="1400" dirty="0">
                <a:hlinkClick r:id="rId5"/>
              </a:rPr>
              <a:t>https://doi.org/10.1007/s13524-017-0639-2</a:t>
            </a:r>
            <a:endParaRPr lang="en-US" sz="1400" dirty="0"/>
          </a:p>
          <a:p>
            <a:pPr marL="457200" indent="-457200">
              <a:buNone/>
            </a:pPr>
            <a:r>
              <a:rPr lang="en-US" sz="1400" dirty="0" err="1"/>
              <a:t>Cáritas</a:t>
            </a:r>
            <a:r>
              <a:rPr lang="en-US" sz="1400" dirty="0"/>
              <a:t> Mexicana. (n.d.). </a:t>
            </a:r>
            <a:r>
              <a:rPr lang="en-US" sz="1400" i="1" dirty="0"/>
              <a:t>Pastoral de la Salud</a:t>
            </a:r>
            <a:r>
              <a:rPr lang="en-US" sz="1400" dirty="0"/>
              <a:t>. </a:t>
            </a:r>
            <a:r>
              <a:rPr lang="en-US" sz="1400" dirty="0">
                <a:hlinkClick r:id="rId6"/>
              </a:rPr>
              <a:t>https://caritasmexicana.org/salud.php</a:t>
            </a:r>
            <a:endParaRPr lang="en-US" sz="1400" dirty="0"/>
          </a:p>
          <a:p>
            <a:pPr marL="457200" indent="-457200">
              <a:buNone/>
            </a:pPr>
            <a:r>
              <a:rPr lang="en-US" sz="1400" dirty="0"/>
              <a:t>Catholic Relief Services. (n.d.). </a:t>
            </a:r>
            <a:r>
              <a:rPr lang="en-US" sz="1400" i="1" dirty="0"/>
              <a:t>CRS in Mexico</a:t>
            </a:r>
            <a:r>
              <a:rPr lang="en-US" sz="1400" dirty="0"/>
              <a:t>. </a:t>
            </a:r>
            <a:r>
              <a:rPr lang="en-US" sz="1400" dirty="0">
                <a:hlinkClick r:id="rId7"/>
              </a:rPr>
              <a:t>https://www.crs.org/where-we-work/latin-america-caribbean/mexico</a:t>
            </a:r>
            <a:endParaRPr lang="en-US" sz="1400" dirty="0"/>
          </a:p>
          <a:p>
            <a:pPr marL="457200" indent="-457200">
              <a:buNone/>
            </a:pPr>
            <a:r>
              <a:rPr lang="en-US" sz="1400" dirty="0"/>
              <a:t>Consejo Nacional de </a:t>
            </a:r>
            <a:r>
              <a:rPr lang="en-US" sz="1400" dirty="0" err="1"/>
              <a:t>Evaluación</a:t>
            </a:r>
            <a:r>
              <a:rPr lang="en-US" sz="1400" dirty="0"/>
              <a:t> de la Política de Desarrollo Social (CONEVAL). (n.d.). </a:t>
            </a:r>
            <a:r>
              <a:rPr lang="en-US" sz="1400" i="1" dirty="0" err="1"/>
              <a:t>Pobreza</a:t>
            </a:r>
            <a:r>
              <a:rPr lang="en-US" sz="1400" i="1" dirty="0"/>
              <a:t> a </a:t>
            </a:r>
            <a:r>
              <a:rPr lang="en-US" sz="1400" i="1" dirty="0" err="1"/>
              <a:t>nivel</a:t>
            </a:r>
            <a:r>
              <a:rPr lang="en-US" sz="1400" i="1" dirty="0"/>
              <a:t> municipio 2010–2020</a:t>
            </a:r>
            <a:r>
              <a:rPr lang="en-US" sz="1400" dirty="0"/>
              <a:t>. </a:t>
            </a:r>
            <a:r>
              <a:rPr lang="en-US" sz="1400" dirty="0">
                <a:hlinkClick r:id="rId8"/>
              </a:rPr>
              <a:t>https://www.coneval.org.mx/Medicion/Paginas/Pobreza-municipio-2010-2020.aspx</a:t>
            </a:r>
            <a:endParaRPr lang="en-US" sz="1400" dirty="0"/>
          </a:p>
          <a:p>
            <a:pPr marL="457200" indent="-457200">
              <a:buNone/>
            </a:pPr>
            <a:r>
              <a:rPr lang="en-US" sz="1400" dirty="0"/>
              <a:t>Instituto Nacional de </a:t>
            </a:r>
            <a:r>
              <a:rPr lang="en-US" sz="1400" dirty="0" err="1"/>
              <a:t>Estadística</a:t>
            </a:r>
            <a:r>
              <a:rPr lang="en-US" sz="1400" dirty="0"/>
              <a:t> y </a:t>
            </a:r>
            <a:r>
              <a:rPr lang="en-US" sz="1400" dirty="0" err="1"/>
              <a:t>Geografía</a:t>
            </a:r>
            <a:r>
              <a:rPr lang="en-US" sz="1400" dirty="0"/>
              <a:t> (INEGI). (2025). </a:t>
            </a:r>
            <a:r>
              <a:rPr lang="en-US" sz="1400" i="1" dirty="0" err="1"/>
              <a:t>Mortalidad</a:t>
            </a:r>
            <a:r>
              <a:rPr lang="en-US" sz="1400" dirty="0"/>
              <a:t>. </a:t>
            </a:r>
            <a:r>
              <a:rPr lang="en-US" sz="1400" dirty="0">
                <a:hlinkClick r:id="rId9"/>
              </a:rPr>
              <a:t>https://www.inegi.org.mx</a:t>
            </a:r>
            <a:endParaRPr lang="en-US" sz="1400" dirty="0"/>
          </a:p>
          <a:p>
            <a:pPr marL="457200" indent="-457200">
              <a:buNone/>
            </a:pPr>
            <a:r>
              <a:rPr lang="en-US" sz="1400" dirty="0"/>
              <a:t>Instituto Nacional de </a:t>
            </a:r>
            <a:r>
              <a:rPr lang="en-US" sz="1400" dirty="0" err="1"/>
              <a:t>Estadística</a:t>
            </a:r>
            <a:r>
              <a:rPr lang="en-US" sz="1400" dirty="0"/>
              <a:t> y </a:t>
            </a:r>
            <a:r>
              <a:rPr lang="en-US" sz="1400" dirty="0" err="1"/>
              <a:t>Geografía</a:t>
            </a:r>
            <a:r>
              <a:rPr lang="en-US" sz="1400" dirty="0"/>
              <a:t> (INEGI). (n.d.). </a:t>
            </a:r>
            <a:r>
              <a:rPr lang="en-US" sz="1400" i="1" dirty="0"/>
              <a:t>Censo de Población y Vivienda</a:t>
            </a:r>
            <a:r>
              <a:rPr lang="en-US" sz="1400" dirty="0"/>
              <a:t>. </a:t>
            </a:r>
            <a:r>
              <a:rPr lang="en-US" sz="1400" dirty="0">
                <a:hlinkClick r:id="rId10"/>
              </a:rPr>
              <a:t>https://www.inegi.org.mx/programas/ccpv</a:t>
            </a:r>
            <a:endParaRPr lang="en-US" sz="1400" dirty="0"/>
          </a:p>
          <a:p>
            <a:pPr marL="457200" indent="-457200">
              <a:buNone/>
            </a:pPr>
            <a:r>
              <a:rPr lang="en-US" sz="1400" dirty="0"/>
              <a:t>Instituto Nacional de Salud Pública (INSP) &amp; Instituto Nacional de </a:t>
            </a:r>
            <a:r>
              <a:rPr lang="en-US" sz="1400" dirty="0" err="1"/>
              <a:t>Estadística</a:t>
            </a:r>
            <a:r>
              <a:rPr lang="en-US" sz="1400" dirty="0"/>
              <a:t> y </a:t>
            </a:r>
            <a:r>
              <a:rPr lang="en-US" sz="1400" dirty="0" err="1"/>
              <a:t>Geografía</a:t>
            </a:r>
            <a:r>
              <a:rPr lang="en-US" sz="1400" dirty="0"/>
              <a:t> (INEGI). (n.d.). </a:t>
            </a:r>
            <a:r>
              <a:rPr lang="en-US" sz="1400" i="1" dirty="0" err="1"/>
              <a:t>Encuesta</a:t>
            </a:r>
            <a:r>
              <a:rPr lang="en-US" sz="1400" i="1" dirty="0"/>
              <a:t> Nacional de Salud y </a:t>
            </a:r>
            <a:r>
              <a:rPr lang="en-US" sz="1400" i="1" dirty="0" err="1"/>
              <a:t>Nutrición</a:t>
            </a:r>
            <a:r>
              <a:rPr lang="en-US" sz="1400" i="1" dirty="0"/>
              <a:t> (ENSANUT)</a:t>
            </a:r>
            <a:r>
              <a:rPr lang="en-US" sz="1400" dirty="0"/>
              <a:t>. </a:t>
            </a:r>
            <a:r>
              <a:rPr lang="en-US" sz="1400" dirty="0">
                <a:hlinkClick r:id="rId11"/>
              </a:rPr>
              <a:t>https://ensanut.insp.mx</a:t>
            </a:r>
            <a:endParaRPr lang="en-US" sz="1400" dirty="0"/>
          </a:p>
          <a:p>
            <a:pPr marL="457200" indent="-457200">
              <a:buNone/>
            </a:pPr>
            <a:r>
              <a:rPr lang="en-US" sz="1400" dirty="0"/>
              <a:t>Internal Displacement Monitoring Centre (IDMC). (n.d.). </a:t>
            </a:r>
            <a:r>
              <a:rPr lang="en-US" sz="1400" i="1" dirty="0"/>
              <a:t>Global Internal Displacement Database (GIDD)</a:t>
            </a:r>
            <a:r>
              <a:rPr lang="en-US" sz="1400" dirty="0"/>
              <a:t>. </a:t>
            </a:r>
            <a:r>
              <a:rPr lang="en-US" sz="1400" dirty="0">
                <a:hlinkClick r:id="rId12"/>
              </a:rPr>
              <a:t>https://www.internal-displacement.org</a:t>
            </a:r>
            <a:endParaRPr lang="en-US" sz="1400" dirty="0"/>
          </a:p>
          <a:p>
            <a:pPr marL="457200" indent="-457200">
              <a:buNone/>
            </a:pPr>
            <a:r>
              <a:rPr lang="en-US" sz="1400" dirty="0"/>
              <a:t>OCHA Centre for Humanitarian Data. (n.d.). </a:t>
            </a:r>
            <a:r>
              <a:rPr lang="en-US" sz="1400" i="1" dirty="0"/>
              <a:t>Humanitarian Data Exchange (HDX)</a:t>
            </a:r>
            <a:r>
              <a:rPr lang="en-US" sz="1400" dirty="0"/>
              <a:t>. </a:t>
            </a:r>
            <a:r>
              <a:rPr lang="en-US" sz="1400" dirty="0">
                <a:hlinkClick r:id="rId13"/>
              </a:rPr>
              <a:t>https://data.humdata.org</a:t>
            </a:r>
            <a:endParaRPr lang="en-US" sz="1400" dirty="0"/>
          </a:p>
          <a:p>
            <a:pPr marL="457200" indent="-457200">
              <a:buNone/>
            </a:pPr>
            <a:r>
              <a:rPr lang="en-US" sz="1400" dirty="0"/>
              <a:t>OpenStreetMap contributors. (n.d.). </a:t>
            </a:r>
            <a:r>
              <a:rPr lang="en-US" sz="1400" i="1" dirty="0"/>
              <a:t>OpenStreetMap data</a:t>
            </a:r>
            <a:r>
              <a:rPr lang="en-US" sz="1400" dirty="0"/>
              <a:t>. </a:t>
            </a:r>
            <a:r>
              <a:rPr lang="en-US" sz="1400" dirty="0">
                <a:hlinkClick r:id="rId14"/>
              </a:rPr>
              <a:t>https://www.openstreetmap.org</a:t>
            </a:r>
            <a:endParaRPr lang="en-US" sz="1400" dirty="0"/>
          </a:p>
          <a:p>
            <a:pPr marL="457200" indent="-457200">
              <a:buNone/>
            </a:pPr>
            <a:r>
              <a:rPr lang="en-US" sz="1400" dirty="0" err="1"/>
              <a:t>Secretaría</a:t>
            </a:r>
            <a:r>
              <a:rPr lang="en-US" sz="1400" dirty="0"/>
              <a:t> de Salud, </a:t>
            </a:r>
            <a:r>
              <a:rPr lang="en-US" sz="1400" dirty="0" err="1"/>
              <a:t>Dirección</a:t>
            </a:r>
            <a:r>
              <a:rPr lang="en-US" sz="1400" dirty="0"/>
              <a:t> General de </a:t>
            </a:r>
            <a:r>
              <a:rPr lang="en-US" sz="1400" dirty="0" err="1"/>
              <a:t>Información</a:t>
            </a:r>
            <a:r>
              <a:rPr lang="en-US" sz="1400" dirty="0"/>
              <a:t> </a:t>
            </a:r>
            <a:r>
              <a:rPr lang="en-US" sz="1400" dirty="0" err="1"/>
              <a:t>en</a:t>
            </a:r>
            <a:r>
              <a:rPr lang="en-US" sz="1400" dirty="0"/>
              <a:t> Salud (DGIS). (n.d.). </a:t>
            </a:r>
            <a:r>
              <a:rPr lang="en-US" sz="1400" i="1" dirty="0" err="1"/>
              <a:t>Catálogo</a:t>
            </a:r>
            <a:r>
              <a:rPr lang="en-US" sz="1400" i="1" dirty="0"/>
              <a:t> de Clave </a:t>
            </a:r>
            <a:r>
              <a:rPr lang="en-US" sz="1400" i="1" dirty="0" err="1"/>
              <a:t>Única</a:t>
            </a:r>
            <a:r>
              <a:rPr lang="en-US" sz="1400" i="1" dirty="0"/>
              <a:t> de </a:t>
            </a:r>
            <a:r>
              <a:rPr lang="en-US" sz="1400" i="1" dirty="0" err="1"/>
              <a:t>Establecimientos</a:t>
            </a:r>
            <a:r>
              <a:rPr lang="en-US" sz="1400" i="1" dirty="0"/>
              <a:t> de Salud (CLUES)</a:t>
            </a:r>
            <a:r>
              <a:rPr lang="en-US" sz="1400" dirty="0"/>
              <a:t>. </a:t>
            </a:r>
            <a:r>
              <a:rPr lang="en-US" sz="1400" dirty="0">
                <a:hlinkClick r:id="rId15"/>
              </a:rPr>
              <a:t>http://www.dgis.salud.gob.mx/contenidos/sinais/s_clues.html</a:t>
            </a:r>
            <a:endParaRPr lang="en-US" sz="1400" dirty="0"/>
          </a:p>
          <a:p>
            <a:pPr marL="457200" indent="-457200">
              <a:buNone/>
            </a:pPr>
            <a:r>
              <a:rPr lang="en-US" sz="1400" dirty="0"/>
              <a:t>World Health Organization, UNICEF, UNFPA, World Bank Group, &amp; United Nations Department of Economic and Social Affairs, Population Division. (2025). </a:t>
            </a:r>
            <a:r>
              <a:rPr lang="en-US" sz="1400" i="1" dirty="0"/>
              <a:t>Trends in maternal mortality: 2000 to 2023</a:t>
            </a:r>
            <a:r>
              <a:rPr lang="en-US" sz="1400" dirty="0"/>
              <a:t>. World Health Organization. </a:t>
            </a:r>
            <a:r>
              <a:rPr lang="en-US" sz="1400" dirty="0">
                <a:hlinkClick r:id="rId16"/>
              </a:rPr>
              <a:t>https://iris.who.int/handle/10665/381012</a:t>
            </a:r>
            <a:endParaRPr lang="en-US" sz="1400" dirty="0"/>
          </a:p>
        </p:txBody>
      </p:sp>
    </p:spTree>
    <p:extLst>
      <p:ext uri="{BB962C8B-B14F-4D97-AF65-F5344CB8AC3E}">
        <p14:creationId xmlns:p14="http://schemas.microsoft.com/office/powerpoint/2010/main" val="264907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60F0E-0509-0766-6970-9220F9E7D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DF606-4A66-2454-D1AF-9618BF702775}"/>
              </a:ext>
            </a:extLst>
          </p:cNvPr>
          <p:cNvSpPr>
            <a:spLocks noGrp="1"/>
          </p:cNvSpPr>
          <p:nvPr>
            <p:ph type="title"/>
          </p:nvPr>
        </p:nvSpPr>
        <p:spPr/>
        <p:txBody>
          <a:bodyPr>
            <a:normAutofit/>
          </a:bodyPr>
          <a:lstStyle/>
          <a:p>
            <a:r>
              <a:rPr lang="en-US" sz="4000" dirty="0"/>
              <a:t>Criteria for Selecting Data Sources</a:t>
            </a:r>
          </a:p>
        </p:txBody>
      </p:sp>
      <p:sp>
        <p:nvSpPr>
          <p:cNvPr id="3" name="Content Placeholder 2">
            <a:extLst>
              <a:ext uri="{FF2B5EF4-FFF2-40B4-BE49-F238E27FC236}">
                <a16:creationId xmlns:a16="http://schemas.microsoft.com/office/drawing/2014/main" id="{CDDF7071-84F0-C0A0-9455-3FD84C5149BA}"/>
              </a:ext>
            </a:extLst>
          </p:cNvPr>
          <p:cNvSpPr>
            <a:spLocks noGrp="1"/>
          </p:cNvSpPr>
          <p:nvPr>
            <p:ph sz="half" idx="1"/>
          </p:nvPr>
        </p:nvSpPr>
        <p:spPr/>
        <p:txBody>
          <a:bodyPr>
            <a:normAutofit fontScale="77500" lnSpcReduction="20000"/>
          </a:bodyPr>
          <a:lstStyle/>
          <a:p>
            <a:r>
              <a:rPr lang="en-US" dirty="0"/>
              <a:t>To ensure the dashboard is built on robust foundations, four criteria guide our selection of data sources: </a:t>
            </a:r>
            <a:r>
              <a:rPr lang="en-US" b="1" dirty="0"/>
              <a:t>Availability, Reliability, Granularity, and Timeliness.</a:t>
            </a:r>
            <a:endParaRPr lang="en-US" dirty="0"/>
          </a:p>
          <a:p>
            <a:r>
              <a:rPr lang="en-US" dirty="0"/>
              <a:t>No single criterion is sufficient on its own: each complements the others. For example, highly available data is only useful if it is also reliable, and fine-grained data must also be timely to be actionable.</a:t>
            </a:r>
          </a:p>
          <a:p>
            <a:r>
              <a:rPr lang="en-US" dirty="0"/>
              <a:t>Together, they create a balanced framework for evaluating which data sources are most appropriate for CRS and Caritas in guiding </a:t>
            </a:r>
            <a:r>
              <a:rPr lang="en-US" dirty="0" err="1"/>
              <a:t>brigada</a:t>
            </a:r>
            <a:r>
              <a:rPr lang="en-US" dirty="0"/>
              <a:t> deployments.</a:t>
            </a:r>
          </a:p>
        </p:txBody>
      </p:sp>
      <p:pic>
        <p:nvPicPr>
          <p:cNvPr id="8" name="Content Placeholder 7" descr="A diagram of a complex loop&#10;&#10;AI-generated content may be incorrect.">
            <a:extLst>
              <a:ext uri="{FF2B5EF4-FFF2-40B4-BE49-F238E27FC236}">
                <a16:creationId xmlns:a16="http://schemas.microsoft.com/office/drawing/2014/main" id="{E3415305-8EDB-9B78-6768-C8997B07CDB9}"/>
              </a:ext>
            </a:extLst>
          </p:cNvPr>
          <p:cNvPicPr>
            <a:picLocks noGrp="1" noChangeAspect="1"/>
          </p:cNvPicPr>
          <p:nvPr>
            <p:ph sz="half" idx="2"/>
          </p:nvPr>
        </p:nvPicPr>
        <p:blipFill>
          <a:blip r:embed="rId2"/>
          <a:srcRect l="9285" t="8391" r="7971" b="9303"/>
          <a:stretch>
            <a:fillRect/>
          </a:stretch>
        </p:blipFill>
        <p:spPr>
          <a:xfrm>
            <a:off x="6476999" y="1695449"/>
            <a:ext cx="4972051" cy="4945744"/>
          </a:xfrm>
        </p:spPr>
      </p:pic>
      <p:grpSp>
        <p:nvGrpSpPr>
          <p:cNvPr id="9" name="Group 8">
            <a:extLst>
              <a:ext uri="{FF2B5EF4-FFF2-40B4-BE49-F238E27FC236}">
                <a16:creationId xmlns:a16="http://schemas.microsoft.com/office/drawing/2014/main" id="{91A8A277-B3E4-F6C0-844E-8DF0EFE92877}"/>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BC7168B1-1DB4-F188-81A5-DB6530964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7F158FB5-30BF-AE51-70E6-5555E91540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895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DB1D9-B41A-D624-A425-E9EEDF843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58257-BE35-C2AC-6B09-44EB4C9E3300}"/>
              </a:ext>
            </a:extLst>
          </p:cNvPr>
          <p:cNvSpPr>
            <a:spLocks noGrp="1"/>
          </p:cNvSpPr>
          <p:nvPr>
            <p:ph type="title"/>
          </p:nvPr>
        </p:nvSpPr>
        <p:spPr/>
        <p:txBody>
          <a:bodyPr>
            <a:normAutofit/>
          </a:bodyPr>
          <a:lstStyle/>
          <a:p>
            <a:r>
              <a:rPr lang="en-US" dirty="0"/>
              <a:t>Availability</a:t>
            </a:r>
            <a:endParaRPr lang="en-US" sz="4000" dirty="0"/>
          </a:p>
        </p:txBody>
      </p:sp>
      <p:sp>
        <p:nvSpPr>
          <p:cNvPr id="3" name="Content Placeholder 2">
            <a:extLst>
              <a:ext uri="{FF2B5EF4-FFF2-40B4-BE49-F238E27FC236}">
                <a16:creationId xmlns:a16="http://schemas.microsoft.com/office/drawing/2014/main" id="{58221580-7F2B-9665-557D-1E40CB9CEFBE}"/>
              </a:ext>
            </a:extLst>
          </p:cNvPr>
          <p:cNvSpPr>
            <a:spLocks noGrp="1"/>
          </p:cNvSpPr>
          <p:nvPr>
            <p:ph idx="1"/>
          </p:nvPr>
        </p:nvSpPr>
        <p:spPr/>
        <p:txBody>
          <a:bodyPr>
            <a:normAutofit/>
          </a:bodyPr>
          <a:lstStyle/>
          <a:p>
            <a:pPr marL="171450" indent="-171450"/>
            <a:r>
              <a:rPr lang="en-US" sz="2400" i="1" dirty="0"/>
              <a:t>Question:</a:t>
            </a:r>
            <a:r>
              <a:rPr lang="en-US" sz="2400" dirty="0"/>
              <a:t> Is the data free, accessible, and regularly updated?</a:t>
            </a:r>
          </a:p>
          <a:p>
            <a:pPr marL="171450" indent="-171450"/>
            <a:r>
              <a:rPr lang="en-US" sz="2400" i="1" dirty="0"/>
              <a:t>Benefits</a:t>
            </a:r>
            <a:r>
              <a:rPr lang="en-US" sz="2400" dirty="0"/>
              <a:t>: Easy access ensures CRS/Caritas can use the data without restrictions.</a:t>
            </a:r>
          </a:p>
          <a:p>
            <a:pPr marL="171450" indent="-171450"/>
            <a:r>
              <a:rPr lang="en-US" sz="2400" i="1" dirty="0"/>
              <a:t>Limitations</a:t>
            </a:r>
            <a:r>
              <a:rPr lang="en-US" sz="2400" dirty="0"/>
              <a:t>: Some free datasets (e.g., government portals) may lag in updates or require cumbersome downloads.</a:t>
            </a:r>
          </a:p>
          <a:p>
            <a:pPr marL="171450" indent="-171450"/>
            <a:r>
              <a:rPr lang="en-US" sz="2400" i="1" dirty="0"/>
              <a:t>Complementarity</a:t>
            </a:r>
            <a:r>
              <a:rPr lang="en-US" sz="2400" dirty="0"/>
              <a:t>: Pairs with </a:t>
            </a:r>
            <a:r>
              <a:rPr lang="en-US" sz="2400" b="1" dirty="0"/>
              <a:t>Reliability</a:t>
            </a:r>
            <a:r>
              <a:rPr lang="en-US" sz="2400" dirty="0"/>
              <a:t> — availability is only valuable if the data is also credible.</a:t>
            </a:r>
            <a:endParaRPr lang="en-US" sz="2400" i="1" dirty="0"/>
          </a:p>
        </p:txBody>
      </p:sp>
      <p:grpSp>
        <p:nvGrpSpPr>
          <p:cNvPr id="9" name="Group 8">
            <a:extLst>
              <a:ext uri="{FF2B5EF4-FFF2-40B4-BE49-F238E27FC236}">
                <a16:creationId xmlns:a16="http://schemas.microsoft.com/office/drawing/2014/main" id="{37128046-3578-371C-96FC-46A0A12601CC}"/>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CE36921C-19B4-3FF6-CD02-096E4F969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84048E1C-0B2F-C615-296F-4A6AD3E074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descr="A blue rectangle with black text&#10;&#10;AI-generated content may be incorrect.">
            <a:extLst>
              <a:ext uri="{FF2B5EF4-FFF2-40B4-BE49-F238E27FC236}">
                <a16:creationId xmlns:a16="http://schemas.microsoft.com/office/drawing/2014/main" id="{D62D1A24-3CFC-BB09-5891-85BC25234A49}"/>
              </a:ext>
            </a:extLst>
          </p:cNvPr>
          <p:cNvPicPr>
            <a:picLocks noChangeAspect="1"/>
          </p:cNvPicPr>
          <p:nvPr/>
        </p:nvPicPr>
        <p:blipFill>
          <a:blip r:embed="rId4"/>
          <a:stretch>
            <a:fillRect/>
          </a:stretch>
        </p:blipFill>
        <p:spPr>
          <a:xfrm>
            <a:off x="2438400" y="5029200"/>
            <a:ext cx="7315200" cy="1828800"/>
          </a:xfrm>
          <a:prstGeom prst="rect">
            <a:avLst/>
          </a:prstGeom>
        </p:spPr>
      </p:pic>
    </p:spTree>
    <p:extLst>
      <p:ext uri="{BB962C8B-B14F-4D97-AF65-F5344CB8AC3E}">
        <p14:creationId xmlns:p14="http://schemas.microsoft.com/office/powerpoint/2010/main" val="2281534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CB648-F746-D813-4D78-3FE18913B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64E92-1457-4ACE-D22C-623CEFAD3C29}"/>
              </a:ext>
            </a:extLst>
          </p:cNvPr>
          <p:cNvSpPr>
            <a:spLocks noGrp="1"/>
          </p:cNvSpPr>
          <p:nvPr>
            <p:ph type="title"/>
          </p:nvPr>
        </p:nvSpPr>
        <p:spPr/>
        <p:txBody>
          <a:bodyPr>
            <a:normAutofit/>
          </a:bodyPr>
          <a:lstStyle/>
          <a:p>
            <a:r>
              <a:rPr lang="en-US" dirty="0"/>
              <a:t>Reliability</a:t>
            </a:r>
            <a:endParaRPr lang="en-US" sz="4000" dirty="0"/>
          </a:p>
        </p:txBody>
      </p:sp>
      <p:sp>
        <p:nvSpPr>
          <p:cNvPr id="3" name="Content Placeholder 2">
            <a:extLst>
              <a:ext uri="{FF2B5EF4-FFF2-40B4-BE49-F238E27FC236}">
                <a16:creationId xmlns:a16="http://schemas.microsoft.com/office/drawing/2014/main" id="{BBE966B4-8944-3D62-C770-6E7F29271573}"/>
              </a:ext>
            </a:extLst>
          </p:cNvPr>
          <p:cNvSpPr>
            <a:spLocks noGrp="1"/>
          </p:cNvSpPr>
          <p:nvPr>
            <p:ph idx="1"/>
          </p:nvPr>
        </p:nvSpPr>
        <p:spPr/>
        <p:txBody>
          <a:bodyPr>
            <a:normAutofit/>
          </a:bodyPr>
          <a:lstStyle/>
          <a:p>
            <a:pPr marL="285750" indent="-285750"/>
            <a:r>
              <a:rPr lang="en-US" sz="2400" i="1" dirty="0"/>
              <a:t>Question:</a:t>
            </a:r>
            <a:r>
              <a:rPr lang="en-US" sz="2400" dirty="0"/>
              <a:t> Is the source accurate, validated, and trusted by the humanitarian community?</a:t>
            </a:r>
          </a:p>
          <a:p>
            <a:pPr marL="285750" indent="-285750"/>
            <a:r>
              <a:rPr lang="en-US" sz="2400" i="1" dirty="0"/>
              <a:t>Benefits</a:t>
            </a:r>
            <a:r>
              <a:rPr lang="en-US" sz="2400" dirty="0"/>
              <a:t>: Credible data builds trust with CRS leadership and ensures decisions are defensible.</a:t>
            </a:r>
          </a:p>
          <a:p>
            <a:pPr marL="285750" indent="-285750"/>
            <a:r>
              <a:rPr lang="en-US" sz="2400" i="1" dirty="0"/>
              <a:t>Limitations</a:t>
            </a:r>
            <a:r>
              <a:rPr lang="en-US" sz="2400" dirty="0"/>
              <a:t>: Authoritative data may come with strict licenses or access barriers.</a:t>
            </a:r>
          </a:p>
          <a:p>
            <a:pPr marL="285750" indent="-285750"/>
            <a:r>
              <a:rPr lang="en-US" sz="2400" i="1" dirty="0"/>
              <a:t>Complementarity</a:t>
            </a:r>
            <a:r>
              <a:rPr lang="en-US" sz="2400" dirty="0"/>
              <a:t>: Pairs with </a:t>
            </a:r>
            <a:r>
              <a:rPr lang="en-US" sz="2400" b="1" dirty="0"/>
              <a:t>Granularity</a:t>
            </a:r>
            <a:r>
              <a:rPr lang="en-US" sz="2400" dirty="0"/>
              <a:t> — reliable data at the wrong geographic scale may still limit usefulness.</a:t>
            </a:r>
          </a:p>
        </p:txBody>
      </p:sp>
      <p:grpSp>
        <p:nvGrpSpPr>
          <p:cNvPr id="9" name="Group 8">
            <a:extLst>
              <a:ext uri="{FF2B5EF4-FFF2-40B4-BE49-F238E27FC236}">
                <a16:creationId xmlns:a16="http://schemas.microsoft.com/office/drawing/2014/main" id="{59D14B60-FBA8-CBE8-1CE9-21A4FB6B734F}"/>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266D88EC-61D9-0072-6096-E3E5B694F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27272117-FB15-5F4F-F938-8198A8468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7537B964-C3C4-9ACA-E67A-6FD59B95B8FF}"/>
              </a:ext>
            </a:extLst>
          </p:cNvPr>
          <p:cNvPicPr>
            <a:picLocks noChangeAspect="1"/>
          </p:cNvPicPr>
          <p:nvPr/>
        </p:nvPicPr>
        <p:blipFill>
          <a:blip r:embed="rId4"/>
          <a:srcRect/>
          <a:stretch/>
        </p:blipFill>
        <p:spPr>
          <a:xfrm>
            <a:off x="2438400" y="5029200"/>
            <a:ext cx="7315200" cy="1828800"/>
          </a:xfrm>
          <a:prstGeom prst="rect">
            <a:avLst/>
          </a:prstGeom>
        </p:spPr>
      </p:pic>
    </p:spTree>
    <p:extLst>
      <p:ext uri="{BB962C8B-B14F-4D97-AF65-F5344CB8AC3E}">
        <p14:creationId xmlns:p14="http://schemas.microsoft.com/office/powerpoint/2010/main" val="356495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9CBAA-0CA2-2556-56E2-373269CD5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77172-C103-25F4-B28C-9F6072549FCB}"/>
              </a:ext>
            </a:extLst>
          </p:cNvPr>
          <p:cNvSpPr>
            <a:spLocks noGrp="1"/>
          </p:cNvSpPr>
          <p:nvPr>
            <p:ph type="title"/>
          </p:nvPr>
        </p:nvSpPr>
        <p:spPr/>
        <p:txBody>
          <a:bodyPr>
            <a:normAutofit/>
          </a:bodyPr>
          <a:lstStyle/>
          <a:p>
            <a:r>
              <a:rPr lang="en-US" dirty="0"/>
              <a:t>Granularity</a:t>
            </a:r>
            <a:endParaRPr lang="en-US" sz="4000" dirty="0"/>
          </a:p>
        </p:txBody>
      </p:sp>
      <p:sp>
        <p:nvSpPr>
          <p:cNvPr id="3" name="Content Placeholder 2">
            <a:extLst>
              <a:ext uri="{FF2B5EF4-FFF2-40B4-BE49-F238E27FC236}">
                <a16:creationId xmlns:a16="http://schemas.microsoft.com/office/drawing/2014/main" id="{21A97E45-9DAC-93CC-1030-7E06D634C7B3}"/>
              </a:ext>
            </a:extLst>
          </p:cNvPr>
          <p:cNvSpPr>
            <a:spLocks noGrp="1"/>
          </p:cNvSpPr>
          <p:nvPr>
            <p:ph idx="1"/>
          </p:nvPr>
        </p:nvSpPr>
        <p:spPr/>
        <p:txBody>
          <a:bodyPr>
            <a:normAutofit/>
          </a:bodyPr>
          <a:lstStyle/>
          <a:p>
            <a:pPr marL="171450" indent="-171450"/>
            <a:r>
              <a:rPr lang="en-US" sz="2400" i="1" dirty="0"/>
              <a:t>Question:</a:t>
            </a:r>
            <a:r>
              <a:rPr lang="en-US" sz="2400" dirty="0"/>
              <a:t> Does the data provide insights at the state/municipal level needed for </a:t>
            </a:r>
            <a:r>
              <a:rPr lang="en-US" sz="2400" dirty="0" err="1"/>
              <a:t>brigada</a:t>
            </a:r>
            <a:r>
              <a:rPr lang="en-US" sz="2400" dirty="0"/>
              <a:t> planning?</a:t>
            </a:r>
          </a:p>
          <a:p>
            <a:pPr marL="171450" indent="-171450"/>
            <a:r>
              <a:rPr lang="en-US" sz="2400" i="1" dirty="0"/>
              <a:t>Benefits</a:t>
            </a:r>
            <a:r>
              <a:rPr lang="en-US" sz="2400" dirty="0"/>
              <a:t>: Enables targeting </a:t>
            </a:r>
            <a:r>
              <a:rPr lang="en-US" sz="2400" dirty="0" err="1"/>
              <a:t>brigadas</a:t>
            </a:r>
            <a:r>
              <a:rPr lang="en-US" sz="2400" dirty="0"/>
              <a:t> where they’re most needed.</a:t>
            </a:r>
          </a:p>
          <a:p>
            <a:pPr marL="171450" indent="-171450"/>
            <a:r>
              <a:rPr lang="en-US" sz="2400" i="1" dirty="0"/>
              <a:t>Limitations</a:t>
            </a:r>
            <a:r>
              <a:rPr lang="en-US" sz="2400" dirty="0"/>
              <a:t>: Highly granular data may have missing values or inconsistent reporting across regions.</a:t>
            </a:r>
          </a:p>
          <a:p>
            <a:pPr marL="171450" indent="-171450"/>
            <a:r>
              <a:rPr lang="en-US" sz="2400" i="1" dirty="0"/>
              <a:t>Complementarity</a:t>
            </a:r>
            <a:r>
              <a:rPr lang="en-US" sz="2400" dirty="0"/>
              <a:t>: Works with </a:t>
            </a:r>
            <a:r>
              <a:rPr lang="en-US" sz="2400" b="1" dirty="0"/>
              <a:t>Timeliness</a:t>
            </a:r>
            <a:r>
              <a:rPr lang="en-US" sz="2400" dirty="0"/>
              <a:t> — fine detail must also be up-to-date to remain actionable.</a:t>
            </a:r>
          </a:p>
        </p:txBody>
      </p:sp>
      <p:grpSp>
        <p:nvGrpSpPr>
          <p:cNvPr id="9" name="Group 8">
            <a:extLst>
              <a:ext uri="{FF2B5EF4-FFF2-40B4-BE49-F238E27FC236}">
                <a16:creationId xmlns:a16="http://schemas.microsoft.com/office/drawing/2014/main" id="{234D3F37-2F2F-1ED1-A2CA-BB8B358F8A97}"/>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C33BC015-E771-0B9F-B01B-6555471D0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37103BFB-3AA4-0FAC-8311-CDC14187E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F9C16560-9817-C5E5-E894-E2AC9FA690D1}"/>
              </a:ext>
            </a:extLst>
          </p:cNvPr>
          <p:cNvPicPr>
            <a:picLocks noChangeAspect="1"/>
          </p:cNvPicPr>
          <p:nvPr/>
        </p:nvPicPr>
        <p:blipFill>
          <a:blip r:embed="rId4"/>
          <a:srcRect/>
          <a:stretch/>
        </p:blipFill>
        <p:spPr>
          <a:xfrm>
            <a:off x="2438400" y="5029200"/>
            <a:ext cx="7315200" cy="1828800"/>
          </a:xfrm>
          <a:prstGeom prst="rect">
            <a:avLst/>
          </a:prstGeom>
        </p:spPr>
      </p:pic>
    </p:spTree>
    <p:extLst>
      <p:ext uri="{BB962C8B-B14F-4D97-AF65-F5344CB8AC3E}">
        <p14:creationId xmlns:p14="http://schemas.microsoft.com/office/powerpoint/2010/main" val="327840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A90E7-2A88-C533-0857-02B4E6237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2A8934-970F-4107-86D2-D50D5798D99B}"/>
              </a:ext>
            </a:extLst>
          </p:cNvPr>
          <p:cNvSpPr>
            <a:spLocks noGrp="1"/>
          </p:cNvSpPr>
          <p:nvPr>
            <p:ph type="title"/>
          </p:nvPr>
        </p:nvSpPr>
        <p:spPr/>
        <p:txBody>
          <a:bodyPr>
            <a:normAutofit/>
          </a:bodyPr>
          <a:lstStyle/>
          <a:p>
            <a:r>
              <a:rPr lang="en-US" dirty="0"/>
              <a:t>Timeliness</a:t>
            </a:r>
            <a:endParaRPr lang="en-US" sz="4000" dirty="0"/>
          </a:p>
        </p:txBody>
      </p:sp>
      <p:sp>
        <p:nvSpPr>
          <p:cNvPr id="3" name="Content Placeholder 2">
            <a:extLst>
              <a:ext uri="{FF2B5EF4-FFF2-40B4-BE49-F238E27FC236}">
                <a16:creationId xmlns:a16="http://schemas.microsoft.com/office/drawing/2014/main" id="{D8756606-6E9B-76C4-F96D-70C52B83F6FE}"/>
              </a:ext>
            </a:extLst>
          </p:cNvPr>
          <p:cNvSpPr>
            <a:spLocks noGrp="1"/>
          </p:cNvSpPr>
          <p:nvPr>
            <p:ph idx="1"/>
          </p:nvPr>
        </p:nvSpPr>
        <p:spPr/>
        <p:txBody>
          <a:bodyPr>
            <a:normAutofit/>
          </a:bodyPr>
          <a:lstStyle/>
          <a:p>
            <a:pPr marL="285750" indent="-285750"/>
            <a:r>
              <a:rPr lang="en-US" sz="2400" i="1" dirty="0"/>
              <a:t>Question:</a:t>
            </a:r>
            <a:r>
              <a:rPr lang="en-US" sz="2400" dirty="0"/>
              <a:t> How frequently is the data refreshed and how current are the observations?</a:t>
            </a:r>
          </a:p>
          <a:p>
            <a:pPr marL="285750" indent="-285750"/>
            <a:r>
              <a:rPr lang="en-US" sz="2400" i="1" dirty="0"/>
              <a:t>Benefits</a:t>
            </a:r>
            <a:r>
              <a:rPr lang="en-US" sz="2400" dirty="0"/>
              <a:t>: Near-real-time data allows CRS to anticipate emerging needs.</a:t>
            </a:r>
          </a:p>
          <a:p>
            <a:pPr marL="285750" indent="-285750"/>
            <a:r>
              <a:rPr lang="en-US" sz="2400" i="1" dirty="0"/>
              <a:t>Limitations</a:t>
            </a:r>
            <a:r>
              <a:rPr lang="en-US" sz="2400" dirty="0"/>
              <a:t>: Fast-updating sources (e.g., ACLED) may sacrifice completeness or require post-processing.</a:t>
            </a:r>
          </a:p>
          <a:p>
            <a:pPr marL="285750" indent="-285750"/>
            <a:r>
              <a:rPr lang="en-US" sz="2400" i="1" dirty="0"/>
              <a:t>Complementarity</a:t>
            </a:r>
            <a:r>
              <a:rPr lang="en-US" sz="2400" dirty="0"/>
              <a:t>: Balances </a:t>
            </a:r>
            <a:r>
              <a:rPr lang="en-US" sz="2400" b="1" dirty="0"/>
              <a:t>Availability</a:t>
            </a:r>
            <a:r>
              <a:rPr lang="en-US" sz="2400" dirty="0"/>
              <a:t> — a highly available dataset is less useful if it is months out of date.</a:t>
            </a:r>
          </a:p>
        </p:txBody>
      </p:sp>
      <p:grpSp>
        <p:nvGrpSpPr>
          <p:cNvPr id="9" name="Group 8">
            <a:extLst>
              <a:ext uri="{FF2B5EF4-FFF2-40B4-BE49-F238E27FC236}">
                <a16:creationId xmlns:a16="http://schemas.microsoft.com/office/drawing/2014/main" id="{9496D3AF-6F06-90FD-F3A4-25AB8619BDAD}"/>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2C75619E-96E9-E1CF-CF96-43825085B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A3F7C278-3EBB-0716-5761-DC2FCF6AD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9DC76264-5127-6B7A-846D-916AC9ACC46F}"/>
              </a:ext>
            </a:extLst>
          </p:cNvPr>
          <p:cNvPicPr>
            <a:picLocks noChangeAspect="1"/>
          </p:cNvPicPr>
          <p:nvPr/>
        </p:nvPicPr>
        <p:blipFill>
          <a:blip r:embed="rId4"/>
          <a:srcRect/>
          <a:stretch/>
        </p:blipFill>
        <p:spPr>
          <a:xfrm>
            <a:off x="2438400" y="5029200"/>
            <a:ext cx="7315200" cy="1828800"/>
          </a:xfrm>
          <a:prstGeom prst="rect">
            <a:avLst/>
          </a:prstGeom>
        </p:spPr>
      </p:pic>
    </p:spTree>
    <p:extLst>
      <p:ext uri="{BB962C8B-B14F-4D97-AF65-F5344CB8AC3E}">
        <p14:creationId xmlns:p14="http://schemas.microsoft.com/office/powerpoint/2010/main" val="17098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0B6E5-42EB-117D-4EA1-CC319FAA4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83A537-3E6F-F1C7-32F0-48070702670F}"/>
              </a:ext>
            </a:extLst>
          </p:cNvPr>
          <p:cNvSpPr>
            <a:spLocks noGrp="1"/>
          </p:cNvSpPr>
          <p:nvPr>
            <p:ph type="title"/>
          </p:nvPr>
        </p:nvSpPr>
        <p:spPr>
          <a:xfrm>
            <a:off x="838200" y="1"/>
            <a:ext cx="7529945" cy="1440872"/>
          </a:xfrm>
        </p:spPr>
        <p:txBody>
          <a:bodyPr>
            <a:normAutofit/>
          </a:bodyPr>
          <a:lstStyle/>
          <a:p>
            <a:r>
              <a:rPr lang="en-US" dirty="0"/>
              <a:t>Evaluating Data Sources for the Dashboard</a:t>
            </a:r>
          </a:p>
        </p:txBody>
      </p:sp>
      <p:pic>
        <p:nvPicPr>
          <p:cNvPr id="14" name="Content Placeholder 13" descr="A blue squares with black text&#10;&#10;AI-generated content may be incorrect.">
            <a:extLst>
              <a:ext uri="{FF2B5EF4-FFF2-40B4-BE49-F238E27FC236}">
                <a16:creationId xmlns:a16="http://schemas.microsoft.com/office/drawing/2014/main" id="{8AA5EE29-12E6-CD52-D310-571B8827C6B7}"/>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E43BB113-7EE3-277F-384E-FEBAFDBEF4A0}"/>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167006F8-383A-D9C6-5C9D-2FA8D6B18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3AB266D4-C3DD-A361-8C35-B47187550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DB92C7BF-88BD-EC0F-C4AA-1B8FF5B6C176}"/>
              </a:ext>
            </a:extLst>
          </p:cNvPr>
          <p:cNvSpPr>
            <a:spLocks noGrp="1"/>
          </p:cNvSpPr>
          <p:nvPr>
            <p:ph sz="half" idx="2"/>
          </p:nvPr>
        </p:nvSpPr>
        <p:spPr>
          <a:xfrm>
            <a:off x="6172200" y="1825624"/>
            <a:ext cx="5181600" cy="5032375"/>
          </a:xfrm>
        </p:spPr>
        <p:txBody>
          <a:bodyPr>
            <a:normAutofit fontScale="85000" lnSpcReduction="20000"/>
          </a:bodyPr>
          <a:lstStyle/>
          <a:p>
            <a:r>
              <a:rPr lang="en-US" sz="2400" b="1" dirty="0"/>
              <a:t>Conflict / Security Data</a:t>
            </a:r>
            <a:endParaRPr lang="en-US" sz="2400" dirty="0"/>
          </a:p>
          <a:p>
            <a:pPr lvl="1"/>
            <a:r>
              <a:rPr lang="en-US" sz="2000" dirty="0"/>
              <a:t>ACLED (Armed Conflict Location &amp; Event Data)</a:t>
            </a:r>
          </a:p>
          <a:p>
            <a:pPr lvl="1"/>
            <a:r>
              <a:rPr lang="en-US" sz="2000" dirty="0"/>
              <a:t>INEGI Homicide / Mortality Statistics</a:t>
            </a:r>
          </a:p>
          <a:p>
            <a:r>
              <a:rPr lang="en-US" sz="2400" b="1" dirty="0"/>
              <a:t>Health / Maternal-Infant Data</a:t>
            </a:r>
            <a:endParaRPr lang="en-US" sz="2400" dirty="0"/>
          </a:p>
          <a:p>
            <a:pPr lvl="1"/>
            <a:r>
              <a:rPr lang="en-US" sz="2000" dirty="0"/>
              <a:t>WHO/UNICEF MMEIG Estimates</a:t>
            </a:r>
          </a:p>
          <a:p>
            <a:pPr lvl="1"/>
            <a:r>
              <a:rPr lang="en-US" sz="2000" dirty="0"/>
              <a:t>ENSANUT (National Health &amp; Nutrition Survey, Mexico)</a:t>
            </a:r>
          </a:p>
          <a:p>
            <a:r>
              <a:rPr lang="en-US" sz="2400" b="1" dirty="0"/>
              <a:t>Demographics / Vulnerability</a:t>
            </a:r>
            <a:endParaRPr lang="en-US" sz="2400" dirty="0"/>
          </a:p>
          <a:p>
            <a:pPr lvl="1"/>
            <a:r>
              <a:rPr lang="en-US" sz="2000" dirty="0"/>
              <a:t>CONEVAL (Social Development Evaluation Council)</a:t>
            </a:r>
          </a:p>
          <a:p>
            <a:pPr lvl="1"/>
            <a:r>
              <a:rPr lang="en-US" sz="2000" dirty="0"/>
              <a:t>INEGI Census</a:t>
            </a:r>
          </a:p>
          <a:p>
            <a:pPr lvl="1"/>
            <a:r>
              <a:rPr lang="en-US" sz="2000" dirty="0"/>
              <a:t>Humanitarian Data Exchange (HDX) </a:t>
            </a:r>
          </a:p>
          <a:p>
            <a:r>
              <a:rPr lang="en-US" sz="2400" b="1" dirty="0"/>
              <a:t>Access to Care</a:t>
            </a:r>
            <a:endParaRPr lang="en-US" sz="2400" dirty="0"/>
          </a:p>
          <a:p>
            <a:pPr lvl="1"/>
            <a:r>
              <a:rPr lang="en-US" sz="2000" dirty="0"/>
              <a:t>Secretary of Health Facility Registry</a:t>
            </a:r>
          </a:p>
          <a:p>
            <a:pPr lvl="1"/>
            <a:r>
              <a:rPr lang="en-US" sz="2000" dirty="0"/>
              <a:t>OpenStreetMap / Geospatial Layers</a:t>
            </a:r>
          </a:p>
          <a:p>
            <a:r>
              <a:rPr lang="en-US" sz="2400" b="1" dirty="0"/>
              <a:t>Displacement / Migration</a:t>
            </a:r>
            <a:endParaRPr lang="en-US" sz="2400" dirty="0"/>
          </a:p>
          <a:p>
            <a:pPr lvl="1"/>
            <a:r>
              <a:rPr lang="en-US" sz="2000" dirty="0"/>
              <a:t>IDMC (Internal Displacement Monitoring Centre)</a:t>
            </a:r>
          </a:p>
          <a:p>
            <a:endParaRPr lang="es-ES_tradnl" dirty="0"/>
          </a:p>
        </p:txBody>
      </p:sp>
    </p:spTree>
    <p:extLst>
      <p:ext uri="{BB962C8B-B14F-4D97-AF65-F5344CB8AC3E}">
        <p14:creationId xmlns:p14="http://schemas.microsoft.com/office/powerpoint/2010/main" val="387566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AD36D-E6BE-2A7B-4ACF-78DBAD6AD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FBDAB-39F5-42C8-9486-1B7C7DB55B79}"/>
              </a:ext>
            </a:extLst>
          </p:cNvPr>
          <p:cNvSpPr>
            <a:spLocks noGrp="1"/>
          </p:cNvSpPr>
          <p:nvPr>
            <p:ph type="title"/>
          </p:nvPr>
        </p:nvSpPr>
        <p:spPr>
          <a:xfrm>
            <a:off x="838200" y="1"/>
            <a:ext cx="7557655" cy="1330035"/>
          </a:xfrm>
        </p:spPr>
        <p:txBody>
          <a:bodyPr>
            <a:normAutofit/>
          </a:bodyPr>
          <a:lstStyle/>
          <a:p>
            <a:r>
              <a:rPr lang="en-US" dirty="0"/>
              <a:t>ACLED (Armed Conflict Location &amp; Event Data Project)</a:t>
            </a:r>
          </a:p>
        </p:txBody>
      </p:sp>
      <p:pic>
        <p:nvPicPr>
          <p:cNvPr id="14" name="Content Placeholder 13" descr="A blue squares with black text&#10;&#10;AI-generated content may be incorrect.">
            <a:extLst>
              <a:ext uri="{FF2B5EF4-FFF2-40B4-BE49-F238E27FC236}">
                <a16:creationId xmlns:a16="http://schemas.microsoft.com/office/drawing/2014/main" id="{AF9DAF89-1116-3BAA-E1D3-0E0E6DFA1C26}"/>
              </a:ext>
            </a:extLst>
          </p:cNvPr>
          <p:cNvPicPr>
            <a:picLocks noGrp="1" noChangeAspect="1"/>
          </p:cNvPicPr>
          <p:nvPr>
            <p:ph sz="half" idx="1"/>
          </p:nvPr>
        </p:nvPicPr>
        <p:blipFill>
          <a:blip r:embed="rId2"/>
          <a:stretch>
            <a:fillRect/>
          </a:stretch>
        </p:blipFill>
        <p:spPr>
          <a:xfrm>
            <a:off x="914400" y="1244009"/>
            <a:ext cx="4678326" cy="5613991"/>
          </a:xfrm>
        </p:spPr>
      </p:pic>
      <p:grpSp>
        <p:nvGrpSpPr>
          <p:cNvPr id="9" name="Group 8">
            <a:extLst>
              <a:ext uri="{FF2B5EF4-FFF2-40B4-BE49-F238E27FC236}">
                <a16:creationId xmlns:a16="http://schemas.microsoft.com/office/drawing/2014/main" id="{AD560456-5325-9255-8C79-912A38EFC9D0}"/>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4D25F4B1-37C1-8068-05FC-07B2AE5E5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CEAE660D-E1FA-FFFE-95C0-4F7DAFB417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ontent Placeholder 11">
            <a:extLst>
              <a:ext uri="{FF2B5EF4-FFF2-40B4-BE49-F238E27FC236}">
                <a16:creationId xmlns:a16="http://schemas.microsoft.com/office/drawing/2014/main" id="{65B81E41-2AD2-BB67-01F7-49A608F87977}"/>
              </a:ext>
            </a:extLst>
          </p:cNvPr>
          <p:cNvSpPr>
            <a:spLocks noGrp="1"/>
          </p:cNvSpPr>
          <p:nvPr>
            <p:ph sz="half" idx="2"/>
          </p:nvPr>
        </p:nvSpPr>
        <p:spPr>
          <a:xfrm>
            <a:off x="6172200" y="1825624"/>
            <a:ext cx="5181600" cy="5032375"/>
          </a:xfrm>
        </p:spPr>
        <p:txBody>
          <a:bodyPr>
            <a:normAutofit fontScale="92500" lnSpcReduction="20000"/>
          </a:bodyPr>
          <a:lstStyle/>
          <a:p>
            <a:r>
              <a:rPr lang="en-US" sz="2400" b="1" dirty="0"/>
              <a:t>Description:</a:t>
            </a:r>
            <a:endParaRPr lang="en-US" sz="2400" dirty="0"/>
          </a:p>
          <a:p>
            <a:pPr lvl="1"/>
            <a:r>
              <a:rPr lang="en-US" sz="2000" dirty="0"/>
              <a:t>ACLED provides granular, event-level data on political violence, protests, and violence against civilians. Updated daily, the dataset captures location, type, date, and actors involved in violent events.</a:t>
            </a:r>
          </a:p>
          <a:p>
            <a:pPr lvl="1"/>
            <a:r>
              <a:rPr lang="en-US" sz="2000" i="1" dirty="0"/>
              <a:t>Citation:</a:t>
            </a:r>
            <a:r>
              <a:rPr lang="en-US" sz="2000" dirty="0"/>
              <a:t> Armed Conflict Location &amp; Event Data Project (ACLED). (2025). </a:t>
            </a:r>
            <a:r>
              <a:rPr lang="en-US" sz="2000" i="1" dirty="0"/>
              <a:t>ACLED dataset.</a:t>
            </a:r>
            <a:r>
              <a:rPr lang="en-US" sz="2000" dirty="0"/>
              <a:t> Accessed Sept. 20, 2025. </a:t>
            </a:r>
            <a:r>
              <a:rPr lang="en-US" sz="2000" dirty="0">
                <a:hlinkClick r:id="rId5"/>
              </a:rPr>
              <a:t>https://acleddata.com</a:t>
            </a:r>
            <a:endParaRPr lang="en-US" sz="2000" dirty="0"/>
          </a:p>
          <a:p>
            <a:r>
              <a:rPr lang="en-US" sz="2400" b="1" dirty="0"/>
              <a:t>Relevance to Dashboard:</a:t>
            </a:r>
            <a:endParaRPr lang="en-US" sz="2400" dirty="0"/>
          </a:p>
          <a:p>
            <a:pPr lvl="1"/>
            <a:r>
              <a:rPr lang="en-US" sz="2000" dirty="0"/>
              <a:t>Offers timely, high-resolution conflict data needed to anticipate disruptions to maternal and infant health services.</a:t>
            </a:r>
          </a:p>
          <a:p>
            <a:pPr lvl="1"/>
            <a:r>
              <a:rPr lang="en-US" sz="2000" dirty="0"/>
              <a:t>Allows disaggregation by municipality (ADM2) to align with </a:t>
            </a:r>
            <a:r>
              <a:rPr lang="en-US" sz="2000" dirty="0" err="1"/>
              <a:t>brigada</a:t>
            </a:r>
            <a:r>
              <a:rPr lang="en-US" sz="2000" dirty="0"/>
              <a:t> deployment planning.</a:t>
            </a:r>
          </a:p>
          <a:p>
            <a:pPr lvl="1"/>
            <a:r>
              <a:rPr lang="en-US" sz="2000" dirty="0"/>
              <a:t>Provides standardized methodology, enabling comparability across time and space.</a:t>
            </a:r>
          </a:p>
        </p:txBody>
      </p:sp>
      <p:sp>
        <p:nvSpPr>
          <p:cNvPr id="3" name="Rectangle 2">
            <a:extLst>
              <a:ext uri="{FF2B5EF4-FFF2-40B4-BE49-F238E27FC236}">
                <a16:creationId xmlns:a16="http://schemas.microsoft.com/office/drawing/2014/main" id="{B8DDF18D-D2CC-C3D8-3FE8-4127030762DD}"/>
              </a:ext>
            </a:extLst>
          </p:cNvPr>
          <p:cNvSpPr/>
          <p:nvPr/>
        </p:nvSpPr>
        <p:spPr>
          <a:xfrm>
            <a:off x="4558145" y="1551709"/>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 name="Rectangle 4">
            <a:extLst>
              <a:ext uri="{FF2B5EF4-FFF2-40B4-BE49-F238E27FC236}">
                <a16:creationId xmlns:a16="http://schemas.microsoft.com/office/drawing/2014/main" id="{041A0302-44D8-A56C-67AD-97146692A539}"/>
              </a:ext>
            </a:extLst>
          </p:cNvPr>
          <p:cNvSpPr/>
          <p:nvPr/>
        </p:nvSpPr>
        <p:spPr>
          <a:xfrm>
            <a:off x="3685309" y="2937164"/>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angle 7">
            <a:extLst>
              <a:ext uri="{FF2B5EF4-FFF2-40B4-BE49-F238E27FC236}">
                <a16:creationId xmlns:a16="http://schemas.microsoft.com/office/drawing/2014/main" id="{9EB81DE6-5B5A-EB14-5FF8-D8DD32F0E3BD}"/>
              </a:ext>
            </a:extLst>
          </p:cNvPr>
          <p:cNvSpPr/>
          <p:nvPr/>
        </p:nvSpPr>
        <p:spPr>
          <a:xfrm>
            <a:off x="3685309" y="4308764"/>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175C3C82-788C-4CBE-B60E-C9F3F4576E20}"/>
              </a:ext>
            </a:extLst>
          </p:cNvPr>
          <p:cNvSpPr/>
          <p:nvPr/>
        </p:nvSpPr>
        <p:spPr>
          <a:xfrm>
            <a:off x="4558146" y="5708073"/>
            <a:ext cx="858982" cy="5957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399609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9D8B98D-AF47-384B-BFAF-EFE8F02833BC}">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341</TotalTime>
  <Words>2922</Words>
  <Application>Microsoft Macintosh PowerPoint</Application>
  <PresentationFormat>Widescreen</PresentationFormat>
  <Paragraphs>231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Dashboard for Brigadas de Salud Materna in Conflict-Affected Mexico</vt:lpstr>
      <vt:lpstr>Introduction</vt:lpstr>
      <vt:lpstr>Criteria for Selecting Data Sources</vt:lpstr>
      <vt:lpstr>Availability</vt:lpstr>
      <vt:lpstr>Reliability</vt:lpstr>
      <vt:lpstr>Granularity</vt:lpstr>
      <vt:lpstr>Timeliness</vt:lpstr>
      <vt:lpstr>Evaluating Data Sources for the Dashboard</vt:lpstr>
      <vt:lpstr>ACLED (Armed Conflict Location &amp; Event Data Project)</vt:lpstr>
      <vt:lpstr>INEGI Homicide &amp; Mortality Statistics</vt:lpstr>
      <vt:lpstr>WHO/UNICEF MMEIG Maternal Mortality Estimates</vt:lpstr>
      <vt:lpstr>ENSANUT – Encuesta Nacional de Salud y Nutrición</vt:lpstr>
      <vt:lpstr>CONEVAL — Municipal Poverty</vt:lpstr>
      <vt:lpstr>INEGI Population &amp; Housing Census</vt:lpstr>
      <vt:lpstr>Humanitarian Data Exchange (HDX) </vt:lpstr>
      <vt:lpstr>Secretary of Health – CLUES Facility Registry</vt:lpstr>
      <vt:lpstr>OpenStreetMap (OSM) / Geospatial Layers</vt:lpstr>
      <vt:lpstr>IDMC (Internal Displacement Monitoring Centre)</vt:lpstr>
      <vt:lpstr>Summary of Data Source Evaluation and Selection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Clay Harris</dc:creator>
  <cp:lastModifiedBy>Microsoft Office User</cp:lastModifiedBy>
  <cp:revision>5</cp:revision>
  <dcterms:created xsi:type="dcterms:W3CDTF">2025-09-27T13:49:25Z</dcterms:created>
  <dcterms:modified xsi:type="dcterms:W3CDTF">2025-09-27T19:32:19Z</dcterms:modified>
</cp:coreProperties>
</file>