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61" r:id="rId5"/>
    <p:sldId id="262" r:id="rId6"/>
    <p:sldId id="263" r:id="rId7"/>
    <p:sldId id="264" r:id="rId8"/>
    <p:sldId id="258"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43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09"/>
    <p:restoredTop sz="94604"/>
  </p:normalViewPr>
  <p:slideViewPr>
    <p:cSldViewPr snapToGrid="0">
      <p:cViewPr varScale="1">
        <p:scale>
          <a:sx n="100" d="100"/>
          <a:sy n="100" d="100"/>
        </p:scale>
        <p:origin x="168" y="1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80F7E-084C-3348-3FB7-8517C7BFDA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_tradnl"/>
          </a:p>
        </p:txBody>
      </p:sp>
      <p:sp>
        <p:nvSpPr>
          <p:cNvPr id="3" name="Subtitle 2">
            <a:extLst>
              <a:ext uri="{FF2B5EF4-FFF2-40B4-BE49-F238E27FC236}">
                <a16:creationId xmlns:a16="http://schemas.microsoft.com/office/drawing/2014/main" id="{E8B7B70D-1DA0-5F68-04E6-996B68289E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_tradnl"/>
          </a:p>
        </p:txBody>
      </p:sp>
      <p:sp>
        <p:nvSpPr>
          <p:cNvPr id="4" name="Date Placeholder 3">
            <a:extLst>
              <a:ext uri="{FF2B5EF4-FFF2-40B4-BE49-F238E27FC236}">
                <a16:creationId xmlns:a16="http://schemas.microsoft.com/office/drawing/2014/main" id="{EEDDF668-65C8-3685-B4EE-29A13306E27A}"/>
              </a:ext>
            </a:extLst>
          </p:cNvPr>
          <p:cNvSpPr>
            <a:spLocks noGrp="1"/>
          </p:cNvSpPr>
          <p:nvPr>
            <p:ph type="dt" sz="half" idx="10"/>
          </p:nvPr>
        </p:nvSpPr>
        <p:spPr/>
        <p:txBody>
          <a:bodyPr/>
          <a:lstStyle/>
          <a:p>
            <a:fld id="{3F35A290-8F7D-9041-92EB-EDB522A56196}" type="datetimeFigureOut">
              <a:rPr lang="es-ES_tradnl" smtClean="0"/>
              <a:t>27/9/25</a:t>
            </a:fld>
            <a:endParaRPr lang="es-ES_tradnl"/>
          </a:p>
        </p:txBody>
      </p:sp>
      <p:sp>
        <p:nvSpPr>
          <p:cNvPr id="5" name="Footer Placeholder 4">
            <a:extLst>
              <a:ext uri="{FF2B5EF4-FFF2-40B4-BE49-F238E27FC236}">
                <a16:creationId xmlns:a16="http://schemas.microsoft.com/office/drawing/2014/main" id="{C24325D5-A99B-DA20-EA3E-CBED1E68CB88}"/>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F8F45528-5E6F-63DF-3558-49F85766A482}"/>
              </a:ext>
            </a:extLst>
          </p:cNvPr>
          <p:cNvSpPr>
            <a:spLocks noGrp="1"/>
          </p:cNvSpPr>
          <p:nvPr>
            <p:ph type="sldNum" sz="quarter" idx="12"/>
          </p:nvPr>
        </p:nvSpPr>
        <p:spPr/>
        <p:txBody>
          <a:bodyPr/>
          <a:lstStyle/>
          <a:p>
            <a:fld id="{2FDAE561-4338-A049-820A-7FE42B41F9F4}" type="slidenum">
              <a:rPr lang="es-ES_tradnl" smtClean="0"/>
              <a:t>‹#›</a:t>
            </a:fld>
            <a:endParaRPr lang="es-ES_tradnl"/>
          </a:p>
        </p:txBody>
      </p:sp>
    </p:spTree>
    <p:extLst>
      <p:ext uri="{BB962C8B-B14F-4D97-AF65-F5344CB8AC3E}">
        <p14:creationId xmlns:p14="http://schemas.microsoft.com/office/powerpoint/2010/main" val="2045647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4E058-F2D4-D59B-45FA-BDF34F3B1A42}"/>
              </a:ext>
            </a:extLst>
          </p:cNvPr>
          <p:cNvSpPr>
            <a:spLocks noGrp="1"/>
          </p:cNvSpPr>
          <p:nvPr>
            <p:ph type="title"/>
          </p:nvPr>
        </p:nvSpPr>
        <p:spPr/>
        <p:txBody>
          <a:bodyPr/>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9D6F63C3-1CC8-9E37-026D-9FAA369D1F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5AA629A0-A834-6814-150A-4D1704B4AA99}"/>
              </a:ext>
            </a:extLst>
          </p:cNvPr>
          <p:cNvSpPr>
            <a:spLocks noGrp="1"/>
          </p:cNvSpPr>
          <p:nvPr>
            <p:ph type="dt" sz="half" idx="10"/>
          </p:nvPr>
        </p:nvSpPr>
        <p:spPr/>
        <p:txBody>
          <a:bodyPr/>
          <a:lstStyle/>
          <a:p>
            <a:fld id="{3F35A290-8F7D-9041-92EB-EDB522A56196}" type="datetimeFigureOut">
              <a:rPr lang="es-ES_tradnl" smtClean="0"/>
              <a:t>27/9/25</a:t>
            </a:fld>
            <a:endParaRPr lang="es-ES_tradnl"/>
          </a:p>
        </p:txBody>
      </p:sp>
      <p:sp>
        <p:nvSpPr>
          <p:cNvPr id="5" name="Footer Placeholder 4">
            <a:extLst>
              <a:ext uri="{FF2B5EF4-FFF2-40B4-BE49-F238E27FC236}">
                <a16:creationId xmlns:a16="http://schemas.microsoft.com/office/drawing/2014/main" id="{C6575BBC-A43F-80A0-73A4-7EE51F559154}"/>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51507BC8-D084-2408-0349-01D4D194905B}"/>
              </a:ext>
            </a:extLst>
          </p:cNvPr>
          <p:cNvSpPr>
            <a:spLocks noGrp="1"/>
          </p:cNvSpPr>
          <p:nvPr>
            <p:ph type="sldNum" sz="quarter" idx="12"/>
          </p:nvPr>
        </p:nvSpPr>
        <p:spPr/>
        <p:txBody>
          <a:bodyPr/>
          <a:lstStyle/>
          <a:p>
            <a:fld id="{2FDAE561-4338-A049-820A-7FE42B41F9F4}" type="slidenum">
              <a:rPr lang="es-ES_tradnl" smtClean="0"/>
              <a:t>‹#›</a:t>
            </a:fld>
            <a:endParaRPr lang="es-ES_tradnl"/>
          </a:p>
        </p:txBody>
      </p:sp>
    </p:spTree>
    <p:extLst>
      <p:ext uri="{BB962C8B-B14F-4D97-AF65-F5344CB8AC3E}">
        <p14:creationId xmlns:p14="http://schemas.microsoft.com/office/powerpoint/2010/main" val="3839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82CB67-CF83-7976-B20D-E7B1D2E711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DFA3AF81-7CC5-81F7-5C9B-2DC7FE8E49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E648CF5D-22B7-47CD-36A3-F0A1FA638CB1}"/>
              </a:ext>
            </a:extLst>
          </p:cNvPr>
          <p:cNvSpPr>
            <a:spLocks noGrp="1"/>
          </p:cNvSpPr>
          <p:nvPr>
            <p:ph type="dt" sz="half" idx="10"/>
          </p:nvPr>
        </p:nvSpPr>
        <p:spPr/>
        <p:txBody>
          <a:bodyPr/>
          <a:lstStyle/>
          <a:p>
            <a:fld id="{3F35A290-8F7D-9041-92EB-EDB522A56196}" type="datetimeFigureOut">
              <a:rPr lang="es-ES_tradnl" smtClean="0"/>
              <a:t>27/9/25</a:t>
            </a:fld>
            <a:endParaRPr lang="es-ES_tradnl"/>
          </a:p>
        </p:txBody>
      </p:sp>
      <p:sp>
        <p:nvSpPr>
          <p:cNvPr id="5" name="Footer Placeholder 4">
            <a:extLst>
              <a:ext uri="{FF2B5EF4-FFF2-40B4-BE49-F238E27FC236}">
                <a16:creationId xmlns:a16="http://schemas.microsoft.com/office/drawing/2014/main" id="{EB57E323-A0F2-3BEA-A38D-FAD467C19512}"/>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DE145438-0F50-530C-C891-52CDF93B5AF8}"/>
              </a:ext>
            </a:extLst>
          </p:cNvPr>
          <p:cNvSpPr>
            <a:spLocks noGrp="1"/>
          </p:cNvSpPr>
          <p:nvPr>
            <p:ph type="sldNum" sz="quarter" idx="12"/>
          </p:nvPr>
        </p:nvSpPr>
        <p:spPr/>
        <p:txBody>
          <a:bodyPr/>
          <a:lstStyle/>
          <a:p>
            <a:fld id="{2FDAE561-4338-A049-820A-7FE42B41F9F4}" type="slidenum">
              <a:rPr lang="es-ES_tradnl" smtClean="0"/>
              <a:t>‹#›</a:t>
            </a:fld>
            <a:endParaRPr lang="es-ES_tradnl"/>
          </a:p>
        </p:txBody>
      </p:sp>
    </p:spTree>
    <p:extLst>
      <p:ext uri="{BB962C8B-B14F-4D97-AF65-F5344CB8AC3E}">
        <p14:creationId xmlns:p14="http://schemas.microsoft.com/office/powerpoint/2010/main" val="159772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BFB82-3336-1AC9-7DE5-D366E2C449A0}"/>
              </a:ext>
            </a:extLst>
          </p:cNvPr>
          <p:cNvSpPr>
            <a:spLocks noGrp="1"/>
          </p:cNvSpPr>
          <p:nvPr>
            <p:ph type="title"/>
          </p:nvPr>
        </p:nvSpPr>
        <p:spPr/>
        <p:txBody>
          <a:body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DE2EFE41-7417-56B4-D4C0-137282344F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8D4FBE04-7EA5-01AA-A9E4-348DDCE68EDF}"/>
              </a:ext>
            </a:extLst>
          </p:cNvPr>
          <p:cNvSpPr>
            <a:spLocks noGrp="1"/>
          </p:cNvSpPr>
          <p:nvPr>
            <p:ph type="dt" sz="half" idx="10"/>
          </p:nvPr>
        </p:nvSpPr>
        <p:spPr/>
        <p:txBody>
          <a:bodyPr/>
          <a:lstStyle/>
          <a:p>
            <a:fld id="{3F35A290-8F7D-9041-92EB-EDB522A56196}" type="datetimeFigureOut">
              <a:rPr lang="es-ES_tradnl" smtClean="0"/>
              <a:t>27/9/25</a:t>
            </a:fld>
            <a:endParaRPr lang="es-ES_tradnl"/>
          </a:p>
        </p:txBody>
      </p:sp>
      <p:sp>
        <p:nvSpPr>
          <p:cNvPr id="5" name="Footer Placeholder 4">
            <a:extLst>
              <a:ext uri="{FF2B5EF4-FFF2-40B4-BE49-F238E27FC236}">
                <a16:creationId xmlns:a16="http://schemas.microsoft.com/office/drawing/2014/main" id="{DCE08449-8181-8085-2CD0-0311A69E5C3B}"/>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D92DFB32-5359-ED98-EC8E-0DE24B209700}"/>
              </a:ext>
            </a:extLst>
          </p:cNvPr>
          <p:cNvSpPr>
            <a:spLocks noGrp="1"/>
          </p:cNvSpPr>
          <p:nvPr>
            <p:ph type="sldNum" sz="quarter" idx="12"/>
          </p:nvPr>
        </p:nvSpPr>
        <p:spPr/>
        <p:txBody>
          <a:bodyPr/>
          <a:lstStyle/>
          <a:p>
            <a:fld id="{2FDAE561-4338-A049-820A-7FE42B41F9F4}" type="slidenum">
              <a:rPr lang="es-ES_tradnl" smtClean="0"/>
              <a:t>‹#›</a:t>
            </a:fld>
            <a:endParaRPr lang="es-ES_tradnl"/>
          </a:p>
        </p:txBody>
      </p:sp>
    </p:spTree>
    <p:extLst>
      <p:ext uri="{BB962C8B-B14F-4D97-AF65-F5344CB8AC3E}">
        <p14:creationId xmlns:p14="http://schemas.microsoft.com/office/powerpoint/2010/main" val="2907831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00C0-4D11-A1E6-FC89-6761EABFAA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1315B46A-4FF8-9F47-863D-A2EE6C90831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6DBE24-84E2-F75A-106F-EB377D4ABC9B}"/>
              </a:ext>
            </a:extLst>
          </p:cNvPr>
          <p:cNvSpPr>
            <a:spLocks noGrp="1"/>
          </p:cNvSpPr>
          <p:nvPr>
            <p:ph type="dt" sz="half" idx="10"/>
          </p:nvPr>
        </p:nvSpPr>
        <p:spPr/>
        <p:txBody>
          <a:bodyPr/>
          <a:lstStyle/>
          <a:p>
            <a:fld id="{3F35A290-8F7D-9041-92EB-EDB522A56196}" type="datetimeFigureOut">
              <a:rPr lang="es-ES_tradnl" smtClean="0"/>
              <a:t>27/9/25</a:t>
            </a:fld>
            <a:endParaRPr lang="es-ES_tradnl"/>
          </a:p>
        </p:txBody>
      </p:sp>
      <p:sp>
        <p:nvSpPr>
          <p:cNvPr id="5" name="Footer Placeholder 4">
            <a:extLst>
              <a:ext uri="{FF2B5EF4-FFF2-40B4-BE49-F238E27FC236}">
                <a16:creationId xmlns:a16="http://schemas.microsoft.com/office/drawing/2014/main" id="{4C4C3C95-96AB-348D-6951-00462769A54E}"/>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73F7AACD-5002-BAEB-A71F-7D9627AB46CE}"/>
              </a:ext>
            </a:extLst>
          </p:cNvPr>
          <p:cNvSpPr>
            <a:spLocks noGrp="1"/>
          </p:cNvSpPr>
          <p:nvPr>
            <p:ph type="sldNum" sz="quarter" idx="12"/>
          </p:nvPr>
        </p:nvSpPr>
        <p:spPr/>
        <p:txBody>
          <a:bodyPr/>
          <a:lstStyle/>
          <a:p>
            <a:fld id="{2FDAE561-4338-A049-820A-7FE42B41F9F4}" type="slidenum">
              <a:rPr lang="es-ES_tradnl" smtClean="0"/>
              <a:t>‹#›</a:t>
            </a:fld>
            <a:endParaRPr lang="es-ES_tradnl"/>
          </a:p>
        </p:txBody>
      </p:sp>
    </p:spTree>
    <p:extLst>
      <p:ext uri="{BB962C8B-B14F-4D97-AF65-F5344CB8AC3E}">
        <p14:creationId xmlns:p14="http://schemas.microsoft.com/office/powerpoint/2010/main" val="868771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99E90-43AB-A348-DE33-01ED5B8E9A64}"/>
              </a:ext>
            </a:extLst>
          </p:cNvPr>
          <p:cNvSpPr>
            <a:spLocks noGrp="1"/>
          </p:cNvSpPr>
          <p:nvPr>
            <p:ph type="title"/>
          </p:nvPr>
        </p:nvSpPr>
        <p:spPr/>
        <p:txBody>
          <a:body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D0F017A8-0357-1340-4B12-CDCAF53EB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Content Placeholder 3">
            <a:extLst>
              <a:ext uri="{FF2B5EF4-FFF2-40B4-BE49-F238E27FC236}">
                <a16:creationId xmlns:a16="http://schemas.microsoft.com/office/drawing/2014/main" id="{31D6C10E-4D80-2F79-7B3A-F5638030B8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Date Placeholder 4">
            <a:extLst>
              <a:ext uri="{FF2B5EF4-FFF2-40B4-BE49-F238E27FC236}">
                <a16:creationId xmlns:a16="http://schemas.microsoft.com/office/drawing/2014/main" id="{3D96F216-31C9-9B35-AED0-09EC27463C7E}"/>
              </a:ext>
            </a:extLst>
          </p:cNvPr>
          <p:cNvSpPr>
            <a:spLocks noGrp="1"/>
          </p:cNvSpPr>
          <p:nvPr>
            <p:ph type="dt" sz="half" idx="10"/>
          </p:nvPr>
        </p:nvSpPr>
        <p:spPr/>
        <p:txBody>
          <a:bodyPr/>
          <a:lstStyle/>
          <a:p>
            <a:fld id="{3F35A290-8F7D-9041-92EB-EDB522A56196}" type="datetimeFigureOut">
              <a:rPr lang="es-ES_tradnl" smtClean="0"/>
              <a:t>27/9/25</a:t>
            </a:fld>
            <a:endParaRPr lang="es-ES_tradnl"/>
          </a:p>
        </p:txBody>
      </p:sp>
      <p:sp>
        <p:nvSpPr>
          <p:cNvPr id="6" name="Footer Placeholder 5">
            <a:extLst>
              <a:ext uri="{FF2B5EF4-FFF2-40B4-BE49-F238E27FC236}">
                <a16:creationId xmlns:a16="http://schemas.microsoft.com/office/drawing/2014/main" id="{A3461849-22C4-A68F-1EEF-F38B26EE0823}"/>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F18158FB-A4B1-25C2-FB44-BD076D85B2C4}"/>
              </a:ext>
            </a:extLst>
          </p:cNvPr>
          <p:cNvSpPr>
            <a:spLocks noGrp="1"/>
          </p:cNvSpPr>
          <p:nvPr>
            <p:ph type="sldNum" sz="quarter" idx="12"/>
          </p:nvPr>
        </p:nvSpPr>
        <p:spPr/>
        <p:txBody>
          <a:bodyPr/>
          <a:lstStyle/>
          <a:p>
            <a:fld id="{2FDAE561-4338-A049-820A-7FE42B41F9F4}" type="slidenum">
              <a:rPr lang="es-ES_tradnl" smtClean="0"/>
              <a:t>‹#›</a:t>
            </a:fld>
            <a:endParaRPr lang="es-ES_tradnl"/>
          </a:p>
        </p:txBody>
      </p:sp>
    </p:spTree>
    <p:extLst>
      <p:ext uri="{BB962C8B-B14F-4D97-AF65-F5344CB8AC3E}">
        <p14:creationId xmlns:p14="http://schemas.microsoft.com/office/powerpoint/2010/main" val="2212993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459C-68E4-063F-C681-A6A8AD624989}"/>
              </a:ext>
            </a:extLst>
          </p:cNvPr>
          <p:cNvSpPr>
            <a:spLocks noGrp="1"/>
          </p:cNvSpPr>
          <p:nvPr>
            <p:ph type="title"/>
          </p:nvPr>
        </p:nvSpPr>
        <p:spPr>
          <a:xfrm>
            <a:off x="839788" y="365125"/>
            <a:ext cx="10515600" cy="1325563"/>
          </a:xfrm>
        </p:spPr>
        <p:txBody>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4990B2F7-D3C7-7FD1-AC7C-9ADE03B40F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021CC8-146B-772E-4E7F-DA1FBAD858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Text Placeholder 4">
            <a:extLst>
              <a:ext uri="{FF2B5EF4-FFF2-40B4-BE49-F238E27FC236}">
                <a16:creationId xmlns:a16="http://schemas.microsoft.com/office/drawing/2014/main" id="{F46157E4-D4A9-CB65-A04E-B29EC96EEE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2B6B4-A0D5-8FD3-B0C9-1C70B69444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7" name="Date Placeholder 6">
            <a:extLst>
              <a:ext uri="{FF2B5EF4-FFF2-40B4-BE49-F238E27FC236}">
                <a16:creationId xmlns:a16="http://schemas.microsoft.com/office/drawing/2014/main" id="{E601E7D9-89A9-E98D-7A5E-487079A81B7E}"/>
              </a:ext>
            </a:extLst>
          </p:cNvPr>
          <p:cNvSpPr>
            <a:spLocks noGrp="1"/>
          </p:cNvSpPr>
          <p:nvPr>
            <p:ph type="dt" sz="half" idx="10"/>
          </p:nvPr>
        </p:nvSpPr>
        <p:spPr/>
        <p:txBody>
          <a:bodyPr/>
          <a:lstStyle/>
          <a:p>
            <a:fld id="{3F35A290-8F7D-9041-92EB-EDB522A56196}" type="datetimeFigureOut">
              <a:rPr lang="es-ES_tradnl" smtClean="0"/>
              <a:t>27/9/25</a:t>
            </a:fld>
            <a:endParaRPr lang="es-ES_tradnl"/>
          </a:p>
        </p:txBody>
      </p:sp>
      <p:sp>
        <p:nvSpPr>
          <p:cNvPr id="8" name="Footer Placeholder 7">
            <a:extLst>
              <a:ext uri="{FF2B5EF4-FFF2-40B4-BE49-F238E27FC236}">
                <a16:creationId xmlns:a16="http://schemas.microsoft.com/office/drawing/2014/main" id="{280257CC-1E13-AEB4-F5DA-2F79C6E32C65}"/>
              </a:ext>
            </a:extLst>
          </p:cNvPr>
          <p:cNvSpPr>
            <a:spLocks noGrp="1"/>
          </p:cNvSpPr>
          <p:nvPr>
            <p:ph type="ftr" sz="quarter" idx="11"/>
          </p:nvPr>
        </p:nvSpPr>
        <p:spPr/>
        <p:txBody>
          <a:bodyPr/>
          <a:lstStyle/>
          <a:p>
            <a:endParaRPr lang="es-ES_tradnl"/>
          </a:p>
        </p:txBody>
      </p:sp>
      <p:sp>
        <p:nvSpPr>
          <p:cNvPr id="9" name="Slide Number Placeholder 8">
            <a:extLst>
              <a:ext uri="{FF2B5EF4-FFF2-40B4-BE49-F238E27FC236}">
                <a16:creationId xmlns:a16="http://schemas.microsoft.com/office/drawing/2014/main" id="{CC97DB95-4C8A-07BB-A9BB-F147ACC64DB3}"/>
              </a:ext>
            </a:extLst>
          </p:cNvPr>
          <p:cNvSpPr>
            <a:spLocks noGrp="1"/>
          </p:cNvSpPr>
          <p:nvPr>
            <p:ph type="sldNum" sz="quarter" idx="12"/>
          </p:nvPr>
        </p:nvSpPr>
        <p:spPr/>
        <p:txBody>
          <a:bodyPr/>
          <a:lstStyle/>
          <a:p>
            <a:fld id="{2FDAE561-4338-A049-820A-7FE42B41F9F4}" type="slidenum">
              <a:rPr lang="es-ES_tradnl" smtClean="0"/>
              <a:t>‹#›</a:t>
            </a:fld>
            <a:endParaRPr lang="es-ES_tradnl"/>
          </a:p>
        </p:txBody>
      </p:sp>
    </p:spTree>
    <p:extLst>
      <p:ext uri="{BB962C8B-B14F-4D97-AF65-F5344CB8AC3E}">
        <p14:creationId xmlns:p14="http://schemas.microsoft.com/office/powerpoint/2010/main" val="1563134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3E09-5E95-A573-0CDA-45B1847DDD89}"/>
              </a:ext>
            </a:extLst>
          </p:cNvPr>
          <p:cNvSpPr>
            <a:spLocks noGrp="1"/>
          </p:cNvSpPr>
          <p:nvPr>
            <p:ph type="title"/>
          </p:nvPr>
        </p:nvSpPr>
        <p:spPr/>
        <p:txBody>
          <a:bodyPr/>
          <a:lstStyle/>
          <a:p>
            <a:r>
              <a:rPr lang="en-US"/>
              <a:t>Click to edit Master title style</a:t>
            </a:r>
            <a:endParaRPr lang="es-ES_tradnl"/>
          </a:p>
        </p:txBody>
      </p:sp>
      <p:sp>
        <p:nvSpPr>
          <p:cNvPr id="3" name="Date Placeholder 2">
            <a:extLst>
              <a:ext uri="{FF2B5EF4-FFF2-40B4-BE49-F238E27FC236}">
                <a16:creationId xmlns:a16="http://schemas.microsoft.com/office/drawing/2014/main" id="{4362172D-6460-734A-A0E2-EE82947D753F}"/>
              </a:ext>
            </a:extLst>
          </p:cNvPr>
          <p:cNvSpPr>
            <a:spLocks noGrp="1"/>
          </p:cNvSpPr>
          <p:nvPr>
            <p:ph type="dt" sz="half" idx="10"/>
          </p:nvPr>
        </p:nvSpPr>
        <p:spPr/>
        <p:txBody>
          <a:bodyPr/>
          <a:lstStyle/>
          <a:p>
            <a:fld id="{3F35A290-8F7D-9041-92EB-EDB522A56196}" type="datetimeFigureOut">
              <a:rPr lang="es-ES_tradnl" smtClean="0"/>
              <a:t>27/9/25</a:t>
            </a:fld>
            <a:endParaRPr lang="es-ES_tradnl"/>
          </a:p>
        </p:txBody>
      </p:sp>
      <p:sp>
        <p:nvSpPr>
          <p:cNvPr id="4" name="Footer Placeholder 3">
            <a:extLst>
              <a:ext uri="{FF2B5EF4-FFF2-40B4-BE49-F238E27FC236}">
                <a16:creationId xmlns:a16="http://schemas.microsoft.com/office/drawing/2014/main" id="{4737567D-14DF-F08D-5B11-D0F37972EFB7}"/>
              </a:ext>
            </a:extLst>
          </p:cNvPr>
          <p:cNvSpPr>
            <a:spLocks noGrp="1"/>
          </p:cNvSpPr>
          <p:nvPr>
            <p:ph type="ftr" sz="quarter" idx="11"/>
          </p:nvPr>
        </p:nvSpPr>
        <p:spPr/>
        <p:txBody>
          <a:bodyPr/>
          <a:lstStyle/>
          <a:p>
            <a:endParaRPr lang="es-ES_tradnl"/>
          </a:p>
        </p:txBody>
      </p:sp>
      <p:sp>
        <p:nvSpPr>
          <p:cNvPr id="5" name="Slide Number Placeholder 4">
            <a:extLst>
              <a:ext uri="{FF2B5EF4-FFF2-40B4-BE49-F238E27FC236}">
                <a16:creationId xmlns:a16="http://schemas.microsoft.com/office/drawing/2014/main" id="{DCB7FBC6-3663-20F9-A7FF-BB39C8370F6B}"/>
              </a:ext>
            </a:extLst>
          </p:cNvPr>
          <p:cNvSpPr>
            <a:spLocks noGrp="1"/>
          </p:cNvSpPr>
          <p:nvPr>
            <p:ph type="sldNum" sz="quarter" idx="12"/>
          </p:nvPr>
        </p:nvSpPr>
        <p:spPr/>
        <p:txBody>
          <a:bodyPr/>
          <a:lstStyle/>
          <a:p>
            <a:fld id="{2FDAE561-4338-A049-820A-7FE42B41F9F4}" type="slidenum">
              <a:rPr lang="es-ES_tradnl" smtClean="0"/>
              <a:t>‹#›</a:t>
            </a:fld>
            <a:endParaRPr lang="es-ES_tradnl"/>
          </a:p>
        </p:txBody>
      </p:sp>
    </p:spTree>
    <p:extLst>
      <p:ext uri="{BB962C8B-B14F-4D97-AF65-F5344CB8AC3E}">
        <p14:creationId xmlns:p14="http://schemas.microsoft.com/office/powerpoint/2010/main" val="2486328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A5DBAB-E32D-2E36-234B-8BF51399DA92}"/>
              </a:ext>
            </a:extLst>
          </p:cNvPr>
          <p:cNvSpPr>
            <a:spLocks noGrp="1"/>
          </p:cNvSpPr>
          <p:nvPr>
            <p:ph type="dt" sz="half" idx="10"/>
          </p:nvPr>
        </p:nvSpPr>
        <p:spPr/>
        <p:txBody>
          <a:bodyPr/>
          <a:lstStyle/>
          <a:p>
            <a:fld id="{3F35A290-8F7D-9041-92EB-EDB522A56196}" type="datetimeFigureOut">
              <a:rPr lang="es-ES_tradnl" smtClean="0"/>
              <a:t>27/9/25</a:t>
            </a:fld>
            <a:endParaRPr lang="es-ES_tradnl"/>
          </a:p>
        </p:txBody>
      </p:sp>
      <p:sp>
        <p:nvSpPr>
          <p:cNvPr id="3" name="Footer Placeholder 2">
            <a:extLst>
              <a:ext uri="{FF2B5EF4-FFF2-40B4-BE49-F238E27FC236}">
                <a16:creationId xmlns:a16="http://schemas.microsoft.com/office/drawing/2014/main" id="{48A1DE9C-A667-D0FD-5507-BB05FAA92B01}"/>
              </a:ext>
            </a:extLst>
          </p:cNvPr>
          <p:cNvSpPr>
            <a:spLocks noGrp="1"/>
          </p:cNvSpPr>
          <p:nvPr>
            <p:ph type="ftr" sz="quarter" idx="11"/>
          </p:nvPr>
        </p:nvSpPr>
        <p:spPr/>
        <p:txBody>
          <a:bodyPr/>
          <a:lstStyle/>
          <a:p>
            <a:endParaRPr lang="es-ES_tradnl"/>
          </a:p>
        </p:txBody>
      </p:sp>
      <p:sp>
        <p:nvSpPr>
          <p:cNvPr id="4" name="Slide Number Placeholder 3">
            <a:extLst>
              <a:ext uri="{FF2B5EF4-FFF2-40B4-BE49-F238E27FC236}">
                <a16:creationId xmlns:a16="http://schemas.microsoft.com/office/drawing/2014/main" id="{E4C0C033-E2D8-78FE-94FB-7975AE527108}"/>
              </a:ext>
            </a:extLst>
          </p:cNvPr>
          <p:cNvSpPr>
            <a:spLocks noGrp="1"/>
          </p:cNvSpPr>
          <p:nvPr>
            <p:ph type="sldNum" sz="quarter" idx="12"/>
          </p:nvPr>
        </p:nvSpPr>
        <p:spPr/>
        <p:txBody>
          <a:bodyPr/>
          <a:lstStyle/>
          <a:p>
            <a:fld id="{2FDAE561-4338-A049-820A-7FE42B41F9F4}" type="slidenum">
              <a:rPr lang="es-ES_tradnl" smtClean="0"/>
              <a:t>‹#›</a:t>
            </a:fld>
            <a:endParaRPr lang="es-ES_tradnl"/>
          </a:p>
        </p:txBody>
      </p:sp>
    </p:spTree>
    <p:extLst>
      <p:ext uri="{BB962C8B-B14F-4D97-AF65-F5344CB8AC3E}">
        <p14:creationId xmlns:p14="http://schemas.microsoft.com/office/powerpoint/2010/main" val="357381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78235-7F16-6146-8AEC-2294335782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DF1C7343-86B7-0ABD-BD8B-3CB063CF33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Text Placeholder 3">
            <a:extLst>
              <a:ext uri="{FF2B5EF4-FFF2-40B4-BE49-F238E27FC236}">
                <a16:creationId xmlns:a16="http://schemas.microsoft.com/office/drawing/2014/main" id="{042009BB-C8D1-6684-658D-5B9447CE9E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32C72A-E528-ECDD-17DE-A8AFDB14FF78}"/>
              </a:ext>
            </a:extLst>
          </p:cNvPr>
          <p:cNvSpPr>
            <a:spLocks noGrp="1"/>
          </p:cNvSpPr>
          <p:nvPr>
            <p:ph type="dt" sz="half" idx="10"/>
          </p:nvPr>
        </p:nvSpPr>
        <p:spPr/>
        <p:txBody>
          <a:bodyPr/>
          <a:lstStyle/>
          <a:p>
            <a:fld id="{3F35A290-8F7D-9041-92EB-EDB522A56196}" type="datetimeFigureOut">
              <a:rPr lang="es-ES_tradnl" smtClean="0"/>
              <a:t>27/9/25</a:t>
            </a:fld>
            <a:endParaRPr lang="es-ES_tradnl"/>
          </a:p>
        </p:txBody>
      </p:sp>
      <p:sp>
        <p:nvSpPr>
          <p:cNvPr id="6" name="Footer Placeholder 5">
            <a:extLst>
              <a:ext uri="{FF2B5EF4-FFF2-40B4-BE49-F238E27FC236}">
                <a16:creationId xmlns:a16="http://schemas.microsoft.com/office/drawing/2014/main" id="{A2FB7FF1-1DB2-3F6A-8B35-D1DE023D3806}"/>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6AF75517-910C-C191-1550-0712812F634D}"/>
              </a:ext>
            </a:extLst>
          </p:cNvPr>
          <p:cNvSpPr>
            <a:spLocks noGrp="1"/>
          </p:cNvSpPr>
          <p:nvPr>
            <p:ph type="sldNum" sz="quarter" idx="12"/>
          </p:nvPr>
        </p:nvSpPr>
        <p:spPr/>
        <p:txBody>
          <a:bodyPr/>
          <a:lstStyle/>
          <a:p>
            <a:fld id="{2FDAE561-4338-A049-820A-7FE42B41F9F4}" type="slidenum">
              <a:rPr lang="es-ES_tradnl" smtClean="0"/>
              <a:t>‹#›</a:t>
            </a:fld>
            <a:endParaRPr lang="es-ES_tradnl"/>
          </a:p>
        </p:txBody>
      </p:sp>
    </p:spTree>
    <p:extLst>
      <p:ext uri="{BB962C8B-B14F-4D97-AF65-F5344CB8AC3E}">
        <p14:creationId xmlns:p14="http://schemas.microsoft.com/office/powerpoint/2010/main" val="3628411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AF870-DD9C-A658-6547-DD0ED27698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_tradnl"/>
          </a:p>
        </p:txBody>
      </p:sp>
      <p:sp>
        <p:nvSpPr>
          <p:cNvPr id="3" name="Picture Placeholder 2">
            <a:extLst>
              <a:ext uri="{FF2B5EF4-FFF2-40B4-BE49-F238E27FC236}">
                <a16:creationId xmlns:a16="http://schemas.microsoft.com/office/drawing/2014/main" id="{D0714705-16AC-5148-70C0-354CD45629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Text Placeholder 3">
            <a:extLst>
              <a:ext uri="{FF2B5EF4-FFF2-40B4-BE49-F238E27FC236}">
                <a16:creationId xmlns:a16="http://schemas.microsoft.com/office/drawing/2014/main" id="{B101D7C0-0080-E120-EFF8-3E55E06291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6A0B3E-78BC-9A49-94C9-3490DFE01EF6}"/>
              </a:ext>
            </a:extLst>
          </p:cNvPr>
          <p:cNvSpPr>
            <a:spLocks noGrp="1"/>
          </p:cNvSpPr>
          <p:nvPr>
            <p:ph type="dt" sz="half" idx="10"/>
          </p:nvPr>
        </p:nvSpPr>
        <p:spPr/>
        <p:txBody>
          <a:bodyPr/>
          <a:lstStyle/>
          <a:p>
            <a:fld id="{3F35A290-8F7D-9041-92EB-EDB522A56196}" type="datetimeFigureOut">
              <a:rPr lang="es-ES_tradnl" smtClean="0"/>
              <a:t>27/9/25</a:t>
            </a:fld>
            <a:endParaRPr lang="es-ES_tradnl"/>
          </a:p>
        </p:txBody>
      </p:sp>
      <p:sp>
        <p:nvSpPr>
          <p:cNvPr id="6" name="Footer Placeholder 5">
            <a:extLst>
              <a:ext uri="{FF2B5EF4-FFF2-40B4-BE49-F238E27FC236}">
                <a16:creationId xmlns:a16="http://schemas.microsoft.com/office/drawing/2014/main" id="{E07F75CE-5446-B0A4-71DE-719E78D2CC48}"/>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A0C7C66B-6B9A-BBE1-753A-8F8B2EE68AD3}"/>
              </a:ext>
            </a:extLst>
          </p:cNvPr>
          <p:cNvSpPr>
            <a:spLocks noGrp="1"/>
          </p:cNvSpPr>
          <p:nvPr>
            <p:ph type="sldNum" sz="quarter" idx="12"/>
          </p:nvPr>
        </p:nvSpPr>
        <p:spPr/>
        <p:txBody>
          <a:bodyPr/>
          <a:lstStyle/>
          <a:p>
            <a:fld id="{2FDAE561-4338-A049-820A-7FE42B41F9F4}" type="slidenum">
              <a:rPr lang="es-ES_tradnl" smtClean="0"/>
              <a:t>‹#›</a:t>
            </a:fld>
            <a:endParaRPr lang="es-ES_tradnl"/>
          </a:p>
        </p:txBody>
      </p:sp>
    </p:spTree>
    <p:extLst>
      <p:ext uri="{BB962C8B-B14F-4D97-AF65-F5344CB8AC3E}">
        <p14:creationId xmlns:p14="http://schemas.microsoft.com/office/powerpoint/2010/main" val="404267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89B448-3EDD-815F-9E3A-559ABE7AB6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8F3BE03C-8D30-5220-D42C-1E46133B9A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8DD86847-94EE-61A8-9E2C-8EC8C6DA0F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F35A290-8F7D-9041-92EB-EDB522A56196}" type="datetimeFigureOut">
              <a:rPr lang="es-ES_tradnl" smtClean="0"/>
              <a:t>27/9/25</a:t>
            </a:fld>
            <a:endParaRPr lang="es-ES_tradnl"/>
          </a:p>
        </p:txBody>
      </p:sp>
      <p:sp>
        <p:nvSpPr>
          <p:cNvPr id="5" name="Footer Placeholder 4">
            <a:extLst>
              <a:ext uri="{FF2B5EF4-FFF2-40B4-BE49-F238E27FC236}">
                <a16:creationId xmlns:a16="http://schemas.microsoft.com/office/drawing/2014/main" id="{9424F778-9E29-2E57-D62C-4B3E3BFBF0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_tradnl"/>
          </a:p>
        </p:txBody>
      </p:sp>
      <p:sp>
        <p:nvSpPr>
          <p:cNvPr id="6" name="Slide Number Placeholder 5">
            <a:extLst>
              <a:ext uri="{FF2B5EF4-FFF2-40B4-BE49-F238E27FC236}">
                <a16:creationId xmlns:a16="http://schemas.microsoft.com/office/drawing/2014/main" id="{5F06C2AA-4840-13FE-38C1-04FEDFA063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DAE561-4338-A049-820A-7FE42B41F9F4}" type="slidenum">
              <a:rPr lang="es-ES_tradnl" smtClean="0"/>
              <a:t>‹#›</a:t>
            </a:fld>
            <a:endParaRPr lang="es-ES_tradnl"/>
          </a:p>
        </p:txBody>
      </p:sp>
    </p:spTree>
    <p:extLst>
      <p:ext uri="{BB962C8B-B14F-4D97-AF65-F5344CB8AC3E}">
        <p14:creationId xmlns:p14="http://schemas.microsoft.com/office/powerpoint/2010/main" val="1431728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jpe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9D734-2BFA-8CC2-0244-4C8A5ED40437}"/>
              </a:ext>
            </a:extLst>
          </p:cNvPr>
          <p:cNvSpPr>
            <a:spLocks noGrp="1"/>
          </p:cNvSpPr>
          <p:nvPr>
            <p:ph type="ctrTitle"/>
          </p:nvPr>
        </p:nvSpPr>
        <p:spPr/>
        <p:txBody>
          <a:bodyPr>
            <a:normAutofit fontScale="90000"/>
          </a:bodyPr>
          <a:lstStyle/>
          <a:p>
            <a:r>
              <a:rPr lang="en-US" b="1" dirty="0"/>
              <a:t>Dashboard for </a:t>
            </a:r>
            <a:r>
              <a:rPr lang="en-US" b="1" dirty="0" err="1"/>
              <a:t>Brigadas</a:t>
            </a:r>
            <a:r>
              <a:rPr lang="en-US" b="1" dirty="0"/>
              <a:t> de Salud Materna in Conflict-Affected Mexico</a:t>
            </a:r>
            <a:endParaRPr lang="es-ES_tradnl" dirty="0"/>
          </a:p>
        </p:txBody>
      </p:sp>
      <p:sp>
        <p:nvSpPr>
          <p:cNvPr id="3" name="Subtitle 2">
            <a:extLst>
              <a:ext uri="{FF2B5EF4-FFF2-40B4-BE49-F238E27FC236}">
                <a16:creationId xmlns:a16="http://schemas.microsoft.com/office/drawing/2014/main" id="{5B617FF4-AE54-DA57-2415-B7B666986E21}"/>
              </a:ext>
            </a:extLst>
          </p:cNvPr>
          <p:cNvSpPr>
            <a:spLocks noGrp="1"/>
          </p:cNvSpPr>
          <p:nvPr>
            <p:ph type="subTitle" idx="1"/>
          </p:nvPr>
        </p:nvSpPr>
        <p:spPr/>
        <p:txBody>
          <a:bodyPr/>
          <a:lstStyle/>
          <a:p>
            <a:r>
              <a:rPr lang="en-US" i="1" dirty="0"/>
              <a:t>Deliverable 2: Data Source Evaluation</a:t>
            </a:r>
            <a:endParaRPr lang="es-ES_tradnl" i="1" dirty="0"/>
          </a:p>
          <a:p>
            <a:r>
              <a:rPr lang="es-ES_tradnl" i="1" dirty="0"/>
              <a:t>Robert Clay Harris — jbm2rt</a:t>
            </a:r>
            <a:endParaRPr lang="en-US" dirty="0"/>
          </a:p>
        </p:txBody>
      </p:sp>
      <p:sp>
        <p:nvSpPr>
          <p:cNvPr id="4" name="TextBox 3">
            <a:extLst>
              <a:ext uri="{FF2B5EF4-FFF2-40B4-BE49-F238E27FC236}">
                <a16:creationId xmlns:a16="http://schemas.microsoft.com/office/drawing/2014/main" id="{C416C5C3-6A52-A4B9-4340-89DAAED37F06}"/>
              </a:ext>
            </a:extLst>
          </p:cNvPr>
          <p:cNvSpPr txBox="1"/>
          <p:nvPr/>
        </p:nvSpPr>
        <p:spPr>
          <a:xfrm>
            <a:off x="8973312" y="9144"/>
            <a:ext cx="3218688" cy="646331"/>
          </a:xfrm>
          <a:prstGeom prst="rect">
            <a:avLst/>
          </a:prstGeom>
          <a:noFill/>
        </p:spPr>
        <p:txBody>
          <a:bodyPr wrap="square" rtlCol="0">
            <a:spAutoFit/>
          </a:bodyPr>
          <a:lstStyle/>
          <a:p>
            <a:r>
              <a:rPr lang="en-US" dirty="0"/>
              <a:t>University of Virginia – DS 5559</a:t>
            </a:r>
          </a:p>
          <a:p>
            <a:r>
              <a:rPr lang="en-US" dirty="0"/>
              <a:t>September 2025</a:t>
            </a:r>
          </a:p>
        </p:txBody>
      </p:sp>
      <p:pic>
        <p:nvPicPr>
          <p:cNvPr id="1026" name="Picture 2" descr="United States - CRS - Caritas">
            <a:extLst>
              <a:ext uri="{FF2B5EF4-FFF2-40B4-BE49-F238E27FC236}">
                <a16:creationId xmlns:a16="http://schemas.microsoft.com/office/drawing/2014/main" id="{4B11CCFA-A516-14DF-5DAD-63D052E6DB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14800"/>
            <a:ext cx="4195483"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áritasMexicana - YouTube">
            <a:extLst>
              <a:ext uri="{FF2B5EF4-FFF2-40B4-BE49-F238E27FC236}">
                <a16:creationId xmlns:a16="http://schemas.microsoft.com/office/drawing/2014/main" id="{8DD2AB2E-B176-5E9C-A00E-6BE897FEB1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8800" y="4114800"/>
            <a:ext cx="27432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604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93CA7-68CD-124E-9E5F-E0B8984AC69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E880B0C-CB8A-BC80-585C-2394E6A32F5F}"/>
              </a:ext>
            </a:extLst>
          </p:cNvPr>
          <p:cNvSpPr>
            <a:spLocks noGrp="1"/>
          </p:cNvSpPr>
          <p:nvPr>
            <p:ph idx="1"/>
          </p:nvPr>
        </p:nvSpPr>
        <p:spPr>
          <a:xfrm>
            <a:off x="838200" y="1825624"/>
            <a:ext cx="10515600" cy="5032375"/>
          </a:xfrm>
        </p:spPr>
        <p:txBody>
          <a:bodyPr>
            <a:normAutofit fontScale="55000" lnSpcReduction="20000"/>
          </a:bodyPr>
          <a:lstStyle/>
          <a:p>
            <a:r>
              <a:rPr lang="en-US" dirty="0"/>
              <a:t>Purpose</a:t>
            </a:r>
          </a:p>
          <a:p>
            <a:pPr lvl="1"/>
            <a:r>
              <a:rPr lang="en-US" dirty="0"/>
              <a:t>This dashboard will integrate conflict event data from ACLED with maternal and infant health vulnerability indicators (e.g., poverty, health facility density, travel distance to obstetric care, displacement trends, and infant birth weights). It will provide a national map of conflict-affected areas, a ranked list of municipalities most in need of </a:t>
            </a:r>
            <a:r>
              <a:rPr lang="en-US" i="1" dirty="0" err="1"/>
              <a:t>brigadas</a:t>
            </a:r>
            <a:r>
              <a:rPr lang="en-US" i="1" dirty="0"/>
              <a:t> de </a:t>
            </a:r>
            <a:r>
              <a:rPr lang="en-US" i="1" dirty="0" err="1"/>
              <a:t>salud</a:t>
            </a:r>
            <a:r>
              <a:rPr lang="en-US" i="1" dirty="0"/>
              <a:t> </a:t>
            </a:r>
            <a:r>
              <a:rPr lang="en-US" i="1" dirty="0" err="1"/>
              <a:t>materna</a:t>
            </a:r>
            <a:r>
              <a:rPr lang="en-US" dirty="0"/>
              <a:t>, and predictive modeling to anticipate where risks are likely to rise in the next month.</a:t>
            </a:r>
          </a:p>
          <a:p>
            <a:r>
              <a:rPr lang="en-US" dirty="0"/>
              <a:t>Relevance</a:t>
            </a:r>
          </a:p>
          <a:p>
            <a:pPr lvl="1"/>
            <a:r>
              <a:rPr lang="en-US" dirty="0"/>
              <a:t>Maternal mortality has declined in Mexico over the past three decades, yet localized research shows that violence undermines these gains by reducing access to care and worsening birth outcomes (WHO 2025; Brown 2018). In 2024, ACLED recorded more than 5,000 violent events in Mexico, disproportionately concentrated in states such as Nuevo León, Guanajuato, and Michoacán. Violence disrupts clinics, displaces health workers, and forces women to travel unsafe routes for care. CRS and Caritas Mexico already operate mobile health brigades that provide flexible, community-based services, making them well-suited to respond to these gaps. A real-time dashboard will allow brigades to be deployed where humanitarian need is greatest.</a:t>
            </a:r>
          </a:p>
          <a:p>
            <a:r>
              <a:rPr lang="en-US" dirty="0"/>
              <a:t>Users</a:t>
            </a:r>
          </a:p>
          <a:p>
            <a:pPr lvl="1"/>
            <a:r>
              <a:rPr lang="en-US" dirty="0"/>
              <a:t>Primary users include CRS senior executives (who require visibility to guide global resource allocation), CRS Mexico country leadership (who need state- and municipal-level insights for planning), and Caritas diocesan chapters (who manage local brigade operations).</a:t>
            </a:r>
          </a:p>
          <a:p>
            <a:r>
              <a:rPr lang="en-US" dirty="0"/>
              <a:t>Descriptive Questions</a:t>
            </a:r>
          </a:p>
          <a:p>
            <a:pPr lvl="1"/>
            <a:r>
              <a:rPr lang="en-US" dirty="0"/>
              <a:t>Where are conflict events occurring, and how do they overlap with maternal and infant vulnerabilities?</a:t>
            </a:r>
          </a:p>
          <a:p>
            <a:pPr lvl="1"/>
            <a:r>
              <a:rPr lang="en-US" dirty="0"/>
              <a:t>Which municipalities are most at risk of service disruption?</a:t>
            </a:r>
          </a:p>
          <a:p>
            <a:pPr lvl="1"/>
            <a:r>
              <a:rPr lang="en-US" dirty="0"/>
              <a:t>How are risks distributed across states, and where are clusters of acute need?</a:t>
            </a:r>
          </a:p>
          <a:p>
            <a:pPr lvl="1"/>
            <a:r>
              <a:rPr lang="en-US" dirty="0"/>
              <a:t>What are recent trends in conflict and maternal/infant health risks?</a:t>
            </a:r>
          </a:p>
          <a:p>
            <a:r>
              <a:rPr lang="en-US" dirty="0"/>
              <a:t>Predictive Question</a:t>
            </a:r>
          </a:p>
          <a:p>
            <a:pPr lvl="1"/>
            <a:r>
              <a:rPr lang="en-US" dirty="0"/>
              <a:t>Which states are most likely to face rising violence and maternal/infant risks in the next month, and how should </a:t>
            </a:r>
            <a:r>
              <a:rPr lang="en-US" dirty="0" err="1"/>
              <a:t>brigadas</a:t>
            </a:r>
            <a:r>
              <a:rPr lang="en-US" dirty="0"/>
              <a:t> be allocated among high-risk municipalities?</a:t>
            </a:r>
          </a:p>
        </p:txBody>
      </p:sp>
      <p:grpSp>
        <p:nvGrpSpPr>
          <p:cNvPr id="9" name="Group 8">
            <a:extLst>
              <a:ext uri="{FF2B5EF4-FFF2-40B4-BE49-F238E27FC236}">
                <a16:creationId xmlns:a16="http://schemas.microsoft.com/office/drawing/2014/main" id="{1EA51DB1-235D-3B69-4A76-2D249DD28410}"/>
              </a:ext>
            </a:extLst>
          </p:cNvPr>
          <p:cNvGrpSpPr/>
          <p:nvPr/>
        </p:nvGrpSpPr>
        <p:grpSpPr>
          <a:xfrm>
            <a:off x="8392837" y="0"/>
            <a:ext cx="3799163" cy="1513437"/>
            <a:chOff x="3826933" y="-517933"/>
            <a:chExt cx="6886222" cy="2743200"/>
          </a:xfrm>
        </p:grpSpPr>
        <p:pic>
          <p:nvPicPr>
            <p:cNvPr id="6" name="Picture 2" descr="United States - CRS - Caritas">
              <a:extLst>
                <a:ext uri="{FF2B5EF4-FFF2-40B4-BE49-F238E27FC236}">
                  <a16:creationId xmlns:a16="http://schemas.microsoft.com/office/drawing/2014/main" id="{90AB92BF-8FF0-AEDB-414B-FE4B99E032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6933" y="-517933"/>
              <a:ext cx="4195483"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áritasMexicana - YouTube">
              <a:extLst>
                <a:ext uri="{FF2B5EF4-FFF2-40B4-BE49-F238E27FC236}">
                  <a16:creationId xmlns:a16="http://schemas.microsoft.com/office/drawing/2014/main" id="{1AA756CB-FDF2-5352-AA84-961ACF0306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9955" y="-517933"/>
              <a:ext cx="2743200" cy="27432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65801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660F0E-0509-0766-6970-9220F9E7D0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9DF606-4A66-2454-D1AF-9618BF702775}"/>
              </a:ext>
            </a:extLst>
          </p:cNvPr>
          <p:cNvSpPr>
            <a:spLocks noGrp="1"/>
          </p:cNvSpPr>
          <p:nvPr>
            <p:ph type="title"/>
          </p:nvPr>
        </p:nvSpPr>
        <p:spPr/>
        <p:txBody>
          <a:bodyPr>
            <a:normAutofit/>
          </a:bodyPr>
          <a:lstStyle/>
          <a:p>
            <a:r>
              <a:rPr lang="en-US" sz="4000" dirty="0"/>
              <a:t>Criteria for Selecting Data Sources</a:t>
            </a:r>
          </a:p>
        </p:txBody>
      </p:sp>
      <p:sp>
        <p:nvSpPr>
          <p:cNvPr id="3" name="Content Placeholder 2">
            <a:extLst>
              <a:ext uri="{FF2B5EF4-FFF2-40B4-BE49-F238E27FC236}">
                <a16:creationId xmlns:a16="http://schemas.microsoft.com/office/drawing/2014/main" id="{CDDF7071-84F0-C0A0-9455-3FD84C5149BA}"/>
              </a:ext>
            </a:extLst>
          </p:cNvPr>
          <p:cNvSpPr>
            <a:spLocks noGrp="1"/>
          </p:cNvSpPr>
          <p:nvPr>
            <p:ph sz="half" idx="1"/>
          </p:nvPr>
        </p:nvSpPr>
        <p:spPr/>
        <p:txBody>
          <a:bodyPr>
            <a:normAutofit fontScale="77500" lnSpcReduction="20000"/>
          </a:bodyPr>
          <a:lstStyle/>
          <a:p>
            <a:r>
              <a:rPr lang="en-US" dirty="0"/>
              <a:t>To ensure the dashboard is built on robust foundations, four criteria guide our selection of data sources: </a:t>
            </a:r>
            <a:r>
              <a:rPr lang="en-US" b="1" dirty="0"/>
              <a:t>Availability, Reliability, Granularity, and Timeliness.</a:t>
            </a:r>
            <a:endParaRPr lang="en-US" dirty="0"/>
          </a:p>
          <a:p>
            <a:r>
              <a:rPr lang="en-US" dirty="0"/>
              <a:t>No single criterion is sufficient on its own: each complements the others. For example, highly available data is only useful if it is also reliable, and fine-grained data must also be timely to be actionable.</a:t>
            </a:r>
          </a:p>
          <a:p>
            <a:r>
              <a:rPr lang="en-US" dirty="0"/>
              <a:t>Together, they create a balanced framework for evaluating which data sources are most appropriate for CRS and Caritas in guiding </a:t>
            </a:r>
            <a:r>
              <a:rPr lang="en-US" dirty="0" err="1"/>
              <a:t>brigada</a:t>
            </a:r>
            <a:r>
              <a:rPr lang="en-US" dirty="0"/>
              <a:t> deployments.</a:t>
            </a:r>
          </a:p>
        </p:txBody>
      </p:sp>
      <p:pic>
        <p:nvPicPr>
          <p:cNvPr id="8" name="Content Placeholder 7" descr="A diagram of a complex loop&#10;&#10;AI-generated content may be incorrect.">
            <a:extLst>
              <a:ext uri="{FF2B5EF4-FFF2-40B4-BE49-F238E27FC236}">
                <a16:creationId xmlns:a16="http://schemas.microsoft.com/office/drawing/2014/main" id="{E3415305-8EDB-9B78-6768-C8997B07CDB9}"/>
              </a:ext>
            </a:extLst>
          </p:cNvPr>
          <p:cNvPicPr>
            <a:picLocks noGrp="1" noChangeAspect="1"/>
          </p:cNvPicPr>
          <p:nvPr>
            <p:ph sz="half" idx="2"/>
          </p:nvPr>
        </p:nvPicPr>
        <p:blipFill>
          <a:blip r:embed="rId2"/>
          <a:srcRect l="9285" t="8391" r="7971" b="9303"/>
          <a:stretch>
            <a:fillRect/>
          </a:stretch>
        </p:blipFill>
        <p:spPr>
          <a:xfrm>
            <a:off x="6476999" y="1695449"/>
            <a:ext cx="4972051" cy="4945744"/>
          </a:xfrm>
        </p:spPr>
      </p:pic>
      <p:grpSp>
        <p:nvGrpSpPr>
          <p:cNvPr id="9" name="Group 8">
            <a:extLst>
              <a:ext uri="{FF2B5EF4-FFF2-40B4-BE49-F238E27FC236}">
                <a16:creationId xmlns:a16="http://schemas.microsoft.com/office/drawing/2014/main" id="{91A8A277-B3E4-F6C0-844E-8DF0EFE92877}"/>
              </a:ext>
            </a:extLst>
          </p:cNvPr>
          <p:cNvGrpSpPr/>
          <p:nvPr/>
        </p:nvGrpSpPr>
        <p:grpSpPr>
          <a:xfrm>
            <a:off x="8392837" y="0"/>
            <a:ext cx="3799163" cy="1513437"/>
            <a:chOff x="3826933" y="-517933"/>
            <a:chExt cx="6886222" cy="2743200"/>
          </a:xfrm>
        </p:grpSpPr>
        <p:pic>
          <p:nvPicPr>
            <p:cNvPr id="6" name="Picture 2" descr="United States - CRS - Caritas">
              <a:extLst>
                <a:ext uri="{FF2B5EF4-FFF2-40B4-BE49-F238E27FC236}">
                  <a16:creationId xmlns:a16="http://schemas.microsoft.com/office/drawing/2014/main" id="{BC7168B1-1DB4-F188-81A5-DB6530964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6933" y="-517933"/>
              <a:ext cx="4195483"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áritasMexicana - YouTube">
              <a:extLst>
                <a:ext uri="{FF2B5EF4-FFF2-40B4-BE49-F238E27FC236}">
                  <a16:creationId xmlns:a16="http://schemas.microsoft.com/office/drawing/2014/main" id="{7F158FB5-30BF-AE51-70E6-5555E91540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9955" y="-517933"/>
              <a:ext cx="2743200" cy="27432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28954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DB1D9-B41A-D624-A425-E9EEDF8431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D58257-BE35-C2AC-6B09-44EB4C9E3300}"/>
              </a:ext>
            </a:extLst>
          </p:cNvPr>
          <p:cNvSpPr>
            <a:spLocks noGrp="1"/>
          </p:cNvSpPr>
          <p:nvPr>
            <p:ph type="title"/>
          </p:nvPr>
        </p:nvSpPr>
        <p:spPr/>
        <p:txBody>
          <a:bodyPr>
            <a:normAutofit/>
          </a:bodyPr>
          <a:lstStyle/>
          <a:p>
            <a:r>
              <a:rPr lang="en-US" dirty="0"/>
              <a:t>Availability</a:t>
            </a:r>
            <a:endParaRPr lang="en-US" sz="4000" dirty="0"/>
          </a:p>
        </p:txBody>
      </p:sp>
      <p:sp>
        <p:nvSpPr>
          <p:cNvPr id="3" name="Content Placeholder 2">
            <a:extLst>
              <a:ext uri="{FF2B5EF4-FFF2-40B4-BE49-F238E27FC236}">
                <a16:creationId xmlns:a16="http://schemas.microsoft.com/office/drawing/2014/main" id="{58221580-7F2B-9665-557D-1E40CB9CEFBE}"/>
              </a:ext>
            </a:extLst>
          </p:cNvPr>
          <p:cNvSpPr>
            <a:spLocks noGrp="1"/>
          </p:cNvSpPr>
          <p:nvPr>
            <p:ph idx="1"/>
          </p:nvPr>
        </p:nvSpPr>
        <p:spPr/>
        <p:txBody>
          <a:bodyPr>
            <a:normAutofit/>
          </a:bodyPr>
          <a:lstStyle/>
          <a:p>
            <a:pPr marL="171450" indent="-171450"/>
            <a:r>
              <a:rPr lang="en-US" sz="2400" i="1" dirty="0"/>
              <a:t>Question:</a:t>
            </a:r>
            <a:r>
              <a:rPr lang="en-US" sz="2400" dirty="0"/>
              <a:t> Is the data free, accessible, and regularly updated?</a:t>
            </a:r>
          </a:p>
          <a:p>
            <a:pPr marL="171450" indent="-171450"/>
            <a:r>
              <a:rPr lang="en-US" sz="2400" i="1" dirty="0"/>
              <a:t>Benefits</a:t>
            </a:r>
            <a:r>
              <a:rPr lang="en-US" sz="2400" dirty="0"/>
              <a:t>: Easy access ensures CRS/Caritas can use the data without restrictions.</a:t>
            </a:r>
          </a:p>
          <a:p>
            <a:pPr marL="171450" indent="-171450"/>
            <a:r>
              <a:rPr lang="en-US" sz="2400" i="1" dirty="0"/>
              <a:t>Limitations</a:t>
            </a:r>
            <a:r>
              <a:rPr lang="en-US" sz="2400" dirty="0"/>
              <a:t>: Some free datasets (e.g., government portals) may lag in updates or require cumbersome downloads.</a:t>
            </a:r>
          </a:p>
          <a:p>
            <a:pPr marL="171450" indent="-171450"/>
            <a:r>
              <a:rPr lang="en-US" sz="2400" i="1" dirty="0"/>
              <a:t>Complementarity</a:t>
            </a:r>
            <a:r>
              <a:rPr lang="en-US" sz="2400" dirty="0"/>
              <a:t>: Pairs with </a:t>
            </a:r>
            <a:r>
              <a:rPr lang="en-US" sz="2400" b="1" dirty="0"/>
              <a:t>Reliability</a:t>
            </a:r>
            <a:r>
              <a:rPr lang="en-US" sz="2400" dirty="0"/>
              <a:t> — availability is only valuable if the data is also credible.</a:t>
            </a:r>
            <a:endParaRPr lang="en-US" sz="2400" i="1" dirty="0"/>
          </a:p>
        </p:txBody>
      </p:sp>
      <p:grpSp>
        <p:nvGrpSpPr>
          <p:cNvPr id="9" name="Group 8">
            <a:extLst>
              <a:ext uri="{FF2B5EF4-FFF2-40B4-BE49-F238E27FC236}">
                <a16:creationId xmlns:a16="http://schemas.microsoft.com/office/drawing/2014/main" id="{37128046-3578-371C-96FC-46A0A12601CC}"/>
              </a:ext>
            </a:extLst>
          </p:cNvPr>
          <p:cNvGrpSpPr/>
          <p:nvPr/>
        </p:nvGrpSpPr>
        <p:grpSpPr>
          <a:xfrm>
            <a:off x="8392837" y="0"/>
            <a:ext cx="3799163" cy="1513437"/>
            <a:chOff x="3826933" y="-517933"/>
            <a:chExt cx="6886222" cy="2743200"/>
          </a:xfrm>
        </p:grpSpPr>
        <p:pic>
          <p:nvPicPr>
            <p:cNvPr id="6" name="Picture 2" descr="United States - CRS - Caritas">
              <a:extLst>
                <a:ext uri="{FF2B5EF4-FFF2-40B4-BE49-F238E27FC236}">
                  <a16:creationId xmlns:a16="http://schemas.microsoft.com/office/drawing/2014/main" id="{CE36921C-19B4-3FF6-CD02-096E4F969C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6933" y="-517933"/>
              <a:ext cx="4195483"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áritasMexicana - YouTube">
              <a:extLst>
                <a:ext uri="{FF2B5EF4-FFF2-40B4-BE49-F238E27FC236}">
                  <a16:creationId xmlns:a16="http://schemas.microsoft.com/office/drawing/2014/main" id="{84048E1C-0B2F-C615-296F-4A6AD3E074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9955" y="-517933"/>
              <a:ext cx="2743200" cy="2743200"/>
            </a:xfrm>
            <a:prstGeom prst="rect">
              <a:avLst/>
            </a:prstGeom>
            <a:noFill/>
            <a:extLst>
              <a:ext uri="{909E8E84-426E-40DD-AFC4-6F175D3DCCD1}">
                <a14:hiddenFill xmlns:a14="http://schemas.microsoft.com/office/drawing/2010/main">
                  <a:solidFill>
                    <a:srgbClr val="FFFFFF"/>
                  </a:solidFill>
                </a14:hiddenFill>
              </a:ext>
            </a:extLst>
          </p:spPr>
        </p:pic>
      </p:grpSp>
      <p:pic>
        <p:nvPicPr>
          <p:cNvPr id="5" name="Picture 4" descr="A blue rectangle with black text&#10;&#10;AI-generated content may be incorrect.">
            <a:extLst>
              <a:ext uri="{FF2B5EF4-FFF2-40B4-BE49-F238E27FC236}">
                <a16:creationId xmlns:a16="http://schemas.microsoft.com/office/drawing/2014/main" id="{D62D1A24-3CFC-BB09-5891-85BC25234A49}"/>
              </a:ext>
            </a:extLst>
          </p:cNvPr>
          <p:cNvPicPr>
            <a:picLocks noChangeAspect="1"/>
          </p:cNvPicPr>
          <p:nvPr/>
        </p:nvPicPr>
        <p:blipFill>
          <a:blip r:embed="rId4"/>
          <a:stretch>
            <a:fillRect/>
          </a:stretch>
        </p:blipFill>
        <p:spPr>
          <a:xfrm>
            <a:off x="2438400" y="5029200"/>
            <a:ext cx="7315200" cy="1828800"/>
          </a:xfrm>
          <a:prstGeom prst="rect">
            <a:avLst/>
          </a:prstGeom>
        </p:spPr>
      </p:pic>
    </p:spTree>
    <p:extLst>
      <p:ext uri="{BB962C8B-B14F-4D97-AF65-F5344CB8AC3E}">
        <p14:creationId xmlns:p14="http://schemas.microsoft.com/office/powerpoint/2010/main" val="2281534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CB648-F746-D813-4D78-3FE18913BA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864E92-1457-4ACE-D22C-623CEFAD3C29}"/>
              </a:ext>
            </a:extLst>
          </p:cNvPr>
          <p:cNvSpPr>
            <a:spLocks noGrp="1"/>
          </p:cNvSpPr>
          <p:nvPr>
            <p:ph type="title"/>
          </p:nvPr>
        </p:nvSpPr>
        <p:spPr/>
        <p:txBody>
          <a:bodyPr>
            <a:normAutofit/>
          </a:bodyPr>
          <a:lstStyle/>
          <a:p>
            <a:r>
              <a:rPr lang="en-US" dirty="0"/>
              <a:t>Reliability</a:t>
            </a:r>
            <a:endParaRPr lang="en-US" sz="4000" dirty="0"/>
          </a:p>
        </p:txBody>
      </p:sp>
      <p:sp>
        <p:nvSpPr>
          <p:cNvPr id="3" name="Content Placeholder 2">
            <a:extLst>
              <a:ext uri="{FF2B5EF4-FFF2-40B4-BE49-F238E27FC236}">
                <a16:creationId xmlns:a16="http://schemas.microsoft.com/office/drawing/2014/main" id="{BBE966B4-8944-3D62-C770-6E7F29271573}"/>
              </a:ext>
            </a:extLst>
          </p:cNvPr>
          <p:cNvSpPr>
            <a:spLocks noGrp="1"/>
          </p:cNvSpPr>
          <p:nvPr>
            <p:ph idx="1"/>
          </p:nvPr>
        </p:nvSpPr>
        <p:spPr/>
        <p:txBody>
          <a:bodyPr>
            <a:normAutofit/>
          </a:bodyPr>
          <a:lstStyle/>
          <a:p>
            <a:pPr marL="285750" indent="-285750"/>
            <a:r>
              <a:rPr lang="en-US" sz="2400" i="1" dirty="0"/>
              <a:t>Question:</a:t>
            </a:r>
            <a:r>
              <a:rPr lang="en-US" sz="2400" dirty="0"/>
              <a:t> Is the source accurate, validated, and trusted by the humanitarian community?</a:t>
            </a:r>
          </a:p>
          <a:p>
            <a:pPr marL="285750" indent="-285750"/>
            <a:r>
              <a:rPr lang="en-US" sz="2400" i="1" dirty="0"/>
              <a:t>Benefits</a:t>
            </a:r>
            <a:r>
              <a:rPr lang="en-US" sz="2400" dirty="0"/>
              <a:t>: Credible data builds trust with CRS leadership and ensures decisions are defensible.</a:t>
            </a:r>
          </a:p>
          <a:p>
            <a:pPr marL="285750" indent="-285750"/>
            <a:r>
              <a:rPr lang="en-US" sz="2400" i="1" dirty="0"/>
              <a:t>Limitations</a:t>
            </a:r>
            <a:r>
              <a:rPr lang="en-US" sz="2400" dirty="0"/>
              <a:t>: Authoritative data may come with strict licenses or access barriers.</a:t>
            </a:r>
          </a:p>
          <a:p>
            <a:pPr marL="285750" indent="-285750"/>
            <a:r>
              <a:rPr lang="en-US" sz="2400" i="1" dirty="0"/>
              <a:t>Complementarity</a:t>
            </a:r>
            <a:r>
              <a:rPr lang="en-US" sz="2400" dirty="0"/>
              <a:t>: Pairs with </a:t>
            </a:r>
            <a:r>
              <a:rPr lang="en-US" sz="2400" b="1" dirty="0"/>
              <a:t>Granularity</a:t>
            </a:r>
            <a:r>
              <a:rPr lang="en-US" sz="2400" dirty="0"/>
              <a:t> — reliable data at the wrong geographic scale may still limit usefulness.</a:t>
            </a:r>
          </a:p>
        </p:txBody>
      </p:sp>
      <p:grpSp>
        <p:nvGrpSpPr>
          <p:cNvPr id="9" name="Group 8">
            <a:extLst>
              <a:ext uri="{FF2B5EF4-FFF2-40B4-BE49-F238E27FC236}">
                <a16:creationId xmlns:a16="http://schemas.microsoft.com/office/drawing/2014/main" id="{59D14B60-FBA8-CBE8-1CE9-21A4FB6B734F}"/>
              </a:ext>
            </a:extLst>
          </p:cNvPr>
          <p:cNvGrpSpPr/>
          <p:nvPr/>
        </p:nvGrpSpPr>
        <p:grpSpPr>
          <a:xfrm>
            <a:off x="8392837" y="0"/>
            <a:ext cx="3799163" cy="1513437"/>
            <a:chOff x="3826933" y="-517933"/>
            <a:chExt cx="6886222" cy="2743200"/>
          </a:xfrm>
        </p:grpSpPr>
        <p:pic>
          <p:nvPicPr>
            <p:cNvPr id="6" name="Picture 2" descr="United States - CRS - Caritas">
              <a:extLst>
                <a:ext uri="{FF2B5EF4-FFF2-40B4-BE49-F238E27FC236}">
                  <a16:creationId xmlns:a16="http://schemas.microsoft.com/office/drawing/2014/main" id="{266D88EC-61D9-0072-6096-E3E5B694F6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6933" y="-517933"/>
              <a:ext cx="4195483"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áritasMexicana - YouTube">
              <a:extLst>
                <a:ext uri="{FF2B5EF4-FFF2-40B4-BE49-F238E27FC236}">
                  <a16:creationId xmlns:a16="http://schemas.microsoft.com/office/drawing/2014/main" id="{27272117-FB15-5F4F-F938-8198A8468B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9955" y="-517933"/>
              <a:ext cx="2743200" cy="2743200"/>
            </a:xfrm>
            <a:prstGeom prst="rect">
              <a:avLst/>
            </a:prstGeom>
            <a:noFill/>
            <a:extLst>
              <a:ext uri="{909E8E84-426E-40DD-AFC4-6F175D3DCCD1}">
                <a14:hiddenFill xmlns:a14="http://schemas.microsoft.com/office/drawing/2010/main">
                  <a:solidFill>
                    <a:srgbClr val="FFFFFF"/>
                  </a:solidFill>
                </a14:hiddenFill>
              </a:ext>
            </a:extLst>
          </p:spPr>
        </p:pic>
      </p:grpSp>
      <p:pic>
        <p:nvPicPr>
          <p:cNvPr id="5" name="Picture 4">
            <a:extLst>
              <a:ext uri="{FF2B5EF4-FFF2-40B4-BE49-F238E27FC236}">
                <a16:creationId xmlns:a16="http://schemas.microsoft.com/office/drawing/2014/main" id="{7537B964-C3C4-9ACA-E67A-6FD59B95B8FF}"/>
              </a:ext>
            </a:extLst>
          </p:cNvPr>
          <p:cNvPicPr>
            <a:picLocks noChangeAspect="1"/>
          </p:cNvPicPr>
          <p:nvPr/>
        </p:nvPicPr>
        <p:blipFill>
          <a:blip r:embed="rId4"/>
          <a:srcRect/>
          <a:stretch/>
        </p:blipFill>
        <p:spPr>
          <a:xfrm>
            <a:off x="2438400" y="5029200"/>
            <a:ext cx="7315200" cy="1828800"/>
          </a:xfrm>
          <a:prstGeom prst="rect">
            <a:avLst/>
          </a:prstGeom>
        </p:spPr>
      </p:pic>
    </p:spTree>
    <p:extLst>
      <p:ext uri="{BB962C8B-B14F-4D97-AF65-F5344CB8AC3E}">
        <p14:creationId xmlns:p14="http://schemas.microsoft.com/office/powerpoint/2010/main" val="3564956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89CBAA-0CA2-2556-56E2-373269CD5B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B77172-C103-25F4-B28C-9F6072549FCB}"/>
              </a:ext>
            </a:extLst>
          </p:cNvPr>
          <p:cNvSpPr>
            <a:spLocks noGrp="1"/>
          </p:cNvSpPr>
          <p:nvPr>
            <p:ph type="title"/>
          </p:nvPr>
        </p:nvSpPr>
        <p:spPr/>
        <p:txBody>
          <a:bodyPr>
            <a:normAutofit/>
          </a:bodyPr>
          <a:lstStyle/>
          <a:p>
            <a:r>
              <a:rPr lang="en-US" dirty="0"/>
              <a:t>Granularity</a:t>
            </a:r>
            <a:endParaRPr lang="en-US" sz="4000" dirty="0"/>
          </a:p>
        </p:txBody>
      </p:sp>
      <p:sp>
        <p:nvSpPr>
          <p:cNvPr id="3" name="Content Placeholder 2">
            <a:extLst>
              <a:ext uri="{FF2B5EF4-FFF2-40B4-BE49-F238E27FC236}">
                <a16:creationId xmlns:a16="http://schemas.microsoft.com/office/drawing/2014/main" id="{21A97E45-9DAC-93CC-1030-7E06D634C7B3}"/>
              </a:ext>
            </a:extLst>
          </p:cNvPr>
          <p:cNvSpPr>
            <a:spLocks noGrp="1"/>
          </p:cNvSpPr>
          <p:nvPr>
            <p:ph idx="1"/>
          </p:nvPr>
        </p:nvSpPr>
        <p:spPr/>
        <p:txBody>
          <a:bodyPr>
            <a:normAutofit/>
          </a:bodyPr>
          <a:lstStyle/>
          <a:p>
            <a:pPr marL="171450" indent="-171450"/>
            <a:r>
              <a:rPr lang="en-US" sz="2400" i="1" dirty="0"/>
              <a:t>Question:</a:t>
            </a:r>
            <a:r>
              <a:rPr lang="en-US" sz="2400" dirty="0"/>
              <a:t> Does the data provide insights at the state/municipal level needed for </a:t>
            </a:r>
            <a:r>
              <a:rPr lang="en-US" sz="2400" dirty="0" err="1"/>
              <a:t>brigada</a:t>
            </a:r>
            <a:r>
              <a:rPr lang="en-US" sz="2400" dirty="0"/>
              <a:t> planning?</a:t>
            </a:r>
          </a:p>
          <a:p>
            <a:pPr marL="171450" indent="-171450"/>
            <a:r>
              <a:rPr lang="en-US" sz="2400" i="1" dirty="0"/>
              <a:t>Benefits</a:t>
            </a:r>
            <a:r>
              <a:rPr lang="en-US" sz="2400" dirty="0"/>
              <a:t>: Enables targeting </a:t>
            </a:r>
            <a:r>
              <a:rPr lang="en-US" sz="2400" dirty="0" err="1"/>
              <a:t>brigadas</a:t>
            </a:r>
            <a:r>
              <a:rPr lang="en-US" sz="2400" dirty="0"/>
              <a:t> where they’re most needed.</a:t>
            </a:r>
          </a:p>
          <a:p>
            <a:pPr marL="171450" indent="-171450"/>
            <a:r>
              <a:rPr lang="en-US" sz="2400" i="1" dirty="0"/>
              <a:t>Limitations</a:t>
            </a:r>
            <a:r>
              <a:rPr lang="en-US" sz="2400" dirty="0"/>
              <a:t>: Highly granular data may have missing values or inconsistent reporting across regions.</a:t>
            </a:r>
          </a:p>
          <a:p>
            <a:pPr marL="171450" indent="-171450"/>
            <a:r>
              <a:rPr lang="en-US" sz="2400" i="1" dirty="0"/>
              <a:t>Complementarity</a:t>
            </a:r>
            <a:r>
              <a:rPr lang="en-US" sz="2400" dirty="0"/>
              <a:t>: Works with </a:t>
            </a:r>
            <a:r>
              <a:rPr lang="en-US" sz="2400" b="1" dirty="0"/>
              <a:t>Timeliness</a:t>
            </a:r>
            <a:r>
              <a:rPr lang="en-US" sz="2400" dirty="0"/>
              <a:t> — fine detail must also be up-to-date to remain actionable.</a:t>
            </a:r>
          </a:p>
        </p:txBody>
      </p:sp>
      <p:grpSp>
        <p:nvGrpSpPr>
          <p:cNvPr id="9" name="Group 8">
            <a:extLst>
              <a:ext uri="{FF2B5EF4-FFF2-40B4-BE49-F238E27FC236}">
                <a16:creationId xmlns:a16="http://schemas.microsoft.com/office/drawing/2014/main" id="{234D3F37-2F2F-1ED1-A2CA-BB8B358F8A97}"/>
              </a:ext>
            </a:extLst>
          </p:cNvPr>
          <p:cNvGrpSpPr/>
          <p:nvPr/>
        </p:nvGrpSpPr>
        <p:grpSpPr>
          <a:xfrm>
            <a:off x="8392837" y="0"/>
            <a:ext cx="3799163" cy="1513437"/>
            <a:chOff x="3826933" y="-517933"/>
            <a:chExt cx="6886222" cy="2743200"/>
          </a:xfrm>
        </p:grpSpPr>
        <p:pic>
          <p:nvPicPr>
            <p:cNvPr id="6" name="Picture 2" descr="United States - CRS - Caritas">
              <a:extLst>
                <a:ext uri="{FF2B5EF4-FFF2-40B4-BE49-F238E27FC236}">
                  <a16:creationId xmlns:a16="http://schemas.microsoft.com/office/drawing/2014/main" id="{C33BC015-E771-0B9F-B01B-6555471D0A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6933" y="-517933"/>
              <a:ext cx="4195483"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áritasMexicana - YouTube">
              <a:extLst>
                <a:ext uri="{FF2B5EF4-FFF2-40B4-BE49-F238E27FC236}">
                  <a16:creationId xmlns:a16="http://schemas.microsoft.com/office/drawing/2014/main" id="{37103BFB-3AA4-0FAC-8311-CDC14187ED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9955" y="-517933"/>
              <a:ext cx="2743200" cy="2743200"/>
            </a:xfrm>
            <a:prstGeom prst="rect">
              <a:avLst/>
            </a:prstGeom>
            <a:noFill/>
            <a:extLst>
              <a:ext uri="{909E8E84-426E-40DD-AFC4-6F175D3DCCD1}">
                <a14:hiddenFill xmlns:a14="http://schemas.microsoft.com/office/drawing/2010/main">
                  <a:solidFill>
                    <a:srgbClr val="FFFFFF"/>
                  </a:solidFill>
                </a14:hiddenFill>
              </a:ext>
            </a:extLst>
          </p:spPr>
        </p:pic>
      </p:grpSp>
      <p:pic>
        <p:nvPicPr>
          <p:cNvPr id="5" name="Picture 4">
            <a:extLst>
              <a:ext uri="{FF2B5EF4-FFF2-40B4-BE49-F238E27FC236}">
                <a16:creationId xmlns:a16="http://schemas.microsoft.com/office/drawing/2014/main" id="{F9C16560-9817-C5E5-E894-E2AC9FA690D1}"/>
              </a:ext>
            </a:extLst>
          </p:cNvPr>
          <p:cNvPicPr>
            <a:picLocks noChangeAspect="1"/>
          </p:cNvPicPr>
          <p:nvPr/>
        </p:nvPicPr>
        <p:blipFill>
          <a:blip r:embed="rId4"/>
          <a:srcRect/>
          <a:stretch/>
        </p:blipFill>
        <p:spPr>
          <a:xfrm>
            <a:off x="2438400" y="5029200"/>
            <a:ext cx="7315200" cy="1828800"/>
          </a:xfrm>
          <a:prstGeom prst="rect">
            <a:avLst/>
          </a:prstGeom>
        </p:spPr>
      </p:pic>
    </p:spTree>
    <p:extLst>
      <p:ext uri="{BB962C8B-B14F-4D97-AF65-F5344CB8AC3E}">
        <p14:creationId xmlns:p14="http://schemas.microsoft.com/office/powerpoint/2010/main" val="3278405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DA90E7-2A88-C533-0857-02B4E62373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2A8934-970F-4107-86D2-D50D5798D99B}"/>
              </a:ext>
            </a:extLst>
          </p:cNvPr>
          <p:cNvSpPr>
            <a:spLocks noGrp="1"/>
          </p:cNvSpPr>
          <p:nvPr>
            <p:ph type="title"/>
          </p:nvPr>
        </p:nvSpPr>
        <p:spPr/>
        <p:txBody>
          <a:bodyPr>
            <a:normAutofit/>
          </a:bodyPr>
          <a:lstStyle/>
          <a:p>
            <a:r>
              <a:rPr lang="en-US" dirty="0"/>
              <a:t>Timeliness</a:t>
            </a:r>
            <a:endParaRPr lang="en-US" sz="4000" dirty="0"/>
          </a:p>
        </p:txBody>
      </p:sp>
      <p:sp>
        <p:nvSpPr>
          <p:cNvPr id="3" name="Content Placeholder 2">
            <a:extLst>
              <a:ext uri="{FF2B5EF4-FFF2-40B4-BE49-F238E27FC236}">
                <a16:creationId xmlns:a16="http://schemas.microsoft.com/office/drawing/2014/main" id="{D8756606-6E9B-76C4-F96D-70C52B83F6FE}"/>
              </a:ext>
            </a:extLst>
          </p:cNvPr>
          <p:cNvSpPr>
            <a:spLocks noGrp="1"/>
          </p:cNvSpPr>
          <p:nvPr>
            <p:ph idx="1"/>
          </p:nvPr>
        </p:nvSpPr>
        <p:spPr/>
        <p:txBody>
          <a:bodyPr>
            <a:normAutofit/>
          </a:bodyPr>
          <a:lstStyle/>
          <a:p>
            <a:pPr marL="285750" indent="-285750"/>
            <a:r>
              <a:rPr lang="en-US" sz="2400" i="1" dirty="0"/>
              <a:t>Question:</a:t>
            </a:r>
            <a:r>
              <a:rPr lang="en-US" sz="2400" dirty="0"/>
              <a:t> How frequently is the data refreshed and how current are the observations?</a:t>
            </a:r>
          </a:p>
          <a:p>
            <a:pPr marL="285750" indent="-285750"/>
            <a:r>
              <a:rPr lang="en-US" sz="2400" i="1" dirty="0"/>
              <a:t>Benefits</a:t>
            </a:r>
            <a:r>
              <a:rPr lang="en-US" sz="2400" dirty="0"/>
              <a:t>: Near-real-time data allows CRS to anticipate emerging needs.</a:t>
            </a:r>
          </a:p>
          <a:p>
            <a:pPr marL="285750" indent="-285750"/>
            <a:r>
              <a:rPr lang="en-US" sz="2400" i="1" dirty="0"/>
              <a:t>Limitations</a:t>
            </a:r>
            <a:r>
              <a:rPr lang="en-US" sz="2400" dirty="0"/>
              <a:t>: Fast-updating sources (e.g., ACLED) may sacrifice completeness or require post-processing.</a:t>
            </a:r>
          </a:p>
          <a:p>
            <a:pPr marL="285750" indent="-285750"/>
            <a:r>
              <a:rPr lang="en-US" sz="2400" i="1" dirty="0"/>
              <a:t>Complementarity</a:t>
            </a:r>
            <a:r>
              <a:rPr lang="en-US" sz="2400" dirty="0"/>
              <a:t>: Balances </a:t>
            </a:r>
            <a:r>
              <a:rPr lang="en-US" sz="2400" b="1" dirty="0"/>
              <a:t>Availability</a:t>
            </a:r>
            <a:r>
              <a:rPr lang="en-US" sz="2400" dirty="0"/>
              <a:t> — a highly available dataset is less useful if it is months out of date.</a:t>
            </a:r>
          </a:p>
        </p:txBody>
      </p:sp>
      <p:grpSp>
        <p:nvGrpSpPr>
          <p:cNvPr id="9" name="Group 8">
            <a:extLst>
              <a:ext uri="{FF2B5EF4-FFF2-40B4-BE49-F238E27FC236}">
                <a16:creationId xmlns:a16="http://schemas.microsoft.com/office/drawing/2014/main" id="{9496D3AF-6F06-90FD-F3A4-25AB8619BDAD}"/>
              </a:ext>
            </a:extLst>
          </p:cNvPr>
          <p:cNvGrpSpPr/>
          <p:nvPr/>
        </p:nvGrpSpPr>
        <p:grpSpPr>
          <a:xfrm>
            <a:off x="8392837" y="0"/>
            <a:ext cx="3799163" cy="1513437"/>
            <a:chOff x="3826933" y="-517933"/>
            <a:chExt cx="6886222" cy="2743200"/>
          </a:xfrm>
        </p:grpSpPr>
        <p:pic>
          <p:nvPicPr>
            <p:cNvPr id="6" name="Picture 2" descr="United States - CRS - Caritas">
              <a:extLst>
                <a:ext uri="{FF2B5EF4-FFF2-40B4-BE49-F238E27FC236}">
                  <a16:creationId xmlns:a16="http://schemas.microsoft.com/office/drawing/2014/main" id="{2C75619E-96E9-E1CF-CF96-43825085B4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6933" y="-517933"/>
              <a:ext cx="4195483"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áritasMexicana - YouTube">
              <a:extLst>
                <a:ext uri="{FF2B5EF4-FFF2-40B4-BE49-F238E27FC236}">
                  <a16:creationId xmlns:a16="http://schemas.microsoft.com/office/drawing/2014/main" id="{A3F7C278-3EBB-0716-5761-DC2FCF6ADF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9955" y="-517933"/>
              <a:ext cx="2743200" cy="2743200"/>
            </a:xfrm>
            <a:prstGeom prst="rect">
              <a:avLst/>
            </a:prstGeom>
            <a:noFill/>
            <a:extLst>
              <a:ext uri="{909E8E84-426E-40DD-AFC4-6F175D3DCCD1}">
                <a14:hiddenFill xmlns:a14="http://schemas.microsoft.com/office/drawing/2010/main">
                  <a:solidFill>
                    <a:srgbClr val="FFFFFF"/>
                  </a:solidFill>
                </a14:hiddenFill>
              </a:ext>
            </a:extLst>
          </p:spPr>
        </p:pic>
      </p:grpSp>
      <p:pic>
        <p:nvPicPr>
          <p:cNvPr id="5" name="Picture 4">
            <a:extLst>
              <a:ext uri="{FF2B5EF4-FFF2-40B4-BE49-F238E27FC236}">
                <a16:creationId xmlns:a16="http://schemas.microsoft.com/office/drawing/2014/main" id="{9DC76264-5127-6B7A-846D-916AC9ACC46F}"/>
              </a:ext>
            </a:extLst>
          </p:cNvPr>
          <p:cNvPicPr>
            <a:picLocks noChangeAspect="1"/>
          </p:cNvPicPr>
          <p:nvPr/>
        </p:nvPicPr>
        <p:blipFill>
          <a:blip r:embed="rId4"/>
          <a:srcRect/>
          <a:stretch/>
        </p:blipFill>
        <p:spPr>
          <a:xfrm>
            <a:off x="2438400" y="5029200"/>
            <a:ext cx="7315200" cy="1828800"/>
          </a:xfrm>
          <a:prstGeom prst="rect">
            <a:avLst/>
          </a:prstGeom>
        </p:spPr>
      </p:pic>
    </p:spTree>
    <p:extLst>
      <p:ext uri="{BB962C8B-B14F-4D97-AF65-F5344CB8AC3E}">
        <p14:creationId xmlns:p14="http://schemas.microsoft.com/office/powerpoint/2010/main" val="170986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8821BB-357D-1860-7403-29C439420715}"/>
            </a:ext>
          </a:extLst>
        </p:cNvPr>
        <p:cNvGrpSpPr/>
        <p:nvPr/>
      </p:nvGrpSpPr>
      <p:grpSpPr>
        <a:xfrm>
          <a:off x="0" y="0"/>
          <a:ext cx="0" cy="0"/>
          <a:chOff x="0" y="0"/>
          <a:chExt cx="0" cy="0"/>
        </a:xfrm>
      </p:grpSpPr>
      <p:pic>
        <p:nvPicPr>
          <p:cNvPr id="20" name="Picture 19">
            <a:extLst>
              <a:ext uri="{FF2B5EF4-FFF2-40B4-BE49-F238E27FC236}">
                <a16:creationId xmlns:a16="http://schemas.microsoft.com/office/drawing/2014/main" id="{EAE9C9D9-B792-386C-B1A6-16D82F0E739E}"/>
              </a:ext>
            </a:extLst>
          </p:cNvPr>
          <p:cNvPicPr>
            <a:picLocks noChangeAspect="1"/>
          </p:cNvPicPr>
          <p:nvPr/>
        </p:nvPicPr>
        <p:blipFill>
          <a:blip r:embed="rId2"/>
          <a:srcRect/>
          <a:stretch/>
        </p:blipFill>
        <p:spPr>
          <a:xfrm>
            <a:off x="6681216" y="3284660"/>
            <a:ext cx="3990086" cy="997521"/>
          </a:xfrm>
          <a:prstGeom prst="rect">
            <a:avLst/>
          </a:prstGeom>
        </p:spPr>
      </p:pic>
      <p:pic>
        <p:nvPicPr>
          <p:cNvPr id="21" name="Picture 20">
            <a:extLst>
              <a:ext uri="{FF2B5EF4-FFF2-40B4-BE49-F238E27FC236}">
                <a16:creationId xmlns:a16="http://schemas.microsoft.com/office/drawing/2014/main" id="{C82D43C5-0F3A-C3C5-63CC-6D8FAE0D2A4C}"/>
              </a:ext>
            </a:extLst>
          </p:cNvPr>
          <p:cNvPicPr>
            <a:picLocks noChangeAspect="1"/>
          </p:cNvPicPr>
          <p:nvPr/>
        </p:nvPicPr>
        <p:blipFill>
          <a:blip r:embed="rId3"/>
          <a:srcRect/>
          <a:stretch/>
        </p:blipFill>
        <p:spPr>
          <a:xfrm>
            <a:off x="1319784" y="3284661"/>
            <a:ext cx="3990086" cy="997521"/>
          </a:xfrm>
          <a:prstGeom prst="rect">
            <a:avLst/>
          </a:prstGeom>
        </p:spPr>
      </p:pic>
      <p:sp>
        <p:nvSpPr>
          <p:cNvPr id="2" name="Title 1">
            <a:extLst>
              <a:ext uri="{FF2B5EF4-FFF2-40B4-BE49-F238E27FC236}">
                <a16:creationId xmlns:a16="http://schemas.microsoft.com/office/drawing/2014/main" id="{64009E74-C288-B5E5-023E-87077C6436C7}"/>
              </a:ext>
            </a:extLst>
          </p:cNvPr>
          <p:cNvSpPr>
            <a:spLocks noGrp="1"/>
          </p:cNvSpPr>
          <p:nvPr>
            <p:ph type="title"/>
          </p:nvPr>
        </p:nvSpPr>
        <p:spPr>
          <a:xfrm>
            <a:off x="838200" y="365125"/>
            <a:ext cx="10515600" cy="851027"/>
          </a:xfrm>
        </p:spPr>
        <p:txBody>
          <a:bodyPr>
            <a:normAutofit/>
          </a:bodyPr>
          <a:lstStyle/>
          <a:p>
            <a:r>
              <a:rPr lang="en-US" sz="4000" dirty="0"/>
              <a:t>Criteria for Evaluating Data Sources</a:t>
            </a:r>
          </a:p>
        </p:txBody>
      </p:sp>
      <p:grpSp>
        <p:nvGrpSpPr>
          <p:cNvPr id="9" name="Group 8">
            <a:extLst>
              <a:ext uri="{FF2B5EF4-FFF2-40B4-BE49-F238E27FC236}">
                <a16:creationId xmlns:a16="http://schemas.microsoft.com/office/drawing/2014/main" id="{BD428448-1187-CC85-13A2-6FD6E3A1FC42}"/>
              </a:ext>
            </a:extLst>
          </p:cNvPr>
          <p:cNvGrpSpPr/>
          <p:nvPr/>
        </p:nvGrpSpPr>
        <p:grpSpPr>
          <a:xfrm>
            <a:off x="8392837" y="0"/>
            <a:ext cx="3799163" cy="1513437"/>
            <a:chOff x="3826933" y="-517933"/>
            <a:chExt cx="6886222" cy="2743200"/>
          </a:xfrm>
        </p:grpSpPr>
        <p:pic>
          <p:nvPicPr>
            <p:cNvPr id="6" name="Picture 2" descr="United States - CRS - Caritas">
              <a:extLst>
                <a:ext uri="{FF2B5EF4-FFF2-40B4-BE49-F238E27FC236}">
                  <a16:creationId xmlns:a16="http://schemas.microsoft.com/office/drawing/2014/main" id="{BF470D6C-3055-5676-7407-2F9EFB61F4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6933" y="-517933"/>
              <a:ext cx="4195483"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áritasMexicana - YouTube">
              <a:extLst>
                <a:ext uri="{FF2B5EF4-FFF2-40B4-BE49-F238E27FC236}">
                  <a16:creationId xmlns:a16="http://schemas.microsoft.com/office/drawing/2014/main" id="{271641A8-F8CC-B733-D396-C3594CCEB6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9955" y="-517933"/>
              <a:ext cx="2743200" cy="2743200"/>
            </a:xfrm>
            <a:prstGeom prst="rect">
              <a:avLst/>
            </a:prstGeom>
            <a:noFill/>
            <a:extLst>
              <a:ext uri="{909E8E84-426E-40DD-AFC4-6F175D3DCCD1}">
                <a14:hiddenFill xmlns:a14="http://schemas.microsoft.com/office/drawing/2010/main">
                  <a:solidFill>
                    <a:srgbClr val="FFFFFF"/>
                  </a:solidFill>
                </a14:hiddenFill>
              </a:ext>
            </a:extLst>
          </p:spPr>
        </p:pic>
      </p:grpSp>
      <p:pic>
        <p:nvPicPr>
          <p:cNvPr id="22" name="Picture 21">
            <a:extLst>
              <a:ext uri="{FF2B5EF4-FFF2-40B4-BE49-F238E27FC236}">
                <a16:creationId xmlns:a16="http://schemas.microsoft.com/office/drawing/2014/main" id="{1A79DD9F-290A-992C-404E-2555F236F3E2}"/>
              </a:ext>
            </a:extLst>
          </p:cNvPr>
          <p:cNvPicPr>
            <a:picLocks noChangeAspect="1"/>
          </p:cNvPicPr>
          <p:nvPr/>
        </p:nvPicPr>
        <p:blipFill>
          <a:blip r:embed="rId6"/>
          <a:srcRect/>
          <a:stretch/>
        </p:blipFill>
        <p:spPr>
          <a:xfrm>
            <a:off x="1319784" y="5778504"/>
            <a:ext cx="3990086" cy="997521"/>
          </a:xfrm>
          <a:prstGeom prst="rect">
            <a:avLst/>
          </a:prstGeom>
        </p:spPr>
      </p:pic>
      <p:pic>
        <p:nvPicPr>
          <p:cNvPr id="23" name="Picture 22">
            <a:extLst>
              <a:ext uri="{FF2B5EF4-FFF2-40B4-BE49-F238E27FC236}">
                <a16:creationId xmlns:a16="http://schemas.microsoft.com/office/drawing/2014/main" id="{868CD61D-6C46-32C3-1C11-AE89306A210D}"/>
              </a:ext>
            </a:extLst>
          </p:cNvPr>
          <p:cNvPicPr>
            <a:picLocks noChangeAspect="1"/>
          </p:cNvPicPr>
          <p:nvPr/>
        </p:nvPicPr>
        <p:blipFill>
          <a:blip r:embed="rId7"/>
          <a:srcRect/>
          <a:stretch/>
        </p:blipFill>
        <p:spPr>
          <a:xfrm>
            <a:off x="6681216" y="5778503"/>
            <a:ext cx="3990086" cy="997521"/>
          </a:xfrm>
          <a:prstGeom prst="rect">
            <a:avLst/>
          </a:prstGeom>
        </p:spPr>
      </p:pic>
      <p:graphicFrame>
        <p:nvGraphicFramePr>
          <p:cNvPr id="8" name="Content Placeholder 7">
            <a:extLst>
              <a:ext uri="{FF2B5EF4-FFF2-40B4-BE49-F238E27FC236}">
                <a16:creationId xmlns:a16="http://schemas.microsoft.com/office/drawing/2014/main" id="{E2A97154-257E-0AD7-E28C-028555D53149}"/>
              </a:ext>
            </a:extLst>
          </p:cNvPr>
          <p:cNvGraphicFramePr>
            <a:graphicFrameLocks noGrp="1"/>
          </p:cNvGraphicFramePr>
          <p:nvPr>
            <p:ph idx="1"/>
            <p:extLst>
              <p:ext uri="{D42A27DB-BD31-4B8C-83A1-F6EECF244321}">
                <p14:modId xmlns:p14="http://schemas.microsoft.com/office/powerpoint/2010/main" val="3219519552"/>
              </p:ext>
            </p:extLst>
          </p:nvPr>
        </p:nvGraphicFramePr>
        <p:xfrm>
          <a:off x="838200" y="1481328"/>
          <a:ext cx="10515600" cy="5282058"/>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542591066"/>
                    </a:ext>
                  </a:extLst>
                </a:gridCol>
                <a:gridCol w="5257800">
                  <a:extLst>
                    <a:ext uri="{9D8B030D-6E8A-4147-A177-3AD203B41FA5}">
                      <a16:colId xmlns:a16="http://schemas.microsoft.com/office/drawing/2014/main" val="4243582638"/>
                    </a:ext>
                  </a:extLst>
                </a:gridCol>
              </a:tblGrid>
              <a:tr h="2641029">
                <a:tc>
                  <a:txBody>
                    <a:bodyPr/>
                    <a:lstStyle/>
                    <a:p>
                      <a:r>
                        <a:rPr lang="es-ES_tradnl" b="1" dirty="0" err="1">
                          <a:solidFill>
                            <a:schemeClr val="tx1"/>
                          </a:solidFill>
                        </a:rPr>
                        <a:t>Availability</a:t>
                      </a:r>
                      <a:endParaRPr lang="es-ES_tradnl" b="1" dirty="0">
                        <a:solidFill>
                          <a:schemeClr val="tx1"/>
                        </a:solidFill>
                      </a:endParaRPr>
                    </a:p>
                    <a:p>
                      <a:pPr marL="171450" indent="-171450">
                        <a:buFont typeface="Arial" panose="020B0604020202020204" pitchFamily="34" charset="0"/>
                        <a:buChar char="•"/>
                      </a:pPr>
                      <a:r>
                        <a:rPr lang="en-US" sz="1200" b="0" i="1" dirty="0">
                          <a:solidFill>
                            <a:schemeClr val="tx1"/>
                          </a:solidFill>
                        </a:rPr>
                        <a:t>Question:</a:t>
                      </a:r>
                      <a:r>
                        <a:rPr lang="en-US" sz="1200" b="0" dirty="0">
                          <a:solidFill>
                            <a:schemeClr val="tx1"/>
                          </a:solidFill>
                        </a:rPr>
                        <a:t> Is the data free, accessible, and regularly updated?</a:t>
                      </a:r>
                    </a:p>
                    <a:p>
                      <a:pPr marL="171450" indent="-171450">
                        <a:buFont typeface="Arial" panose="020B0604020202020204" pitchFamily="34" charset="0"/>
                        <a:buChar char="•"/>
                      </a:pPr>
                      <a:r>
                        <a:rPr lang="en-US" sz="1200" b="0" i="1" dirty="0">
                          <a:solidFill>
                            <a:schemeClr val="tx1"/>
                          </a:solidFill>
                        </a:rPr>
                        <a:t>Benefits</a:t>
                      </a:r>
                      <a:r>
                        <a:rPr lang="en-US" sz="1200" b="0" dirty="0">
                          <a:solidFill>
                            <a:schemeClr val="tx1"/>
                          </a:solidFill>
                        </a:rPr>
                        <a:t>: Easy access ensures CRS/Caritas can use the data without restrictions.</a:t>
                      </a:r>
                    </a:p>
                    <a:p>
                      <a:pPr marL="171450" indent="-171450">
                        <a:buFont typeface="Arial" panose="020B0604020202020204" pitchFamily="34" charset="0"/>
                        <a:buChar char="•"/>
                      </a:pPr>
                      <a:r>
                        <a:rPr lang="en-US" sz="1200" b="0" i="1" dirty="0">
                          <a:solidFill>
                            <a:schemeClr val="tx1"/>
                          </a:solidFill>
                        </a:rPr>
                        <a:t>Limitations</a:t>
                      </a:r>
                      <a:r>
                        <a:rPr lang="en-US" sz="1200" b="0" dirty="0">
                          <a:solidFill>
                            <a:schemeClr val="tx1"/>
                          </a:solidFill>
                        </a:rPr>
                        <a:t>: Some free datasets (e.g., government portals) may lag in updates or require cumbersome downloads.</a:t>
                      </a:r>
                    </a:p>
                    <a:p>
                      <a:pPr marL="171450" indent="-171450">
                        <a:buFont typeface="Arial" panose="020B0604020202020204" pitchFamily="34" charset="0"/>
                        <a:buChar char="•"/>
                      </a:pPr>
                      <a:r>
                        <a:rPr lang="en-US" sz="1200" b="0" i="1" dirty="0">
                          <a:solidFill>
                            <a:schemeClr val="tx1"/>
                          </a:solidFill>
                        </a:rPr>
                        <a:t>Complementarity</a:t>
                      </a:r>
                      <a:r>
                        <a:rPr lang="en-US" sz="1200" b="0" dirty="0">
                          <a:solidFill>
                            <a:schemeClr val="tx1"/>
                          </a:solidFill>
                        </a:rPr>
                        <a:t>: Pairs with </a:t>
                      </a:r>
                      <a:r>
                        <a:rPr lang="en-US" sz="1200" b="1" dirty="0">
                          <a:solidFill>
                            <a:schemeClr val="tx1"/>
                          </a:solidFill>
                        </a:rPr>
                        <a:t>Reliability</a:t>
                      </a:r>
                      <a:r>
                        <a:rPr lang="en-US" sz="1200" b="0" dirty="0">
                          <a:solidFill>
                            <a:schemeClr val="tx1"/>
                          </a:solidFill>
                        </a:rPr>
                        <a:t> — availability is only valuable if the data is also credible.</a:t>
                      </a:r>
                      <a:endParaRPr lang="en-US" sz="1200" b="0" i="1" dirty="0">
                        <a:solidFill>
                          <a:schemeClr val="tx1"/>
                        </a:solidFill>
                      </a:endParaRPr>
                    </a:p>
                    <a:p>
                      <a:endParaRPr lang="es-ES_tradnl" b="1" dirty="0">
                        <a:solidFill>
                          <a:schemeClr val="tx1"/>
                        </a:solidFill>
                      </a:endParaRPr>
                    </a:p>
                    <a:p>
                      <a:endParaRPr lang="es-ES_tradnl" b="1" dirty="0">
                        <a:solidFill>
                          <a:schemeClr val="tx1"/>
                        </a:solidFill>
                      </a:endParaRPr>
                    </a:p>
                    <a:p>
                      <a:endParaRPr lang="es-ES_tradnl"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ES_tradnl" b="1" dirty="0" err="1">
                          <a:solidFill>
                            <a:schemeClr val="tx1"/>
                          </a:solidFill>
                        </a:rPr>
                        <a:t>Reliability</a:t>
                      </a:r>
                      <a:endParaRPr lang="es-ES_tradnl" b="1" dirty="0">
                        <a:solidFill>
                          <a:schemeClr val="tx1"/>
                        </a:solidFill>
                      </a:endParaRPr>
                    </a:p>
                    <a:p>
                      <a:pPr marL="285750" indent="-285750">
                        <a:buFont typeface="Arial" panose="020B0604020202020204" pitchFamily="34" charset="0"/>
                        <a:buChar char="•"/>
                      </a:pPr>
                      <a:r>
                        <a:rPr lang="en-US" sz="1200" b="0" i="1" dirty="0">
                          <a:solidFill>
                            <a:schemeClr val="tx1"/>
                          </a:solidFill>
                        </a:rPr>
                        <a:t>Question:</a:t>
                      </a:r>
                      <a:r>
                        <a:rPr lang="en-US" sz="1200" b="0" dirty="0">
                          <a:solidFill>
                            <a:schemeClr val="tx1"/>
                          </a:solidFill>
                        </a:rPr>
                        <a:t> Is the source accurate, validated, and trusted by the humanitarian community?</a:t>
                      </a:r>
                    </a:p>
                    <a:p>
                      <a:pPr marL="285750" indent="-285750">
                        <a:buFont typeface="Arial" panose="020B0604020202020204" pitchFamily="34" charset="0"/>
                        <a:buChar char="•"/>
                      </a:pPr>
                      <a:r>
                        <a:rPr lang="en-US" sz="1200" b="0" i="1" dirty="0">
                          <a:solidFill>
                            <a:schemeClr val="tx1"/>
                          </a:solidFill>
                        </a:rPr>
                        <a:t>Benefits</a:t>
                      </a:r>
                      <a:r>
                        <a:rPr lang="en-US" sz="1200" b="0" dirty="0">
                          <a:solidFill>
                            <a:schemeClr val="tx1"/>
                          </a:solidFill>
                        </a:rPr>
                        <a:t>: Credible data builds trust with CRS leadership and ensures decisions are defensible.</a:t>
                      </a:r>
                    </a:p>
                    <a:p>
                      <a:pPr marL="285750" indent="-285750">
                        <a:buFont typeface="Arial" panose="020B0604020202020204" pitchFamily="34" charset="0"/>
                        <a:buChar char="•"/>
                      </a:pPr>
                      <a:r>
                        <a:rPr lang="en-US" sz="1200" b="0" i="1" dirty="0">
                          <a:solidFill>
                            <a:schemeClr val="tx1"/>
                          </a:solidFill>
                        </a:rPr>
                        <a:t>Limitations</a:t>
                      </a:r>
                      <a:r>
                        <a:rPr lang="en-US" sz="1200" b="0" dirty="0">
                          <a:solidFill>
                            <a:schemeClr val="tx1"/>
                          </a:solidFill>
                        </a:rPr>
                        <a:t>: Authoritative data may come with strict licenses or access barriers.</a:t>
                      </a:r>
                    </a:p>
                    <a:p>
                      <a:pPr marL="285750" indent="-285750">
                        <a:buFont typeface="Arial" panose="020B0604020202020204" pitchFamily="34" charset="0"/>
                        <a:buChar char="•"/>
                      </a:pPr>
                      <a:r>
                        <a:rPr lang="en-US" sz="1200" b="0" i="1" dirty="0">
                          <a:solidFill>
                            <a:schemeClr val="tx1"/>
                          </a:solidFill>
                        </a:rPr>
                        <a:t>Complementarity</a:t>
                      </a:r>
                      <a:r>
                        <a:rPr lang="en-US" sz="1200" b="0" dirty="0">
                          <a:solidFill>
                            <a:schemeClr val="tx1"/>
                          </a:solidFill>
                        </a:rPr>
                        <a:t>: Pairs with </a:t>
                      </a:r>
                      <a:r>
                        <a:rPr lang="en-US" sz="1200" b="1" dirty="0">
                          <a:solidFill>
                            <a:schemeClr val="tx1"/>
                          </a:solidFill>
                        </a:rPr>
                        <a:t>Granularity</a:t>
                      </a:r>
                      <a:r>
                        <a:rPr lang="en-US" sz="1200" b="0" dirty="0">
                          <a:solidFill>
                            <a:schemeClr val="tx1"/>
                          </a:solidFill>
                        </a:rPr>
                        <a:t> — reliable data at the wrong geographic scale may still limit usefulness.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2136032"/>
                  </a:ext>
                </a:extLst>
              </a:tr>
              <a:tr h="2641029">
                <a:tc>
                  <a:txBody>
                    <a:bodyPr/>
                    <a:lstStyle/>
                    <a:p>
                      <a:r>
                        <a:rPr lang="es-ES_tradnl" b="1" dirty="0" err="1">
                          <a:solidFill>
                            <a:schemeClr val="tx1"/>
                          </a:solidFill>
                        </a:rPr>
                        <a:t>Granularity</a:t>
                      </a:r>
                      <a:endParaRPr lang="es-ES_tradnl" b="1" dirty="0">
                        <a:solidFill>
                          <a:schemeClr val="tx1"/>
                        </a:solidFill>
                      </a:endParaRPr>
                    </a:p>
                    <a:p>
                      <a:pPr marL="171450" indent="-171450">
                        <a:buFont typeface="Arial" panose="020B0604020202020204" pitchFamily="34" charset="0"/>
                        <a:buChar char="•"/>
                      </a:pPr>
                      <a:r>
                        <a:rPr lang="en-US" sz="1200" b="0" i="1" dirty="0"/>
                        <a:t>Question:</a:t>
                      </a:r>
                      <a:r>
                        <a:rPr lang="en-US" sz="1200" b="0" dirty="0"/>
                        <a:t> Does the data provide insights at the state/municipal level needed for </a:t>
                      </a:r>
                      <a:r>
                        <a:rPr lang="en-US" sz="1200" b="0" dirty="0" err="1"/>
                        <a:t>brigada</a:t>
                      </a:r>
                      <a:r>
                        <a:rPr lang="en-US" sz="1200" b="0" dirty="0"/>
                        <a:t> planning?</a:t>
                      </a:r>
                    </a:p>
                    <a:p>
                      <a:pPr marL="171450" indent="-171450">
                        <a:buFont typeface="Arial" panose="020B0604020202020204" pitchFamily="34" charset="0"/>
                        <a:buChar char="•"/>
                      </a:pPr>
                      <a:r>
                        <a:rPr lang="en-US" sz="1200" b="0" i="1" dirty="0"/>
                        <a:t>Benefits</a:t>
                      </a:r>
                      <a:r>
                        <a:rPr lang="en-US" sz="1200" b="0" dirty="0"/>
                        <a:t>: Enables targeting </a:t>
                      </a:r>
                      <a:r>
                        <a:rPr lang="en-US" sz="1200" b="0" dirty="0" err="1"/>
                        <a:t>brigadas</a:t>
                      </a:r>
                      <a:r>
                        <a:rPr lang="en-US" sz="1200" b="0" dirty="0"/>
                        <a:t> where they’re most needed.</a:t>
                      </a:r>
                    </a:p>
                    <a:p>
                      <a:pPr marL="171450" indent="-171450">
                        <a:buFont typeface="Arial" panose="020B0604020202020204" pitchFamily="34" charset="0"/>
                        <a:buChar char="•"/>
                      </a:pPr>
                      <a:r>
                        <a:rPr lang="en-US" sz="1200" b="0" i="1" dirty="0"/>
                        <a:t>Limitations</a:t>
                      </a:r>
                      <a:r>
                        <a:rPr lang="en-US" sz="1200" b="0" dirty="0"/>
                        <a:t>: Highly granular data may have missing values or inconsistent reporting across regions.</a:t>
                      </a:r>
                    </a:p>
                    <a:p>
                      <a:pPr marL="171450" indent="-171450">
                        <a:buFont typeface="Arial" panose="020B0604020202020204" pitchFamily="34" charset="0"/>
                        <a:buChar char="•"/>
                      </a:pPr>
                      <a:r>
                        <a:rPr lang="en-US" sz="1200" b="0" i="1" dirty="0"/>
                        <a:t>Complementarity</a:t>
                      </a:r>
                      <a:r>
                        <a:rPr lang="en-US" sz="1200" b="0" dirty="0"/>
                        <a:t>: Works with </a:t>
                      </a:r>
                      <a:r>
                        <a:rPr lang="en-US" sz="1200" b="1" dirty="0"/>
                        <a:t>Timeliness</a:t>
                      </a:r>
                      <a:r>
                        <a:rPr lang="en-US" sz="1200" b="0" dirty="0"/>
                        <a:t> — fine detail must also be up-to-date to remain actionable.</a:t>
                      </a:r>
                    </a:p>
                    <a:p>
                      <a:endParaRPr lang="es-ES_tradnl" b="1" dirty="0">
                        <a:solidFill>
                          <a:schemeClr val="tx1"/>
                        </a:solidFill>
                      </a:endParaRPr>
                    </a:p>
                    <a:p>
                      <a:endParaRPr lang="es-ES_tradnl" b="1" dirty="0">
                        <a:solidFill>
                          <a:schemeClr val="tx1"/>
                        </a:solidFill>
                      </a:endParaRPr>
                    </a:p>
                    <a:p>
                      <a:endParaRPr lang="es-ES_tradnl" b="1"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s-ES_tradnl" b="1" dirty="0" err="1">
                          <a:solidFill>
                            <a:schemeClr val="tx1"/>
                          </a:solidFill>
                        </a:rPr>
                        <a:t>Timeliness</a:t>
                      </a:r>
                      <a:endParaRPr lang="es-ES_tradnl" b="1" dirty="0">
                        <a:solidFill>
                          <a:schemeClr val="tx1"/>
                        </a:solidFill>
                      </a:endParaRPr>
                    </a:p>
                    <a:p>
                      <a:pPr marL="285750" indent="-285750">
                        <a:buFont typeface="Arial" panose="020B0604020202020204" pitchFamily="34" charset="0"/>
                        <a:buChar char="•"/>
                      </a:pPr>
                      <a:r>
                        <a:rPr lang="en-US" sz="1200" b="0" i="1" dirty="0"/>
                        <a:t>Question:</a:t>
                      </a:r>
                      <a:r>
                        <a:rPr lang="en-US" sz="1200" b="0" dirty="0"/>
                        <a:t> How frequently is the data refreshed and how current are the observations?</a:t>
                      </a:r>
                    </a:p>
                    <a:p>
                      <a:pPr marL="285750" indent="-285750">
                        <a:buFont typeface="Arial" panose="020B0604020202020204" pitchFamily="34" charset="0"/>
                        <a:buChar char="•"/>
                      </a:pPr>
                      <a:r>
                        <a:rPr lang="en-US" sz="1200" b="0" i="1" dirty="0"/>
                        <a:t>Benefits</a:t>
                      </a:r>
                      <a:r>
                        <a:rPr lang="en-US" sz="1200" b="0" dirty="0"/>
                        <a:t>: Near-real-time data allows CRS to anticipate emerging needs.</a:t>
                      </a:r>
                    </a:p>
                    <a:p>
                      <a:pPr marL="285750" indent="-285750">
                        <a:buFont typeface="Arial" panose="020B0604020202020204" pitchFamily="34" charset="0"/>
                        <a:buChar char="•"/>
                      </a:pPr>
                      <a:r>
                        <a:rPr lang="en-US" sz="1200" b="0" i="1" dirty="0"/>
                        <a:t>Limitations</a:t>
                      </a:r>
                      <a:r>
                        <a:rPr lang="en-US" sz="1200" b="0" dirty="0"/>
                        <a:t>: Fast-updating sources (e.g., ACLED) may sacrifice completeness or require post-processing.</a:t>
                      </a:r>
                    </a:p>
                    <a:p>
                      <a:pPr marL="285750" indent="-285750">
                        <a:buFont typeface="Arial" panose="020B0604020202020204" pitchFamily="34" charset="0"/>
                        <a:buChar char="•"/>
                      </a:pPr>
                      <a:r>
                        <a:rPr lang="en-US" sz="1200" b="0" i="1" dirty="0"/>
                        <a:t>Complementarity</a:t>
                      </a:r>
                      <a:r>
                        <a:rPr lang="en-US" sz="1200" b="0" dirty="0"/>
                        <a:t>: Balances </a:t>
                      </a:r>
                      <a:r>
                        <a:rPr lang="en-US" sz="1200" b="1" dirty="0"/>
                        <a:t>Availability</a:t>
                      </a:r>
                      <a:r>
                        <a:rPr lang="en-US" sz="1200" b="0" dirty="0"/>
                        <a:t> — a highly available dataset is less useful if it is months out of date.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82440759"/>
                  </a:ext>
                </a:extLst>
              </a:tr>
            </a:tbl>
          </a:graphicData>
        </a:graphic>
      </p:graphicFrame>
    </p:spTree>
    <p:extLst>
      <p:ext uri="{BB962C8B-B14F-4D97-AF65-F5344CB8AC3E}">
        <p14:creationId xmlns:p14="http://schemas.microsoft.com/office/powerpoint/2010/main" val="3172382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A6F9-F319-1DFE-3B74-D51B285460E4}"/>
              </a:ext>
            </a:extLst>
          </p:cNvPr>
          <p:cNvSpPr>
            <a:spLocks noGrp="1"/>
          </p:cNvSpPr>
          <p:nvPr>
            <p:ph type="title"/>
          </p:nvPr>
        </p:nvSpPr>
        <p:spPr/>
        <p:txBody>
          <a:bodyPr/>
          <a:lstStyle/>
          <a:p>
            <a:r>
              <a:rPr lang="es-ES_tradnl" dirty="0"/>
              <a:t>ACLED</a:t>
            </a:r>
          </a:p>
        </p:txBody>
      </p:sp>
      <p:sp>
        <p:nvSpPr>
          <p:cNvPr id="3" name="Content Placeholder 2">
            <a:extLst>
              <a:ext uri="{FF2B5EF4-FFF2-40B4-BE49-F238E27FC236}">
                <a16:creationId xmlns:a16="http://schemas.microsoft.com/office/drawing/2014/main" id="{ADA330B9-C220-83E0-36D8-AF82212736ED}"/>
              </a:ext>
            </a:extLst>
          </p:cNvPr>
          <p:cNvSpPr>
            <a:spLocks noGrp="1"/>
          </p:cNvSpPr>
          <p:nvPr>
            <p:ph sz="half" idx="1"/>
          </p:nvPr>
        </p:nvSpPr>
        <p:spPr/>
        <p:txBody>
          <a:bodyPr/>
          <a:lstStyle/>
          <a:p>
            <a:endParaRPr lang="es-ES_tradnl" dirty="0"/>
          </a:p>
        </p:txBody>
      </p:sp>
      <p:pic>
        <p:nvPicPr>
          <p:cNvPr id="6" name="Content Placeholder 5">
            <a:extLst>
              <a:ext uri="{FF2B5EF4-FFF2-40B4-BE49-F238E27FC236}">
                <a16:creationId xmlns:a16="http://schemas.microsoft.com/office/drawing/2014/main" id="{016D8002-C2C5-0688-C893-606E22373F3F}"/>
              </a:ext>
            </a:extLst>
          </p:cNvPr>
          <p:cNvPicPr>
            <a:picLocks noGrp="1" noChangeAspect="1"/>
          </p:cNvPicPr>
          <p:nvPr>
            <p:ph sz="half" idx="2"/>
          </p:nvPr>
        </p:nvPicPr>
        <p:blipFill>
          <a:blip r:embed="rId2"/>
          <a:srcRect/>
          <a:stretch/>
        </p:blipFill>
        <p:spPr>
          <a:xfrm>
            <a:off x="6377427" y="468351"/>
            <a:ext cx="5409548" cy="6389649"/>
          </a:xfrm>
        </p:spPr>
      </p:pic>
      <p:sp>
        <p:nvSpPr>
          <p:cNvPr id="7" name="Rectangle 6">
            <a:extLst>
              <a:ext uri="{FF2B5EF4-FFF2-40B4-BE49-F238E27FC236}">
                <a16:creationId xmlns:a16="http://schemas.microsoft.com/office/drawing/2014/main" id="{6F8EBB77-B4DC-E005-2F51-D893F1015676}"/>
              </a:ext>
            </a:extLst>
          </p:cNvPr>
          <p:cNvSpPr/>
          <p:nvPr/>
        </p:nvSpPr>
        <p:spPr>
          <a:xfrm>
            <a:off x="9590049" y="724829"/>
            <a:ext cx="1025912" cy="68022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3840949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9D8B98D-AF47-384B-BFAF-EFE8F02833BC}">
  <we:reference id="wa200005566" version="3.0.0.3" store="en-US" storeType="OMEX"/>
  <we:alternateReferences>
    <we:reference id="WA200005566" version="3.0.0.3"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237</TotalTime>
  <Words>979</Words>
  <Application>Microsoft Macintosh PowerPoint</Application>
  <PresentationFormat>Widescreen</PresentationFormat>
  <Paragraphs>67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Dashboard for Brigadas de Salud Materna in Conflict-Affected Mexico</vt:lpstr>
      <vt:lpstr>Introduction</vt:lpstr>
      <vt:lpstr>Criteria for Selecting Data Sources</vt:lpstr>
      <vt:lpstr>Availability</vt:lpstr>
      <vt:lpstr>Reliability</vt:lpstr>
      <vt:lpstr>Granularity</vt:lpstr>
      <vt:lpstr>Timeliness</vt:lpstr>
      <vt:lpstr>Criteria for Evaluating Data Sources</vt:lpstr>
      <vt:lpstr>ACLED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Clay Harris</dc:creator>
  <cp:lastModifiedBy>Microsoft Office User</cp:lastModifiedBy>
  <cp:revision>3</cp:revision>
  <dcterms:created xsi:type="dcterms:W3CDTF">2025-09-27T13:49:25Z</dcterms:created>
  <dcterms:modified xsi:type="dcterms:W3CDTF">2025-09-27T17:48:09Z</dcterms:modified>
</cp:coreProperties>
</file>