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0" r:id="rId3"/>
    <p:sldId id="278" r:id="rId4"/>
    <p:sldId id="279" r:id="rId5"/>
    <p:sldId id="280" r:id="rId6"/>
    <p:sldId id="281" r:id="rId7"/>
    <p:sldId id="282" r:id="rId8"/>
    <p:sldId id="283" r:id="rId9"/>
    <p:sldId id="284" r:id="rId10"/>
    <p:sldId id="276" r:id="rId11"/>
    <p:sldId id="27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43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7"/>
    <p:restoredTop sz="94590"/>
  </p:normalViewPr>
  <p:slideViewPr>
    <p:cSldViewPr snapToGrid="0">
      <p:cViewPr varScale="1">
        <p:scale>
          <a:sx n="93" d="100"/>
          <a:sy n="93" d="100"/>
        </p:scale>
        <p:origin x="208" y="1200"/>
      </p:cViewPr>
      <p:guideLst/>
    </p:cSldViewPr>
  </p:slideViewPr>
  <p:outlineViewPr>
    <p:cViewPr>
      <p:scale>
        <a:sx n="33" d="100"/>
        <a:sy n="33" d="100"/>
      </p:scale>
      <p:origin x="0" y="-408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80F7E-084C-3348-3FB7-8517C7BFDA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ES_tradnl"/>
          </a:p>
        </p:txBody>
      </p:sp>
      <p:sp>
        <p:nvSpPr>
          <p:cNvPr id="3" name="Subtitle 2">
            <a:extLst>
              <a:ext uri="{FF2B5EF4-FFF2-40B4-BE49-F238E27FC236}">
                <a16:creationId xmlns:a16="http://schemas.microsoft.com/office/drawing/2014/main" id="{E8B7B70D-1DA0-5F68-04E6-996B68289E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ES_tradnl"/>
          </a:p>
        </p:txBody>
      </p:sp>
      <p:sp>
        <p:nvSpPr>
          <p:cNvPr id="4" name="Date Placeholder 3">
            <a:extLst>
              <a:ext uri="{FF2B5EF4-FFF2-40B4-BE49-F238E27FC236}">
                <a16:creationId xmlns:a16="http://schemas.microsoft.com/office/drawing/2014/main" id="{EEDDF668-65C8-3685-B4EE-29A13306E27A}"/>
              </a:ext>
            </a:extLst>
          </p:cNvPr>
          <p:cNvSpPr>
            <a:spLocks noGrp="1"/>
          </p:cNvSpPr>
          <p:nvPr>
            <p:ph type="dt" sz="half" idx="10"/>
          </p:nvPr>
        </p:nvSpPr>
        <p:spPr/>
        <p:txBody>
          <a:bodyPr/>
          <a:lstStyle/>
          <a:p>
            <a:fld id="{3F35A290-8F7D-9041-92EB-EDB522A56196}" type="datetimeFigureOut">
              <a:rPr lang="es-ES_tradnl" smtClean="0"/>
              <a:t>11/10/25</a:t>
            </a:fld>
            <a:endParaRPr lang="es-ES_tradnl"/>
          </a:p>
        </p:txBody>
      </p:sp>
      <p:sp>
        <p:nvSpPr>
          <p:cNvPr id="5" name="Footer Placeholder 4">
            <a:extLst>
              <a:ext uri="{FF2B5EF4-FFF2-40B4-BE49-F238E27FC236}">
                <a16:creationId xmlns:a16="http://schemas.microsoft.com/office/drawing/2014/main" id="{C24325D5-A99B-DA20-EA3E-CBED1E68CB88}"/>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F8F45528-5E6F-63DF-3558-49F85766A482}"/>
              </a:ext>
            </a:extLst>
          </p:cNvPr>
          <p:cNvSpPr>
            <a:spLocks noGrp="1"/>
          </p:cNvSpPr>
          <p:nvPr>
            <p:ph type="sldNum" sz="quarter" idx="12"/>
          </p:nvPr>
        </p:nvSpPr>
        <p:spPr/>
        <p:txBody>
          <a:bodyPr/>
          <a:lstStyle/>
          <a:p>
            <a:fld id="{2FDAE561-4338-A049-820A-7FE42B41F9F4}" type="slidenum">
              <a:rPr lang="es-ES_tradnl" smtClean="0"/>
              <a:t>‹#›</a:t>
            </a:fld>
            <a:endParaRPr lang="es-ES_tradnl"/>
          </a:p>
        </p:txBody>
      </p:sp>
    </p:spTree>
    <p:extLst>
      <p:ext uri="{BB962C8B-B14F-4D97-AF65-F5344CB8AC3E}">
        <p14:creationId xmlns:p14="http://schemas.microsoft.com/office/powerpoint/2010/main" val="2045647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4E058-F2D4-D59B-45FA-BDF34F3B1A42}"/>
              </a:ext>
            </a:extLst>
          </p:cNvPr>
          <p:cNvSpPr>
            <a:spLocks noGrp="1"/>
          </p:cNvSpPr>
          <p:nvPr>
            <p:ph type="title"/>
          </p:nvPr>
        </p:nvSpPr>
        <p:spPr/>
        <p:txBody>
          <a:bodyPr/>
          <a:lstStyle/>
          <a:p>
            <a:r>
              <a:rPr lang="en-US"/>
              <a:t>Click to edit Master title style</a:t>
            </a:r>
            <a:endParaRPr lang="es-ES_tradnl"/>
          </a:p>
        </p:txBody>
      </p:sp>
      <p:sp>
        <p:nvSpPr>
          <p:cNvPr id="3" name="Vertical Text Placeholder 2">
            <a:extLst>
              <a:ext uri="{FF2B5EF4-FFF2-40B4-BE49-F238E27FC236}">
                <a16:creationId xmlns:a16="http://schemas.microsoft.com/office/drawing/2014/main" id="{9D6F63C3-1CC8-9E37-026D-9FAA369D1F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5AA629A0-A834-6814-150A-4D1704B4AA99}"/>
              </a:ext>
            </a:extLst>
          </p:cNvPr>
          <p:cNvSpPr>
            <a:spLocks noGrp="1"/>
          </p:cNvSpPr>
          <p:nvPr>
            <p:ph type="dt" sz="half" idx="10"/>
          </p:nvPr>
        </p:nvSpPr>
        <p:spPr/>
        <p:txBody>
          <a:bodyPr/>
          <a:lstStyle/>
          <a:p>
            <a:fld id="{3F35A290-8F7D-9041-92EB-EDB522A56196}" type="datetimeFigureOut">
              <a:rPr lang="es-ES_tradnl" smtClean="0"/>
              <a:t>11/10/25</a:t>
            </a:fld>
            <a:endParaRPr lang="es-ES_tradnl"/>
          </a:p>
        </p:txBody>
      </p:sp>
      <p:sp>
        <p:nvSpPr>
          <p:cNvPr id="5" name="Footer Placeholder 4">
            <a:extLst>
              <a:ext uri="{FF2B5EF4-FFF2-40B4-BE49-F238E27FC236}">
                <a16:creationId xmlns:a16="http://schemas.microsoft.com/office/drawing/2014/main" id="{C6575BBC-A43F-80A0-73A4-7EE51F559154}"/>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51507BC8-D084-2408-0349-01D4D194905B}"/>
              </a:ext>
            </a:extLst>
          </p:cNvPr>
          <p:cNvSpPr>
            <a:spLocks noGrp="1"/>
          </p:cNvSpPr>
          <p:nvPr>
            <p:ph type="sldNum" sz="quarter" idx="12"/>
          </p:nvPr>
        </p:nvSpPr>
        <p:spPr/>
        <p:txBody>
          <a:bodyPr/>
          <a:lstStyle/>
          <a:p>
            <a:fld id="{2FDAE561-4338-A049-820A-7FE42B41F9F4}" type="slidenum">
              <a:rPr lang="es-ES_tradnl" smtClean="0"/>
              <a:t>‹#›</a:t>
            </a:fld>
            <a:endParaRPr lang="es-ES_tradnl"/>
          </a:p>
        </p:txBody>
      </p:sp>
    </p:spTree>
    <p:extLst>
      <p:ext uri="{BB962C8B-B14F-4D97-AF65-F5344CB8AC3E}">
        <p14:creationId xmlns:p14="http://schemas.microsoft.com/office/powerpoint/2010/main" val="3839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82CB67-CF83-7976-B20D-E7B1D2E711A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ES_tradnl"/>
          </a:p>
        </p:txBody>
      </p:sp>
      <p:sp>
        <p:nvSpPr>
          <p:cNvPr id="3" name="Vertical Text Placeholder 2">
            <a:extLst>
              <a:ext uri="{FF2B5EF4-FFF2-40B4-BE49-F238E27FC236}">
                <a16:creationId xmlns:a16="http://schemas.microsoft.com/office/drawing/2014/main" id="{DFA3AF81-7CC5-81F7-5C9B-2DC7FE8E49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E648CF5D-22B7-47CD-36A3-F0A1FA638CB1}"/>
              </a:ext>
            </a:extLst>
          </p:cNvPr>
          <p:cNvSpPr>
            <a:spLocks noGrp="1"/>
          </p:cNvSpPr>
          <p:nvPr>
            <p:ph type="dt" sz="half" idx="10"/>
          </p:nvPr>
        </p:nvSpPr>
        <p:spPr/>
        <p:txBody>
          <a:bodyPr/>
          <a:lstStyle/>
          <a:p>
            <a:fld id="{3F35A290-8F7D-9041-92EB-EDB522A56196}" type="datetimeFigureOut">
              <a:rPr lang="es-ES_tradnl" smtClean="0"/>
              <a:t>11/10/25</a:t>
            </a:fld>
            <a:endParaRPr lang="es-ES_tradnl"/>
          </a:p>
        </p:txBody>
      </p:sp>
      <p:sp>
        <p:nvSpPr>
          <p:cNvPr id="5" name="Footer Placeholder 4">
            <a:extLst>
              <a:ext uri="{FF2B5EF4-FFF2-40B4-BE49-F238E27FC236}">
                <a16:creationId xmlns:a16="http://schemas.microsoft.com/office/drawing/2014/main" id="{EB57E323-A0F2-3BEA-A38D-FAD467C19512}"/>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DE145438-0F50-530C-C891-52CDF93B5AF8}"/>
              </a:ext>
            </a:extLst>
          </p:cNvPr>
          <p:cNvSpPr>
            <a:spLocks noGrp="1"/>
          </p:cNvSpPr>
          <p:nvPr>
            <p:ph type="sldNum" sz="quarter" idx="12"/>
          </p:nvPr>
        </p:nvSpPr>
        <p:spPr/>
        <p:txBody>
          <a:bodyPr/>
          <a:lstStyle/>
          <a:p>
            <a:fld id="{2FDAE561-4338-A049-820A-7FE42B41F9F4}" type="slidenum">
              <a:rPr lang="es-ES_tradnl" smtClean="0"/>
              <a:t>‹#›</a:t>
            </a:fld>
            <a:endParaRPr lang="es-ES_tradnl"/>
          </a:p>
        </p:txBody>
      </p:sp>
    </p:spTree>
    <p:extLst>
      <p:ext uri="{BB962C8B-B14F-4D97-AF65-F5344CB8AC3E}">
        <p14:creationId xmlns:p14="http://schemas.microsoft.com/office/powerpoint/2010/main" val="1597729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BFB82-3336-1AC9-7DE5-D366E2C449A0}"/>
              </a:ext>
            </a:extLst>
          </p:cNvPr>
          <p:cNvSpPr>
            <a:spLocks noGrp="1"/>
          </p:cNvSpPr>
          <p:nvPr>
            <p:ph type="title"/>
          </p:nvPr>
        </p:nvSpPr>
        <p:spPr/>
        <p:txBody>
          <a:bodyPr/>
          <a:lstStyle/>
          <a:p>
            <a:r>
              <a:rPr lang="en-US"/>
              <a:t>Click to edit Master title style</a:t>
            </a:r>
            <a:endParaRPr lang="es-ES_tradnl"/>
          </a:p>
        </p:txBody>
      </p:sp>
      <p:sp>
        <p:nvSpPr>
          <p:cNvPr id="3" name="Content Placeholder 2">
            <a:extLst>
              <a:ext uri="{FF2B5EF4-FFF2-40B4-BE49-F238E27FC236}">
                <a16:creationId xmlns:a16="http://schemas.microsoft.com/office/drawing/2014/main" id="{DE2EFE41-7417-56B4-D4C0-137282344F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8D4FBE04-7EA5-01AA-A9E4-348DDCE68EDF}"/>
              </a:ext>
            </a:extLst>
          </p:cNvPr>
          <p:cNvSpPr>
            <a:spLocks noGrp="1"/>
          </p:cNvSpPr>
          <p:nvPr>
            <p:ph type="dt" sz="half" idx="10"/>
          </p:nvPr>
        </p:nvSpPr>
        <p:spPr/>
        <p:txBody>
          <a:bodyPr/>
          <a:lstStyle/>
          <a:p>
            <a:fld id="{3F35A290-8F7D-9041-92EB-EDB522A56196}" type="datetimeFigureOut">
              <a:rPr lang="es-ES_tradnl" smtClean="0"/>
              <a:t>11/10/25</a:t>
            </a:fld>
            <a:endParaRPr lang="es-ES_tradnl"/>
          </a:p>
        </p:txBody>
      </p:sp>
      <p:sp>
        <p:nvSpPr>
          <p:cNvPr id="5" name="Footer Placeholder 4">
            <a:extLst>
              <a:ext uri="{FF2B5EF4-FFF2-40B4-BE49-F238E27FC236}">
                <a16:creationId xmlns:a16="http://schemas.microsoft.com/office/drawing/2014/main" id="{DCE08449-8181-8085-2CD0-0311A69E5C3B}"/>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D92DFB32-5359-ED98-EC8E-0DE24B209700}"/>
              </a:ext>
            </a:extLst>
          </p:cNvPr>
          <p:cNvSpPr>
            <a:spLocks noGrp="1"/>
          </p:cNvSpPr>
          <p:nvPr>
            <p:ph type="sldNum" sz="quarter" idx="12"/>
          </p:nvPr>
        </p:nvSpPr>
        <p:spPr/>
        <p:txBody>
          <a:bodyPr/>
          <a:lstStyle/>
          <a:p>
            <a:fld id="{2FDAE561-4338-A049-820A-7FE42B41F9F4}" type="slidenum">
              <a:rPr lang="es-ES_tradnl" smtClean="0"/>
              <a:t>‹#›</a:t>
            </a:fld>
            <a:endParaRPr lang="es-ES_tradnl"/>
          </a:p>
        </p:txBody>
      </p:sp>
    </p:spTree>
    <p:extLst>
      <p:ext uri="{BB962C8B-B14F-4D97-AF65-F5344CB8AC3E}">
        <p14:creationId xmlns:p14="http://schemas.microsoft.com/office/powerpoint/2010/main" val="2907831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B00C0-4D11-A1E6-FC89-6761EABFAA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ES_tradnl"/>
          </a:p>
        </p:txBody>
      </p:sp>
      <p:sp>
        <p:nvSpPr>
          <p:cNvPr id="3" name="Text Placeholder 2">
            <a:extLst>
              <a:ext uri="{FF2B5EF4-FFF2-40B4-BE49-F238E27FC236}">
                <a16:creationId xmlns:a16="http://schemas.microsoft.com/office/drawing/2014/main" id="{1315B46A-4FF8-9F47-863D-A2EE6C90831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6DBE24-84E2-F75A-106F-EB377D4ABC9B}"/>
              </a:ext>
            </a:extLst>
          </p:cNvPr>
          <p:cNvSpPr>
            <a:spLocks noGrp="1"/>
          </p:cNvSpPr>
          <p:nvPr>
            <p:ph type="dt" sz="half" idx="10"/>
          </p:nvPr>
        </p:nvSpPr>
        <p:spPr/>
        <p:txBody>
          <a:bodyPr/>
          <a:lstStyle/>
          <a:p>
            <a:fld id="{3F35A290-8F7D-9041-92EB-EDB522A56196}" type="datetimeFigureOut">
              <a:rPr lang="es-ES_tradnl" smtClean="0"/>
              <a:t>11/10/25</a:t>
            </a:fld>
            <a:endParaRPr lang="es-ES_tradnl"/>
          </a:p>
        </p:txBody>
      </p:sp>
      <p:sp>
        <p:nvSpPr>
          <p:cNvPr id="5" name="Footer Placeholder 4">
            <a:extLst>
              <a:ext uri="{FF2B5EF4-FFF2-40B4-BE49-F238E27FC236}">
                <a16:creationId xmlns:a16="http://schemas.microsoft.com/office/drawing/2014/main" id="{4C4C3C95-96AB-348D-6951-00462769A54E}"/>
              </a:ext>
            </a:extLst>
          </p:cNvPr>
          <p:cNvSpPr>
            <a:spLocks noGrp="1"/>
          </p:cNvSpPr>
          <p:nvPr>
            <p:ph type="ftr" sz="quarter" idx="11"/>
          </p:nvPr>
        </p:nvSpPr>
        <p:spPr/>
        <p:txBody>
          <a:bodyPr/>
          <a:lstStyle/>
          <a:p>
            <a:endParaRPr lang="es-ES_tradnl"/>
          </a:p>
        </p:txBody>
      </p:sp>
      <p:sp>
        <p:nvSpPr>
          <p:cNvPr id="6" name="Slide Number Placeholder 5">
            <a:extLst>
              <a:ext uri="{FF2B5EF4-FFF2-40B4-BE49-F238E27FC236}">
                <a16:creationId xmlns:a16="http://schemas.microsoft.com/office/drawing/2014/main" id="{73F7AACD-5002-BAEB-A71F-7D9627AB46CE}"/>
              </a:ext>
            </a:extLst>
          </p:cNvPr>
          <p:cNvSpPr>
            <a:spLocks noGrp="1"/>
          </p:cNvSpPr>
          <p:nvPr>
            <p:ph type="sldNum" sz="quarter" idx="12"/>
          </p:nvPr>
        </p:nvSpPr>
        <p:spPr/>
        <p:txBody>
          <a:bodyPr/>
          <a:lstStyle/>
          <a:p>
            <a:fld id="{2FDAE561-4338-A049-820A-7FE42B41F9F4}" type="slidenum">
              <a:rPr lang="es-ES_tradnl" smtClean="0"/>
              <a:t>‹#›</a:t>
            </a:fld>
            <a:endParaRPr lang="es-ES_tradnl"/>
          </a:p>
        </p:txBody>
      </p:sp>
    </p:spTree>
    <p:extLst>
      <p:ext uri="{BB962C8B-B14F-4D97-AF65-F5344CB8AC3E}">
        <p14:creationId xmlns:p14="http://schemas.microsoft.com/office/powerpoint/2010/main" val="868771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99E90-43AB-A348-DE33-01ED5B8E9A64}"/>
              </a:ext>
            </a:extLst>
          </p:cNvPr>
          <p:cNvSpPr>
            <a:spLocks noGrp="1"/>
          </p:cNvSpPr>
          <p:nvPr>
            <p:ph type="title"/>
          </p:nvPr>
        </p:nvSpPr>
        <p:spPr/>
        <p:txBody>
          <a:bodyPr/>
          <a:lstStyle/>
          <a:p>
            <a:r>
              <a:rPr lang="en-US"/>
              <a:t>Click to edit Master title style</a:t>
            </a:r>
            <a:endParaRPr lang="es-ES_tradnl"/>
          </a:p>
        </p:txBody>
      </p:sp>
      <p:sp>
        <p:nvSpPr>
          <p:cNvPr id="3" name="Content Placeholder 2">
            <a:extLst>
              <a:ext uri="{FF2B5EF4-FFF2-40B4-BE49-F238E27FC236}">
                <a16:creationId xmlns:a16="http://schemas.microsoft.com/office/drawing/2014/main" id="{D0F017A8-0357-1340-4B12-CDCAF53EB7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Content Placeholder 3">
            <a:extLst>
              <a:ext uri="{FF2B5EF4-FFF2-40B4-BE49-F238E27FC236}">
                <a16:creationId xmlns:a16="http://schemas.microsoft.com/office/drawing/2014/main" id="{31D6C10E-4D80-2F79-7B3A-F5638030B8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5" name="Date Placeholder 4">
            <a:extLst>
              <a:ext uri="{FF2B5EF4-FFF2-40B4-BE49-F238E27FC236}">
                <a16:creationId xmlns:a16="http://schemas.microsoft.com/office/drawing/2014/main" id="{3D96F216-31C9-9B35-AED0-09EC27463C7E}"/>
              </a:ext>
            </a:extLst>
          </p:cNvPr>
          <p:cNvSpPr>
            <a:spLocks noGrp="1"/>
          </p:cNvSpPr>
          <p:nvPr>
            <p:ph type="dt" sz="half" idx="10"/>
          </p:nvPr>
        </p:nvSpPr>
        <p:spPr/>
        <p:txBody>
          <a:bodyPr/>
          <a:lstStyle/>
          <a:p>
            <a:fld id="{3F35A290-8F7D-9041-92EB-EDB522A56196}" type="datetimeFigureOut">
              <a:rPr lang="es-ES_tradnl" smtClean="0"/>
              <a:t>11/10/25</a:t>
            </a:fld>
            <a:endParaRPr lang="es-ES_tradnl"/>
          </a:p>
        </p:txBody>
      </p:sp>
      <p:sp>
        <p:nvSpPr>
          <p:cNvPr id="6" name="Footer Placeholder 5">
            <a:extLst>
              <a:ext uri="{FF2B5EF4-FFF2-40B4-BE49-F238E27FC236}">
                <a16:creationId xmlns:a16="http://schemas.microsoft.com/office/drawing/2014/main" id="{A3461849-22C4-A68F-1EEF-F38B26EE0823}"/>
              </a:ext>
            </a:extLst>
          </p:cNvPr>
          <p:cNvSpPr>
            <a:spLocks noGrp="1"/>
          </p:cNvSpPr>
          <p:nvPr>
            <p:ph type="ftr" sz="quarter" idx="11"/>
          </p:nvPr>
        </p:nvSpPr>
        <p:spPr/>
        <p:txBody>
          <a:bodyPr/>
          <a:lstStyle/>
          <a:p>
            <a:endParaRPr lang="es-ES_tradnl"/>
          </a:p>
        </p:txBody>
      </p:sp>
      <p:sp>
        <p:nvSpPr>
          <p:cNvPr id="7" name="Slide Number Placeholder 6">
            <a:extLst>
              <a:ext uri="{FF2B5EF4-FFF2-40B4-BE49-F238E27FC236}">
                <a16:creationId xmlns:a16="http://schemas.microsoft.com/office/drawing/2014/main" id="{F18158FB-A4B1-25C2-FB44-BD076D85B2C4}"/>
              </a:ext>
            </a:extLst>
          </p:cNvPr>
          <p:cNvSpPr>
            <a:spLocks noGrp="1"/>
          </p:cNvSpPr>
          <p:nvPr>
            <p:ph type="sldNum" sz="quarter" idx="12"/>
          </p:nvPr>
        </p:nvSpPr>
        <p:spPr/>
        <p:txBody>
          <a:bodyPr/>
          <a:lstStyle/>
          <a:p>
            <a:fld id="{2FDAE561-4338-A049-820A-7FE42B41F9F4}" type="slidenum">
              <a:rPr lang="es-ES_tradnl" smtClean="0"/>
              <a:t>‹#›</a:t>
            </a:fld>
            <a:endParaRPr lang="es-ES_tradnl"/>
          </a:p>
        </p:txBody>
      </p:sp>
    </p:spTree>
    <p:extLst>
      <p:ext uri="{BB962C8B-B14F-4D97-AF65-F5344CB8AC3E}">
        <p14:creationId xmlns:p14="http://schemas.microsoft.com/office/powerpoint/2010/main" val="2212993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0459C-68E4-063F-C681-A6A8AD624989}"/>
              </a:ext>
            </a:extLst>
          </p:cNvPr>
          <p:cNvSpPr>
            <a:spLocks noGrp="1"/>
          </p:cNvSpPr>
          <p:nvPr>
            <p:ph type="title"/>
          </p:nvPr>
        </p:nvSpPr>
        <p:spPr>
          <a:xfrm>
            <a:off x="839788" y="365125"/>
            <a:ext cx="10515600" cy="1325563"/>
          </a:xfrm>
        </p:spPr>
        <p:txBody>
          <a:bodyPr/>
          <a:lstStyle/>
          <a:p>
            <a:r>
              <a:rPr lang="en-US"/>
              <a:t>Click to edit Master title style</a:t>
            </a:r>
            <a:endParaRPr lang="es-ES_tradnl"/>
          </a:p>
        </p:txBody>
      </p:sp>
      <p:sp>
        <p:nvSpPr>
          <p:cNvPr id="3" name="Text Placeholder 2">
            <a:extLst>
              <a:ext uri="{FF2B5EF4-FFF2-40B4-BE49-F238E27FC236}">
                <a16:creationId xmlns:a16="http://schemas.microsoft.com/office/drawing/2014/main" id="{4990B2F7-D3C7-7FD1-AC7C-9ADE03B40F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021CC8-146B-772E-4E7F-DA1FBAD858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5" name="Text Placeholder 4">
            <a:extLst>
              <a:ext uri="{FF2B5EF4-FFF2-40B4-BE49-F238E27FC236}">
                <a16:creationId xmlns:a16="http://schemas.microsoft.com/office/drawing/2014/main" id="{F46157E4-D4A9-CB65-A04E-B29EC96EEE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32B6B4-A0D5-8FD3-B0C9-1C70B69444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7" name="Date Placeholder 6">
            <a:extLst>
              <a:ext uri="{FF2B5EF4-FFF2-40B4-BE49-F238E27FC236}">
                <a16:creationId xmlns:a16="http://schemas.microsoft.com/office/drawing/2014/main" id="{E601E7D9-89A9-E98D-7A5E-487079A81B7E}"/>
              </a:ext>
            </a:extLst>
          </p:cNvPr>
          <p:cNvSpPr>
            <a:spLocks noGrp="1"/>
          </p:cNvSpPr>
          <p:nvPr>
            <p:ph type="dt" sz="half" idx="10"/>
          </p:nvPr>
        </p:nvSpPr>
        <p:spPr/>
        <p:txBody>
          <a:bodyPr/>
          <a:lstStyle/>
          <a:p>
            <a:fld id="{3F35A290-8F7D-9041-92EB-EDB522A56196}" type="datetimeFigureOut">
              <a:rPr lang="es-ES_tradnl" smtClean="0"/>
              <a:t>11/10/25</a:t>
            </a:fld>
            <a:endParaRPr lang="es-ES_tradnl"/>
          </a:p>
        </p:txBody>
      </p:sp>
      <p:sp>
        <p:nvSpPr>
          <p:cNvPr id="8" name="Footer Placeholder 7">
            <a:extLst>
              <a:ext uri="{FF2B5EF4-FFF2-40B4-BE49-F238E27FC236}">
                <a16:creationId xmlns:a16="http://schemas.microsoft.com/office/drawing/2014/main" id="{280257CC-1E13-AEB4-F5DA-2F79C6E32C65}"/>
              </a:ext>
            </a:extLst>
          </p:cNvPr>
          <p:cNvSpPr>
            <a:spLocks noGrp="1"/>
          </p:cNvSpPr>
          <p:nvPr>
            <p:ph type="ftr" sz="quarter" idx="11"/>
          </p:nvPr>
        </p:nvSpPr>
        <p:spPr/>
        <p:txBody>
          <a:bodyPr/>
          <a:lstStyle/>
          <a:p>
            <a:endParaRPr lang="es-ES_tradnl"/>
          </a:p>
        </p:txBody>
      </p:sp>
      <p:sp>
        <p:nvSpPr>
          <p:cNvPr id="9" name="Slide Number Placeholder 8">
            <a:extLst>
              <a:ext uri="{FF2B5EF4-FFF2-40B4-BE49-F238E27FC236}">
                <a16:creationId xmlns:a16="http://schemas.microsoft.com/office/drawing/2014/main" id="{CC97DB95-4C8A-07BB-A9BB-F147ACC64DB3}"/>
              </a:ext>
            </a:extLst>
          </p:cNvPr>
          <p:cNvSpPr>
            <a:spLocks noGrp="1"/>
          </p:cNvSpPr>
          <p:nvPr>
            <p:ph type="sldNum" sz="quarter" idx="12"/>
          </p:nvPr>
        </p:nvSpPr>
        <p:spPr/>
        <p:txBody>
          <a:bodyPr/>
          <a:lstStyle/>
          <a:p>
            <a:fld id="{2FDAE561-4338-A049-820A-7FE42B41F9F4}" type="slidenum">
              <a:rPr lang="es-ES_tradnl" smtClean="0"/>
              <a:t>‹#›</a:t>
            </a:fld>
            <a:endParaRPr lang="es-ES_tradnl"/>
          </a:p>
        </p:txBody>
      </p:sp>
    </p:spTree>
    <p:extLst>
      <p:ext uri="{BB962C8B-B14F-4D97-AF65-F5344CB8AC3E}">
        <p14:creationId xmlns:p14="http://schemas.microsoft.com/office/powerpoint/2010/main" val="1563134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23E09-5E95-A573-0CDA-45B1847DDD89}"/>
              </a:ext>
            </a:extLst>
          </p:cNvPr>
          <p:cNvSpPr>
            <a:spLocks noGrp="1"/>
          </p:cNvSpPr>
          <p:nvPr>
            <p:ph type="title"/>
          </p:nvPr>
        </p:nvSpPr>
        <p:spPr/>
        <p:txBody>
          <a:bodyPr/>
          <a:lstStyle/>
          <a:p>
            <a:r>
              <a:rPr lang="en-US"/>
              <a:t>Click to edit Master title style</a:t>
            </a:r>
            <a:endParaRPr lang="es-ES_tradnl"/>
          </a:p>
        </p:txBody>
      </p:sp>
      <p:sp>
        <p:nvSpPr>
          <p:cNvPr id="3" name="Date Placeholder 2">
            <a:extLst>
              <a:ext uri="{FF2B5EF4-FFF2-40B4-BE49-F238E27FC236}">
                <a16:creationId xmlns:a16="http://schemas.microsoft.com/office/drawing/2014/main" id="{4362172D-6460-734A-A0E2-EE82947D753F}"/>
              </a:ext>
            </a:extLst>
          </p:cNvPr>
          <p:cNvSpPr>
            <a:spLocks noGrp="1"/>
          </p:cNvSpPr>
          <p:nvPr>
            <p:ph type="dt" sz="half" idx="10"/>
          </p:nvPr>
        </p:nvSpPr>
        <p:spPr/>
        <p:txBody>
          <a:bodyPr/>
          <a:lstStyle/>
          <a:p>
            <a:fld id="{3F35A290-8F7D-9041-92EB-EDB522A56196}" type="datetimeFigureOut">
              <a:rPr lang="es-ES_tradnl" smtClean="0"/>
              <a:t>11/10/25</a:t>
            </a:fld>
            <a:endParaRPr lang="es-ES_tradnl"/>
          </a:p>
        </p:txBody>
      </p:sp>
      <p:sp>
        <p:nvSpPr>
          <p:cNvPr id="4" name="Footer Placeholder 3">
            <a:extLst>
              <a:ext uri="{FF2B5EF4-FFF2-40B4-BE49-F238E27FC236}">
                <a16:creationId xmlns:a16="http://schemas.microsoft.com/office/drawing/2014/main" id="{4737567D-14DF-F08D-5B11-D0F37972EFB7}"/>
              </a:ext>
            </a:extLst>
          </p:cNvPr>
          <p:cNvSpPr>
            <a:spLocks noGrp="1"/>
          </p:cNvSpPr>
          <p:nvPr>
            <p:ph type="ftr" sz="quarter" idx="11"/>
          </p:nvPr>
        </p:nvSpPr>
        <p:spPr/>
        <p:txBody>
          <a:bodyPr/>
          <a:lstStyle/>
          <a:p>
            <a:endParaRPr lang="es-ES_tradnl"/>
          </a:p>
        </p:txBody>
      </p:sp>
      <p:sp>
        <p:nvSpPr>
          <p:cNvPr id="5" name="Slide Number Placeholder 4">
            <a:extLst>
              <a:ext uri="{FF2B5EF4-FFF2-40B4-BE49-F238E27FC236}">
                <a16:creationId xmlns:a16="http://schemas.microsoft.com/office/drawing/2014/main" id="{DCB7FBC6-3663-20F9-A7FF-BB39C8370F6B}"/>
              </a:ext>
            </a:extLst>
          </p:cNvPr>
          <p:cNvSpPr>
            <a:spLocks noGrp="1"/>
          </p:cNvSpPr>
          <p:nvPr>
            <p:ph type="sldNum" sz="quarter" idx="12"/>
          </p:nvPr>
        </p:nvSpPr>
        <p:spPr/>
        <p:txBody>
          <a:bodyPr/>
          <a:lstStyle/>
          <a:p>
            <a:fld id="{2FDAE561-4338-A049-820A-7FE42B41F9F4}" type="slidenum">
              <a:rPr lang="es-ES_tradnl" smtClean="0"/>
              <a:t>‹#›</a:t>
            </a:fld>
            <a:endParaRPr lang="es-ES_tradnl"/>
          </a:p>
        </p:txBody>
      </p:sp>
    </p:spTree>
    <p:extLst>
      <p:ext uri="{BB962C8B-B14F-4D97-AF65-F5344CB8AC3E}">
        <p14:creationId xmlns:p14="http://schemas.microsoft.com/office/powerpoint/2010/main" val="2486328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A5DBAB-E32D-2E36-234B-8BF51399DA92}"/>
              </a:ext>
            </a:extLst>
          </p:cNvPr>
          <p:cNvSpPr>
            <a:spLocks noGrp="1"/>
          </p:cNvSpPr>
          <p:nvPr>
            <p:ph type="dt" sz="half" idx="10"/>
          </p:nvPr>
        </p:nvSpPr>
        <p:spPr/>
        <p:txBody>
          <a:bodyPr/>
          <a:lstStyle/>
          <a:p>
            <a:fld id="{3F35A290-8F7D-9041-92EB-EDB522A56196}" type="datetimeFigureOut">
              <a:rPr lang="es-ES_tradnl" smtClean="0"/>
              <a:t>11/10/25</a:t>
            </a:fld>
            <a:endParaRPr lang="es-ES_tradnl"/>
          </a:p>
        </p:txBody>
      </p:sp>
      <p:sp>
        <p:nvSpPr>
          <p:cNvPr id="3" name="Footer Placeholder 2">
            <a:extLst>
              <a:ext uri="{FF2B5EF4-FFF2-40B4-BE49-F238E27FC236}">
                <a16:creationId xmlns:a16="http://schemas.microsoft.com/office/drawing/2014/main" id="{48A1DE9C-A667-D0FD-5507-BB05FAA92B01}"/>
              </a:ext>
            </a:extLst>
          </p:cNvPr>
          <p:cNvSpPr>
            <a:spLocks noGrp="1"/>
          </p:cNvSpPr>
          <p:nvPr>
            <p:ph type="ftr" sz="quarter" idx="11"/>
          </p:nvPr>
        </p:nvSpPr>
        <p:spPr/>
        <p:txBody>
          <a:bodyPr/>
          <a:lstStyle/>
          <a:p>
            <a:endParaRPr lang="es-ES_tradnl"/>
          </a:p>
        </p:txBody>
      </p:sp>
      <p:sp>
        <p:nvSpPr>
          <p:cNvPr id="4" name="Slide Number Placeholder 3">
            <a:extLst>
              <a:ext uri="{FF2B5EF4-FFF2-40B4-BE49-F238E27FC236}">
                <a16:creationId xmlns:a16="http://schemas.microsoft.com/office/drawing/2014/main" id="{E4C0C033-E2D8-78FE-94FB-7975AE527108}"/>
              </a:ext>
            </a:extLst>
          </p:cNvPr>
          <p:cNvSpPr>
            <a:spLocks noGrp="1"/>
          </p:cNvSpPr>
          <p:nvPr>
            <p:ph type="sldNum" sz="quarter" idx="12"/>
          </p:nvPr>
        </p:nvSpPr>
        <p:spPr/>
        <p:txBody>
          <a:bodyPr/>
          <a:lstStyle/>
          <a:p>
            <a:fld id="{2FDAE561-4338-A049-820A-7FE42B41F9F4}" type="slidenum">
              <a:rPr lang="es-ES_tradnl" smtClean="0"/>
              <a:t>‹#›</a:t>
            </a:fld>
            <a:endParaRPr lang="es-ES_tradnl"/>
          </a:p>
        </p:txBody>
      </p:sp>
    </p:spTree>
    <p:extLst>
      <p:ext uri="{BB962C8B-B14F-4D97-AF65-F5344CB8AC3E}">
        <p14:creationId xmlns:p14="http://schemas.microsoft.com/office/powerpoint/2010/main" val="357381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78235-7F16-6146-8AEC-2294335782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_tradnl"/>
          </a:p>
        </p:txBody>
      </p:sp>
      <p:sp>
        <p:nvSpPr>
          <p:cNvPr id="3" name="Content Placeholder 2">
            <a:extLst>
              <a:ext uri="{FF2B5EF4-FFF2-40B4-BE49-F238E27FC236}">
                <a16:creationId xmlns:a16="http://schemas.microsoft.com/office/drawing/2014/main" id="{DF1C7343-86B7-0ABD-BD8B-3CB063CF33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Text Placeholder 3">
            <a:extLst>
              <a:ext uri="{FF2B5EF4-FFF2-40B4-BE49-F238E27FC236}">
                <a16:creationId xmlns:a16="http://schemas.microsoft.com/office/drawing/2014/main" id="{042009BB-C8D1-6684-658D-5B9447CE9E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32C72A-E528-ECDD-17DE-A8AFDB14FF78}"/>
              </a:ext>
            </a:extLst>
          </p:cNvPr>
          <p:cNvSpPr>
            <a:spLocks noGrp="1"/>
          </p:cNvSpPr>
          <p:nvPr>
            <p:ph type="dt" sz="half" idx="10"/>
          </p:nvPr>
        </p:nvSpPr>
        <p:spPr/>
        <p:txBody>
          <a:bodyPr/>
          <a:lstStyle/>
          <a:p>
            <a:fld id="{3F35A290-8F7D-9041-92EB-EDB522A56196}" type="datetimeFigureOut">
              <a:rPr lang="es-ES_tradnl" smtClean="0"/>
              <a:t>11/10/25</a:t>
            </a:fld>
            <a:endParaRPr lang="es-ES_tradnl"/>
          </a:p>
        </p:txBody>
      </p:sp>
      <p:sp>
        <p:nvSpPr>
          <p:cNvPr id="6" name="Footer Placeholder 5">
            <a:extLst>
              <a:ext uri="{FF2B5EF4-FFF2-40B4-BE49-F238E27FC236}">
                <a16:creationId xmlns:a16="http://schemas.microsoft.com/office/drawing/2014/main" id="{A2FB7FF1-1DB2-3F6A-8B35-D1DE023D3806}"/>
              </a:ext>
            </a:extLst>
          </p:cNvPr>
          <p:cNvSpPr>
            <a:spLocks noGrp="1"/>
          </p:cNvSpPr>
          <p:nvPr>
            <p:ph type="ftr" sz="quarter" idx="11"/>
          </p:nvPr>
        </p:nvSpPr>
        <p:spPr/>
        <p:txBody>
          <a:bodyPr/>
          <a:lstStyle/>
          <a:p>
            <a:endParaRPr lang="es-ES_tradnl"/>
          </a:p>
        </p:txBody>
      </p:sp>
      <p:sp>
        <p:nvSpPr>
          <p:cNvPr id="7" name="Slide Number Placeholder 6">
            <a:extLst>
              <a:ext uri="{FF2B5EF4-FFF2-40B4-BE49-F238E27FC236}">
                <a16:creationId xmlns:a16="http://schemas.microsoft.com/office/drawing/2014/main" id="{6AF75517-910C-C191-1550-0712812F634D}"/>
              </a:ext>
            </a:extLst>
          </p:cNvPr>
          <p:cNvSpPr>
            <a:spLocks noGrp="1"/>
          </p:cNvSpPr>
          <p:nvPr>
            <p:ph type="sldNum" sz="quarter" idx="12"/>
          </p:nvPr>
        </p:nvSpPr>
        <p:spPr/>
        <p:txBody>
          <a:bodyPr/>
          <a:lstStyle/>
          <a:p>
            <a:fld id="{2FDAE561-4338-A049-820A-7FE42B41F9F4}" type="slidenum">
              <a:rPr lang="es-ES_tradnl" smtClean="0"/>
              <a:t>‹#›</a:t>
            </a:fld>
            <a:endParaRPr lang="es-ES_tradnl"/>
          </a:p>
        </p:txBody>
      </p:sp>
    </p:spTree>
    <p:extLst>
      <p:ext uri="{BB962C8B-B14F-4D97-AF65-F5344CB8AC3E}">
        <p14:creationId xmlns:p14="http://schemas.microsoft.com/office/powerpoint/2010/main" val="3628411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AF870-DD9C-A658-6547-DD0ED27698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ES_tradnl"/>
          </a:p>
        </p:txBody>
      </p:sp>
      <p:sp>
        <p:nvSpPr>
          <p:cNvPr id="3" name="Picture Placeholder 2">
            <a:extLst>
              <a:ext uri="{FF2B5EF4-FFF2-40B4-BE49-F238E27FC236}">
                <a16:creationId xmlns:a16="http://schemas.microsoft.com/office/drawing/2014/main" id="{D0714705-16AC-5148-70C0-354CD45629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_tradnl"/>
          </a:p>
        </p:txBody>
      </p:sp>
      <p:sp>
        <p:nvSpPr>
          <p:cNvPr id="4" name="Text Placeholder 3">
            <a:extLst>
              <a:ext uri="{FF2B5EF4-FFF2-40B4-BE49-F238E27FC236}">
                <a16:creationId xmlns:a16="http://schemas.microsoft.com/office/drawing/2014/main" id="{B101D7C0-0080-E120-EFF8-3E55E06291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6A0B3E-78BC-9A49-94C9-3490DFE01EF6}"/>
              </a:ext>
            </a:extLst>
          </p:cNvPr>
          <p:cNvSpPr>
            <a:spLocks noGrp="1"/>
          </p:cNvSpPr>
          <p:nvPr>
            <p:ph type="dt" sz="half" idx="10"/>
          </p:nvPr>
        </p:nvSpPr>
        <p:spPr/>
        <p:txBody>
          <a:bodyPr/>
          <a:lstStyle/>
          <a:p>
            <a:fld id="{3F35A290-8F7D-9041-92EB-EDB522A56196}" type="datetimeFigureOut">
              <a:rPr lang="es-ES_tradnl" smtClean="0"/>
              <a:t>11/10/25</a:t>
            </a:fld>
            <a:endParaRPr lang="es-ES_tradnl"/>
          </a:p>
        </p:txBody>
      </p:sp>
      <p:sp>
        <p:nvSpPr>
          <p:cNvPr id="6" name="Footer Placeholder 5">
            <a:extLst>
              <a:ext uri="{FF2B5EF4-FFF2-40B4-BE49-F238E27FC236}">
                <a16:creationId xmlns:a16="http://schemas.microsoft.com/office/drawing/2014/main" id="{E07F75CE-5446-B0A4-71DE-719E78D2CC48}"/>
              </a:ext>
            </a:extLst>
          </p:cNvPr>
          <p:cNvSpPr>
            <a:spLocks noGrp="1"/>
          </p:cNvSpPr>
          <p:nvPr>
            <p:ph type="ftr" sz="quarter" idx="11"/>
          </p:nvPr>
        </p:nvSpPr>
        <p:spPr/>
        <p:txBody>
          <a:bodyPr/>
          <a:lstStyle/>
          <a:p>
            <a:endParaRPr lang="es-ES_tradnl"/>
          </a:p>
        </p:txBody>
      </p:sp>
      <p:sp>
        <p:nvSpPr>
          <p:cNvPr id="7" name="Slide Number Placeholder 6">
            <a:extLst>
              <a:ext uri="{FF2B5EF4-FFF2-40B4-BE49-F238E27FC236}">
                <a16:creationId xmlns:a16="http://schemas.microsoft.com/office/drawing/2014/main" id="{A0C7C66B-6B9A-BBE1-753A-8F8B2EE68AD3}"/>
              </a:ext>
            </a:extLst>
          </p:cNvPr>
          <p:cNvSpPr>
            <a:spLocks noGrp="1"/>
          </p:cNvSpPr>
          <p:nvPr>
            <p:ph type="sldNum" sz="quarter" idx="12"/>
          </p:nvPr>
        </p:nvSpPr>
        <p:spPr/>
        <p:txBody>
          <a:bodyPr/>
          <a:lstStyle/>
          <a:p>
            <a:fld id="{2FDAE561-4338-A049-820A-7FE42B41F9F4}" type="slidenum">
              <a:rPr lang="es-ES_tradnl" smtClean="0"/>
              <a:t>‹#›</a:t>
            </a:fld>
            <a:endParaRPr lang="es-ES_tradnl"/>
          </a:p>
        </p:txBody>
      </p:sp>
    </p:spTree>
    <p:extLst>
      <p:ext uri="{BB962C8B-B14F-4D97-AF65-F5344CB8AC3E}">
        <p14:creationId xmlns:p14="http://schemas.microsoft.com/office/powerpoint/2010/main" val="404267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89B448-3EDD-815F-9E3A-559ABE7AB6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ES_tradnl"/>
          </a:p>
        </p:txBody>
      </p:sp>
      <p:sp>
        <p:nvSpPr>
          <p:cNvPr id="3" name="Text Placeholder 2">
            <a:extLst>
              <a:ext uri="{FF2B5EF4-FFF2-40B4-BE49-F238E27FC236}">
                <a16:creationId xmlns:a16="http://schemas.microsoft.com/office/drawing/2014/main" id="{8F3BE03C-8D30-5220-D42C-1E46133B9A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4" name="Date Placeholder 3">
            <a:extLst>
              <a:ext uri="{FF2B5EF4-FFF2-40B4-BE49-F238E27FC236}">
                <a16:creationId xmlns:a16="http://schemas.microsoft.com/office/drawing/2014/main" id="{8DD86847-94EE-61A8-9E2C-8EC8C6DA0F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F35A290-8F7D-9041-92EB-EDB522A56196}" type="datetimeFigureOut">
              <a:rPr lang="es-ES_tradnl" smtClean="0"/>
              <a:t>11/10/25</a:t>
            </a:fld>
            <a:endParaRPr lang="es-ES_tradnl"/>
          </a:p>
        </p:txBody>
      </p:sp>
      <p:sp>
        <p:nvSpPr>
          <p:cNvPr id="5" name="Footer Placeholder 4">
            <a:extLst>
              <a:ext uri="{FF2B5EF4-FFF2-40B4-BE49-F238E27FC236}">
                <a16:creationId xmlns:a16="http://schemas.microsoft.com/office/drawing/2014/main" id="{9424F778-9E29-2E57-D62C-4B3E3BFBF0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ES_tradnl"/>
          </a:p>
        </p:txBody>
      </p:sp>
      <p:sp>
        <p:nvSpPr>
          <p:cNvPr id="6" name="Slide Number Placeholder 5">
            <a:extLst>
              <a:ext uri="{FF2B5EF4-FFF2-40B4-BE49-F238E27FC236}">
                <a16:creationId xmlns:a16="http://schemas.microsoft.com/office/drawing/2014/main" id="{5F06C2AA-4840-13FE-38C1-04FEDFA063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FDAE561-4338-A049-820A-7FE42B41F9F4}" type="slidenum">
              <a:rPr lang="es-ES_tradnl" smtClean="0"/>
              <a:t>‹#›</a:t>
            </a:fld>
            <a:endParaRPr lang="es-ES_tradnl"/>
          </a:p>
        </p:txBody>
      </p:sp>
    </p:spTree>
    <p:extLst>
      <p:ext uri="{BB962C8B-B14F-4D97-AF65-F5344CB8AC3E}">
        <p14:creationId xmlns:p14="http://schemas.microsoft.com/office/powerpoint/2010/main" val="14317286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ensanut.insp.mx/" TargetMode="External"/><Relationship Id="rId3" Type="http://schemas.openxmlformats.org/officeDocument/2006/relationships/image" Target="../media/image2.jpeg"/><Relationship Id="rId7" Type="http://schemas.openxmlformats.org/officeDocument/2006/relationships/hyperlink" Target="https://www.inegi.org.mx/programas/ccpv"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www.inegi.org.mx/sistemas/olap/proyectos/bd/continuas/mortalidad/defuncioneshom.asp?s=est" TargetMode="External"/><Relationship Id="rId5" Type="http://schemas.openxmlformats.org/officeDocument/2006/relationships/hyperlink" Target="https://www.coneval.org.mx/Medicion/Paginas/Pobreza-municipio-2010-2020.aspx" TargetMode="External"/><Relationship Id="rId10" Type="http://schemas.openxmlformats.org/officeDocument/2006/relationships/hyperlink" Target="http://www.dgis.salud.gob.mx/contenidos/sinais/s_clues.html" TargetMode="External"/><Relationship Id="rId4" Type="http://schemas.openxmlformats.org/officeDocument/2006/relationships/hyperlink" Target="https://acleddata.com/" TargetMode="External"/><Relationship Id="rId9" Type="http://schemas.openxmlformats.org/officeDocument/2006/relationships/hyperlink" Target="https://www.openstreetmap.or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9D734-2BFA-8CC2-0244-4C8A5ED40437}"/>
              </a:ext>
            </a:extLst>
          </p:cNvPr>
          <p:cNvSpPr>
            <a:spLocks noGrp="1"/>
          </p:cNvSpPr>
          <p:nvPr>
            <p:ph type="ctrTitle"/>
          </p:nvPr>
        </p:nvSpPr>
        <p:spPr/>
        <p:txBody>
          <a:bodyPr>
            <a:normAutofit fontScale="90000"/>
          </a:bodyPr>
          <a:lstStyle/>
          <a:p>
            <a:r>
              <a:rPr lang="en-US" b="1" dirty="0"/>
              <a:t>Dashboard for </a:t>
            </a:r>
            <a:r>
              <a:rPr lang="en-US" b="1" dirty="0" err="1"/>
              <a:t>Brigadas</a:t>
            </a:r>
            <a:r>
              <a:rPr lang="en-US" b="1" dirty="0"/>
              <a:t> de Salud Materna in Conflict-Affected Mexico</a:t>
            </a:r>
            <a:endParaRPr lang="es-ES_tradnl" dirty="0"/>
          </a:p>
        </p:txBody>
      </p:sp>
      <p:sp>
        <p:nvSpPr>
          <p:cNvPr id="3" name="Subtitle 2">
            <a:extLst>
              <a:ext uri="{FF2B5EF4-FFF2-40B4-BE49-F238E27FC236}">
                <a16:creationId xmlns:a16="http://schemas.microsoft.com/office/drawing/2014/main" id="{5B617FF4-AE54-DA57-2415-B7B666986E21}"/>
              </a:ext>
            </a:extLst>
          </p:cNvPr>
          <p:cNvSpPr>
            <a:spLocks noGrp="1"/>
          </p:cNvSpPr>
          <p:nvPr>
            <p:ph type="subTitle" idx="1"/>
          </p:nvPr>
        </p:nvSpPr>
        <p:spPr/>
        <p:txBody>
          <a:bodyPr/>
          <a:lstStyle/>
          <a:p>
            <a:r>
              <a:rPr lang="en-US" i="1" dirty="0"/>
              <a:t>Deliverable 3: Predictive Metric and Data Source Evaluation and Documentation</a:t>
            </a:r>
          </a:p>
          <a:p>
            <a:r>
              <a:rPr lang="es-ES_tradnl" i="1" dirty="0"/>
              <a:t>Robert Clay Harris — jbm2rt</a:t>
            </a:r>
            <a:endParaRPr lang="en-US" dirty="0"/>
          </a:p>
        </p:txBody>
      </p:sp>
      <p:sp>
        <p:nvSpPr>
          <p:cNvPr id="4" name="TextBox 3">
            <a:extLst>
              <a:ext uri="{FF2B5EF4-FFF2-40B4-BE49-F238E27FC236}">
                <a16:creationId xmlns:a16="http://schemas.microsoft.com/office/drawing/2014/main" id="{C416C5C3-6A52-A4B9-4340-89DAAED37F06}"/>
              </a:ext>
            </a:extLst>
          </p:cNvPr>
          <p:cNvSpPr txBox="1"/>
          <p:nvPr/>
        </p:nvSpPr>
        <p:spPr>
          <a:xfrm>
            <a:off x="8973312" y="9144"/>
            <a:ext cx="3218688" cy="646331"/>
          </a:xfrm>
          <a:prstGeom prst="rect">
            <a:avLst/>
          </a:prstGeom>
          <a:noFill/>
        </p:spPr>
        <p:txBody>
          <a:bodyPr wrap="square" rtlCol="0">
            <a:spAutoFit/>
          </a:bodyPr>
          <a:lstStyle/>
          <a:p>
            <a:r>
              <a:rPr lang="en-US" dirty="0"/>
              <a:t>University of Virginia – DS 5559</a:t>
            </a:r>
          </a:p>
          <a:p>
            <a:r>
              <a:rPr lang="en-US" dirty="0"/>
              <a:t>September 2025</a:t>
            </a:r>
          </a:p>
        </p:txBody>
      </p:sp>
      <p:pic>
        <p:nvPicPr>
          <p:cNvPr id="1026" name="Picture 2" descr="United States - CRS - Caritas">
            <a:extLst>
              <a:ext uri="{FF2B5EF4-FFF2-40B4-BE49-F238E27FC236}">
                <a16:creationId xmlns:a16="http://schemas.microsoft.com/office/drawing/2014/main" id="{4B11CCFA-A516-14DF-5DAD-63D052E6DB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14800"/>
            <a:ext cx="4195483" cy="2743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áritasMexicana - YouTube">
            <a:extLst>
              <a:ext uri="{FF2B5EF4-FFF2-40B4-BE49-F238E27FC236}">
                <a16:creationId xmlns:a16="http://schemas.microsoft.com/office/drawing/2014/main" id="{8DD2AB2E-B176-5E9C-A00E-6BE897FEB1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48800" y="4114800"/>
            <a:ext cx="27432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0604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A2160E-A484-7E4F-69A9-0D4CDAEC86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13DFE2-84DC-01D6-AEE7-76817E3A8D59}"/>
              </a:ext>
            </a:extLst>
          </p:cNvPr>
          <p:cNvSpPr>
            <a:spLocks noGrp="1"/>
          </p:cNvSpPr>
          <p:nvPr>
            <p:ph type="title"/>
          </p:nvPr>
        </p:nvSpPr>
        <p:spPr>
          <a:xfrm>
            <a:off x="838200" y="365125"/>
            <a:ext cx="7419109" cy="1325563"/>
          </a:xfrm>
        </p:spPr>
        <p:txBody>
          <a:bodyPr>
            <a:normAutofit/>
          </a:bodyPr>
          <a:lstStyle/>
          <a:p>
            <a:r>
              <a:rPr lang="en-US" dirty="0"/>
              <a:t>Comparative Evaluation of Predictive Metrics</a:t>
            </a:r>
          </a:p>
        </p:txBody>
      </p:sp>
      <p:grpSp>
        <p:nvGrpSpPr>
          <p:cNvPr id="9" name="Group 8">
            <a:extLst>
              <a:ext uri="{FF2B5EF4-FFF2-40B4-BE49-F238E27FC236}">
                <a16:creationId xmlns:a16="http://schemas.microsoft.com/office/drawing/2014/main" id="{F26A1264-0B8E-1A31-F3B1-582B1B060CC6}"/>
              </a:ext>
            </a:extLst>
          </p:cNvPr>
          <p:cNvGrpSpPr/>
          <p:nvPr/>
        </p:nvGrpSpPr>
        <p:grpSpPr>
          <a:xfrm>
            <a:off x="8392837" y="0"/>
            <a:ext cx="3799163" cy="1513437"/>
            <a:chOff x="3826933" y="-517933"/>
            <a:chExt cx="6886222" cy="2743200"/>
          </a:xfrm>
        </p:grpSpPr>
        <p:pic>
          <p:nvPicPr>
            <p:cNvPr id="6" name="Picture 2" descr="United States - CRS - Caritas">
              <a:extLst>
                <a:ext uri="{FF2B5EF4-FFF2-40B4-BE49-F238E27FC236}">
                  <a16:creationId xmlns:a16="http://schemas.microsoft.com/office/drawing/2014/main" id="{A8C7E3E2-F363-67D6-9544-99E88BE365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6933" y="-517933"/>
              <a:ext cx="4195483" cy="2743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áritasMexicana - YouTube">
              <a:extLst>
                <a:ext uri="{FF2B5EF4-FFF2-40B4-BE49-F238E27FC236}">
                  <a16:creationId xmlns:a16="http://schemas.microsoft.com/office/drawing/2014/main" id="{893E9A64-48F2-8D59-9150-3A28182D97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9955" y="-517933"/>
              <a:ext cx="2743200" cy="2743200"/>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13" name="Content Placeholder 12">
            <a:extLst>
              <a:ext uri="{FF2B5EF4-FFF2-40B4-BE49-F238E27FC236}">
                <a16:creationId xmlns:a16="http://schemas.microsoft.com/office/drawing/2014/main" id="{22F73E6C-F9B6-D54E-0B63-2B4EB5F04587}"/>
              </a:ext>
            </a:extLst>
          </p:cNvPr>
          <p:cNvGraphicFramePr>
            <a:graphicFrameLocks noGrp="1"/>
          </p:cNvGraphicFramePr>
          <p:nvPr>
            <p:ph idx="1"/>
            <p:extLst>
              <p:ext uri="{D42A27DB-BD31-4B8C-83A1-F6EECF244321}">
                <p14:modId xmlns:p14="http://schemas.microsoft.com/office/powerpoint/2010/main" val="4173754490"/>
              </p:ext>
            </p:extLst>
          </p:nvPr>
        </p:nvGraphicFramePr>
        <p:xfrm>
          <a:off x="838199" y="1645516"/>
          <a:ext cx="10425546" cy="3882447"/>
        </p:xfrm>
        <a:graphic>
          <a:graphicData uri="http://schemas.openxmlformats.org/drawingml/2006/table">
            <a:tbl>
              <a:tblPr firstRow="1" bandRow="1">
                <a:tableStyleId>{073A0DAA-6AF3-43AB-8588-CEC1D06C72B9}</a:tableStyleId>
              </a:tblPr>
              <a:tblGrid>
                <a:gridCol w="1158394">
                  <a:extLst>
                    <a:ext uri="{9D8B030D-6E8A-4147-A177-3AD203B41FA5}">
                      <a16:colId xmlns:a16="http://schemas.microsoft.com/office/drawing/2014/main" val="975080682"/>
                    </a:ext>
                  </a:extLst>
                </a:gridCol>
                <a:gridCol w="1158394">
                  <a:extLst>
                    <a:ext uri="{9D8B030D-6E8A-4147-A177-3AD203B41FA5}">
                      <a16:colId xmlns:a16="http://schemas.microsoft.com/office/drawing/2014/main" val="245758699"/>
                    </a:ext>
                  </a:extLst>
                </a:gridCol>
                <a:gridCol w="1158394">
                  <a:extLst>
                    <a:ext uri="{9D8B030D-6E8A-4147-A177-3AD203B41FA5}">
                      <a16:colId xmlns:a16="http://schemas.microsoft.com/office/drawing/2014/main" val="821370094"/>
                    </a:ext>
                  </a:extLst>
                </a:gridCol>
                <a:gridCol w="1158394">
                  <a:extLst>
                    <a:ext uri="{9D8B030D-6E8A-4147-A177-3AD203B41FA5}">
                      <a16:colId xmlns:a16="http://schemas.microsoft.com/office/drawing/2014/main" val="1270400356"/>
                    </a:ext>
                  </a:extLst>
                </a:gridCol>
                <a:gridCol w="1158394">
                  <a:extLst>
                    <a:ext uri="{9D8B030D-6E8A-4147-A177-3AD203B41FA5}">
                      <a16:colId xmlns:a16="http://schemas.microsoft.com/office/drawing/2014/main" val="1760249445"/>
                    </a:ext>
                  </a:extLst>
                </a:gridCol>
                <a:gridCol w="1158394">
                  <a:extLst>
                    <a:ext uri="{9D8B030D-6E8A-4147-A177-3AD203B41FA5}">
                      <a16:colId xmlns:a16="http://schemas.microsoft.com/office/drawing/2014/main" val="1817807937"/>
                    </a:ext>
                  </a:extLst>
                </a:gridCol>
                <a:gridCol w="1158394">
                  <a:extLst>
                    <a:ext uri="{9D8B030D-6E8A-4147-A177-3AD203B41FA5}">
                      <a16:colId xmlns:a16="http://schemas.microsoft.com/office/drawing/2014/main" val="2060201331"/>
                    </a:ext>
                  </a:extLst>
                </a:gridCol>
                <a:gridCol w="1158394">
                  <a:extLst>
                    <a:ext uri="{9D8B030D-6E8A-4147-A177-3AD203B41FA5}">
                      <a16:colId xmlns:a16="http://schemas.microsoft.com/office/drawing/2014/main" val="2387203027"/>
                    </a:ext>
                  </a:extLst>
                </a:gridCol>
                <a:gridCol w="1158394">
                  <a:extLst>
                    <a:ext uri="{9D8B030D-6E8A-4147-A177-3AD203B41FA5}">
                      <a16:colId xmlns:a16="http://schemas.microsoft.com/office/drawing/2014/main" val="1130207111"/>
                    </a:ext>
                  </a:extLst>
                </a:gridCol>
              </a:tblGrid>
              <a:tr h="776489">
                <a:tc>
                  <a:txBody>
                    <a:bodyPr/>
                    <a:lstStyle/>
                    <a:p>
                      <a:pPr algn="ctr"/>
                      <a:r>
                        <a:rPr lang="es-ES_tradnl" sz="1200" dirty="0" err="1"/>
                        <a:t>Category</a:t>
                      </a:r>
                      <a:endParaRPr lang="es-ES_tradnl" sz="1200" dirty="0"/>
                    </a:p>
                  </a:txBody>
                  <a:tcPr anchor="ctr">
                    <a:lnT w="12700" cap="flat" cmpd="sng" algn="ctr">
                      <a:solidFill>
                        <a:schemeClr val="tx1"/>
                      </a:solidFill>
                      <a:prstDash val="solid"/>
                      <a:round/>
                      <a:headEnd type="none" w="med" len="med"/>
                      <a:tailEnd type="none" w="med" len="med"/>
                    </a:lnT>
                    <a:solidFill>
                      <a:srgbClr val="29438F"/>
                    </a:solidFill>
                  </a:tcPr>
                </a:tc>
                <a:tc>
                  <a:txBody>
                    <a:bodyPr/>
                    <a:lstStyle/>
                    <a:p>
                      <a:pPr algn="ctr"/>
                      <a:r>
                        <a:rPr lang="es-ES_tradnl" sz="1200" dirty="0"/>
                        <a:t>Predictive </a:t>
                      </a:r>
                      <a:r>
                        <a:rPr lang="es-ES_tradnl" sz="1200" dirty="0" err="1"/>
                        <a:t>Metric</a:t>
                      </a:r>
                      <a:endParaRPr lang="es-ES_tradnl" sz="1200" dirty="0"/>
                    </a:p>
                  </a:txBody>
                  <a:tcPr anchor="ctr">
                    <a:lnT w="12700" cap="flat" cmpd="sng" algn="ctr">
                      <a:solidFill>
                        <a:schemeClr val="tx1"/>
                      </a:solidFill>
                      <a:prstDash val="solid"/>
                      <a:round/>
                      <a:headEnd type="none" w="med" len="med"/>
                      <a:tailEnd type="none" w="med" len="med"/>
                    </a:lnT>
                    <a:solidFill>
                      <a:srgbClr val="29438F"/>
                    </a:solidFill>
                  </a:tcPr>
                </a:tc>
                <a:tc>
                  <a:txBody>
                    <a:bodyPr/>
                    <a:lstStyle/>
                    <a:p>
                      <a:pPr algn="ctr"/>
                      <a:r>
                        <a:rPr lang="es-ES_tradnl" sz="1200" dirty="0"/>
                        <a:t>Predictive </a:t>
                      </a:r>
                      <a:r>
                        <a:rPr lang="es-ES_tradnl" sz="1200" dirty="0" err="1"/>
                        <a:t>Horizon</a:t>
                      </a:r>
                      <a:endParaRPr lang="es-ES_tradnl" sz="1200" dirty="0"/>
                    </a:p>
                  </a:txBody>
                  <a:tcPr anchor="ctr">
                    <a:lnT w="12700" cap="flat" cmpd="sng" algn="ctr">
                      <a:solidFill>
                        <a:schemeClr val="tx1"/>
                      </a:solidFill>
                      <a:prstDash val="solid"/>
                      <a:round/>
                      <a:headEnd type="none" w="med" len="med"/>
                      <a:tailEnd type="none" w="med" len="med"/>
                    </a:lnT>
                    <a:solidFill>
                      <a:srgbClr val="29438F"/>
                    </a:solidFill>
                  </a:tcPr>
                </a:tc>
                <a:tc>
                  <a:txBody>
                    <a:bodyPr/>
                    <a:lstStyle/>
                    <a:p>
                      <a:pPr algn="ctr"/>
                      <a:r>
                        <a:rPr lang="es-ES_tradnl" sz="1200" dirty="0"/>
                        <a:t>Lead Time</a:t>
                      </a:r>
                    </a:p>
                  </a:txBody>
                  <a:tcPr anchor="ctr">
                    <a:lnT w="12700" cap="flat" cmpd="sng" algn="ctr">
                      <a:solidFill>
                        <a:schemeClr val="tx1"/>
                      </a:solidFill>
                      <a:prstDash val="solid"/>
                      <a:round/>
                      <a:headEnd type="none" w="med" len="med"/>
                      <a:tailEnd type="none" w="med" len="med"/>
                    </a:lnT>
                    <a:solidFill>
                      <a:srgbClr val="29438F"/>
                    </a:solidFill>
                  </a:tcPr>
                </a:tc>
                <a:tc>
                  <a:txBody>
                    <a:bodyPr/>
                    <a:lstStyle/>
                    <a:p>
                      <a:pPr algn="ctr"/>
                      <a:r>
                        <a:rPr lang="es-ES_tradnl" sz="1200" dirty="0"/>
                        <a:t>Temporal </a:t>
                      </a:r>
                      <a:r>
                        <a:rPr lang="es-ES_tradnl" sz="1200" dirty="0" err="1"/>
                        <a:t>Sensitivity</a:t>
                      </a:r>
                      <a:endParaRPr lang="es-ES_tradnl" sz="1200" dirty="0"/>
                    </a:p>
                  </a:txBody>
                  <a:tcPr anchor="ctr">
                    <a:lnT w="12700" cap="flat" cmpd="sng" algn="ctr">
                      <a:solidFill>
                        <a:schemeClr val="tx1"/>
                      </a:solidFill>
                      <a:prstDash val="solid"/>
                      <a:round/>
                      <a:headEnd type="none" w="med" len="med"/>
                      <a:tailEnd type="none" w="med" len="med"/>
                    </a:lnT>
                    <a:solidFill>
                      <a:srgbClr val="29438F"/>
                    </a:solidFill>
                  </a:tcPr>
                </a:tc>
                <a:tc>
                  <a:txBody>
                    <a:bodyPr/>
                    <a:lstStyle/>
                    <a:p>
                      <a:pPr algn="ctr"/>
                      <a:r>
                        <a:rPr lang="es-ES_tradnl" sz="1200" dirty="0" err="1"/>
                        <a:t>Spatial</a:t>
                      </a:r>
                      <a:r>
                        <a:rPr lang="es-ES_tradnl" sz="1200" dirty="0"/>
                        <a:t> </a:t>
                      </a:r>
                      <a:r>
                        <a:rPr lang="es-ES_tradnl" sz="1200" dirty="0" err="1"/>
                        <a:t>Resolution</a:t>
                      </a:r>
                      <a:endParaRPr lang="es-ES_tradnl" sz="1200" dirty="0"/>
                    </a:p>
                  </a:txBody>
                  <a:tcPr anchor="ctr">
                    <a:lnT w="12700" cap="flat" cmpd="sng" algn="ctr">
                      <a:solidFill>
                        <a:schemeClr val="tx1"/>
                      </a:solidFill>
                      <a:prstDash val="solid"/>
                      <a:round/>
                      <a:headEnd type="none" w="med" len="med"/>
                      <a:tailEnd type="none" w="med" len="med"/>
                    </a:lnT>
                    <a:solidFill>
                      <a:srgbClr val="29438F"/>
                    </a:solidFill>
                  </a:tcPr>
                </a:tc>
                <a:tc>
                  <a:txBody>
                    <a:bodyPr/>
                    <a:lstStyle/>
                    <a:p>
                      <a:pPr algn="ctr"/>
                      <a:r>
                        <a:rPr lang="es-ES_tradnl" sz="1200" dirty="0"/>
                        <a:t>Predictive </a:t>
                      </a:r>
                      <a:r>
                        <a:rPr lang="es-ES_tradnl" sz="1200" dirty="0" err="1"/>
                        <a:t>Value</a:t>
                      </a:r>
                      <a:endParaRPr lang="es-ES_tradnl" sz="1200" dirty="0"/>
                    </a:p>
                  </a:txBody>
                  <a:tcPr anchor="ctr">
                    <a:lnT w="12700" cap="flat" cmpd="sng" algn="ctr">
                      <a:solidFill>
                        <a:schemeClr val="tx1"/>
                      </a:solidFill>
                      <a:prstDash val="solid"/>
                      <a:round/>
                      <a:headEnd type="none" w="med" len="med"/>
                      <a:tailEnd type="none" w="med" len="med"/>
                    </a:lnT>
                    <a:solidFill>
                      <a:srgbClr val="29438F"/>
                    </a:solidFill>
                  </a:tcPr>
                </a:tc>
                <a:tc>
                  <a:txBody>
                    <a:bodyPr/>
                    <a:lstStyle/>
                    <a:p>
                      <a:pPr algn="ctr"/>
                      <a:r>
                        <a:rPr lang="es-ES_tradnl" sz="1200" dirty="0" err="1"/>
                        <a:t>Relevance</a:t>
                      </a:r>
                      <a:r>
                        <a:rPr lang="es-ES_tradnl" sz="1200" dirty="0"/>
                        <a:t> </a:t>
                      </a:r>
                      <a:r>
                        <a:rPr lang="es-ES_tradnl" sz="1200" dirty="0" err="1"/>
                        <a:t>to</a:t>
                      </a:r>
                      <a:r>
                        <a:rPr lang="es-ES_tradnl" sz="1200" dirty="0"/>
                        <a:t> </a:t>
                      </a:r>
                      <a:r>
                        <a:rPr lang="es-ES_tradnl" sz="1200" dirty="0" err="1"/>
                        <a:t>Program</a:t>
                      </a:r>
                      <a:endParaRPr lang="es-ES_tradnl" sz="1200" dirty="0"/>
                    </a:p>
                  </a:txBody>
                  <a:tcPr anchor="ctr">
                    <a:lnT w="12700" cap="flat" cmpd="sng" algn="ctr">
                      <a:solidFill>
                        <a:schemeClr val="tx1"/>
                      </a:solidFill>
                      <a:prstDash val="solid"/>
                      <a:round/>
                      <a:headEnd type="none" w="med" len="med"/>
                      <a:tailEnd type="none" w="med" len="med"/>
                    </a:lnT>
                    <a:solidFill>
                      <a:srgbClr val="29438F"/>
                    </a:solidFill>
                  </a:tcPr>
                </a:tc>
                <a:tc>
                  <a:txBody>
                    <a:bodyPr/>
                    <a:lstStyle/>
                    <a:p>
                      <a:pPr algn="ctr"/>
                      <a:r>
                        <a:rPr lang="es-ES_tradnl" sz="1200" dirty="0" err="1"/>
                        <a:t>Inclusion</a:t>
                      </a:r>
                      <a:endParaRPr lang="es-ES_tradnl" sz="1200" dirty="0"/>
                    </a:p>
                  </a:txBody>
                  <a:tcPr anchor="ctr">
                    <a:lnT w="12700" cap="flat" cmpd="sng" algn="ctr">
                      <a:solidFill>
                        <a:schemeClr val="tx1"/>
                      </a:solidFill>
                      <a:prstDash val="solid"/>
                      <a:round/>
                      <a:headEnd type="none" w="med" len="med"/>
                      <a:tailEnd type="none" w="med" len="med"/>
                    </a:lnT>
                    <a:solidFill>
                      <a:srgbClr val="29438F"/>
                    </a:solidFill>
                  </a:tcPr>
                </a:tc>
                <a:extLst>
                  <a:ext uri="{0D108BD9-81ED-4DB2-BD59-A6C34878D82A}">
                    <a16:rowId xmlns:a16="http://schemas.microsoft.com/office/drawing/2014/main" val="544835038"/>
                  </a:ext>
                </a:extLst>
              </a:tr>
              <a:tr h="170827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t>Short-term / Acute</a:t>
                      </a:r>
                    </a:p>
                  </a:txBody>
                  <a:tcPr anchor="ctr">
                    <a:lnL w="12700" cap="flat" cmpd="sng" algn="ctr">
                      <a:solidFill>
                        <a:schemeClr val="tx1"/>
                      </a:solidFill>
                      <a:prstDash val="solid"/>
                      <a:round/>
                      <a:headEnd type="none" w="med" len="med"/>
                      <a:tailEnd type="none" w="med" len="med"/>
                    </a:lnL>
                    <a:solidFill>
                      <a:schemeClr val="tx2">
                        <a:lumMod val="50000"/>
                        <a:lumOff val="50000"/>
                      </a:schemeClr>
                    </a:solidFill>
                  </a:tcPr>
                </a:tc>
                <a:tc>
                  <a:txBody>
                    <a:bodyPr/>
                    <a:lstStyle/>
                    <a:p>
                      <a:pPr algn="ctr"/>
                      <a:r>
                        <a:rPr lang="en-US" sz="1200" b="1" dirty="0"/>
                        <a:t>Conflict-Related Access Disruptions (30-Day)</a:t>
                      </a:r>
                      <a:endParaRPr lang="en-US" sz="1200" dirty="0"/>
                    </a:p>
                  </a:txBody>
                  <a:tcPr anchor="ctr">
                    <a:solidFill>
                      <a:schemeClr val="tx2">
                        <a:lumMod val="50000"/>
                        <a:lumOff val="50000"/>
                      </a:schemeClr>
                    </a:solidFill>
                  </a:tcPr>
                </a:tc>
                <a:tc>
                  <a:txBody>
                    <a:bodyPr/>
                    <a:lstStyle/>
                    <a:p>
                      <a:pPr algn="ctr"/>
                      <a:r>
                        <a:rPr lang="es-ES_tradnl" sz="1200" b="1" dirty="0"/>
                        <a:t>3</a:t>
                      </a:r>
                    </a:p>
                  </a:txBody>
                  <a:tcPr anchor="ctr"/>
                </a:tc>
                <a:tc>
                  <a:txBody>
                    <a:bodyPr/>
                    <a:lstStyle/>
                    <a:p>
                      <a:pPr algn="ctr"/>
                      <a:r>
                        <a:rPr lang="es-ES_tradnl" sz="1200" b="1" dirty="0"/>
                        <a:t>3</a:t>
                      </a:r>
                    </a:p>
                  </a:txBody>
                  <a:tcPr anchor="ctr"/>
                </a:tc>
                <a:tc>
                  <a:txBody>
                    <a:bodyPr/>
                    <a:lstStyle/>
                    <a:p>
                      <a:pPr algn="ctr"/>
                      <a:r>
                        <a:rPr lang="es-ES_tradnl" sz="1200" b="1" dirty="0"/>
                        <a:t>3</a:t>
                      </a:r>
                    </a:p>
                  </a:txBody>
                  <a:tcPr anchor="ctr"/>
                </a:tc>
                <a:tc>
                  <a:txBody>
                    <a:bodyPr/>
                    <a:lstStyle/>
                    <a:p>
                      <a:pPr algn="ctr"/>
                      <a:r>
                        <a:rPr lang="es-ES_tradnl" sz="1200" b="1" dirty="0"/>
                        <a:t>3</a:t>
                      </a:r>
                    </a:p>
                  </a:txBody>
                  <a:tcPr anchor="ctr"/>
                </a:tc>
                <a:tc>
                  <a:txBody>
                    <a:bodyPr/>
                    <a:lstStyle/>
                    <a:p>
                      <a:pPr algn="ctr"/>
                      <a:r>
                        <a:rPr lang="es-ES_tradnl" sz="1200" b="1" dirty="0"/>
                        <a:t>3</a:t>
                      </a:r>
                    </a:p>
                  </a:txBody>
                  <a:tcPr anchor="ctr"/>
                </a:tc>
                <a:tc>
                  <a:txBody>
                    <a:bodyPr/>
                    <a:lstStyle/>
                    <a:p>
                      <a:pPr algn="ctr"/>
                      <a:r>
                        <a:rPr lang="es-ES_tradnl" sz="1200" b="1" dirty="0"/>
                        <a:t>3</a:t>
                      </a:r>
                    </a:p>
                  </a:txBody>
                  <a:tcPr anchor="ctr"/>
                </a:tc>
                <a:tc>
                  <a:txBody>
                    <a:bodyPr/>
                    <a:lstStyle/>
                    <a:p>
                      <a:pPr algn="ctr"/>
                      <a:r>
                        <a:rPr lang="es-ES_tradnl" sz="1400" b="1" dirty="0">
                          <a:solidFill>
                            <a:srgbClr val="00B050"/>
                          </a:solidFill>
                        </a:rPr>
                        <a:t>Yes</a:t>
                      </a:r>
                    </a:p>
                  </a:txBody>
                  <a:tcPr anchor="ctr"/>
                </a:tc>
                <a:extLst>
                  <a:ext uri="{0D108BD9-81ED-4DB2-BD59-A6C34878D82A}">
                    <a16:rowId xmlns:a16="http://schemas.microsoft.com/office/drawing/2014/main" val="366680305"/>
                  </a:ext>
                </a:extLst>
              </a:tr>
              <a:tr h="139768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t>Long-term / Structural</a:t>
                      </a:r>
                    </a:p>
                  </a:txBody>
                  <a:tcPr anchor="ctr">
                    <a:lnL w="12700" cap="flat" cmpd="sng" algn="ctr">
                      <a:solidFill>
                        <a:schemeClr val="tx1"/>
                      </a:solidFill>
                      <a:prstDash val="solid"/>
                      <a:round/>
                      <a:headEnd type="none" w="med" len="med"/>
                      <a:tailEnd type="none" w="med" len="med"/>
                    </a:lnL>
                    <a:solidFill>
                      <a:schemeClr val="tx2">
                        <a:lumMod val="50000"/>
                        <a:lumOff val="50000"/>
                      </a:schemeClr>
                    </a:solidFill>
                  </a:tcPr>
                </a:tc>
                <a:tc>
                  <a:txBody>
                    <a:bodyPr/>
                    <a:lstStyle/>
                    <a:p>
                      <a:pPr algn="ctr"/>
                      <a:r>
                        <a:rPr lang="en-US" sz="1200" b="1" dirty="0"/>
                        <a:t>Maternal Vulnerability Index (Annual)</a:t>
                      </a:r>
                      <a:endParaRPr lang="en-US" sz="1200" dirty="0"/>
                    </a:p>
                  </a:txBody>
                  <a:tcPr anchor="ctr">
                    <a:solidFill>
                      <a:schemeClr val="tx2">
                        <a:lumMod val="50000"/>
                        <a:lumOff val="50000"/>
                      </a:schemeClr>
                    </a:solidFill>
                  </a:tcPr>
                </a:tc>
                <a:tc>
                  <a:txBody>
                    <a:bodyPr/>
                    <a:lstStyle/>
                    <a:p>
                      <a:pPr algn="ctr"/>
                      <a:r>
                        <a:rPr lang="es-ES_tradnl" sz="1200" b="1" dirty="0"/>
                        <a:t>1</a:t>
                      </a:r>
                    </a:p>
                  </a:txBody>
                  <a:tcPr anchor="ctr"/>
                </a:tc>
                <a:tc>
                  <a:txBody>
                    <a:bodyPr/>
                    <a:lstStyle/>
                    <a:p>
                      <a:pPr algn="ctr"/>
                      <a:r>
                        <a:rPr lang="es-ES_tradnl" sz="1200" b="1" dirty="0"/>
                        <a:t>1</a:t>
                      </a:r>
                    </a:p>
                  </a:txBody>
                  <a:tcPr anchor="ctr"/>
                </a:tc>
                <a:tc>
                  <a:txBody>
                    <a:bodyPr/>
                    <a:lstStyle/>
                    <a:p>
                      <a:pPr algn="ctr"/>
                      <a:r>
                        <a:rPr lang="es-ES_tradnl" sz="1200" b="1" dirty="0"/>
                        <a:t>1</a:t>
                      </a:r>
                    </a:p>
                  </a:txBody>
                  <a:tcPr anchor="ctr"/>
                </a:tc>
                <a:tc>
                  <a:txBody>
                    <a:bodyPr/>
                    <a:lstStyle/>
                    <a:p>
                      <a:pPr algn="ctr"/>
                      <a:r>
                        <a:rPr lang="es-ES_tradnl" sz="1200" b="1" dirty="0"/>
                        <a:t>3</a:t>
                      </a:r>
                    </a:p>
                  </a:txBody>
                  <a:tcPr anchor="ctr"/>
                </a:tc>
                <a:tc>
                  <a:txBody>
                    <a:bodyPr/>
                    <a:lstStyle/>
                    <a:p>
                      <a:pPr algn="ctr"/>
                      <a:r>
                        <a:rPr lang="es-ES_tradnl" sz="1200" b="1" dirty="0"/>
                        <a:t>2</a:t>
                      </a:r>
                    </a:p>
                  </a:txBody>
                  <a:tcPr anchor="ctr"/>
                </a:tc>
                <a:tc>
                  <a:txBody>
                    <a:bodyPr/>
                    <a:lstStyle/>
                    <a:p>
                      <a:pPr algn="ctr"/>
                      <a:r>
                        <a:rPr lang="es-ES_tradnl" sz="1200" b="1" dirty="0"/>
                        <a:t>2</a:t>
                      </a:r>
                    </a:p>
                  </a:txBody>
                  <a:tcPr anchor="ctr"/>
                </a:tc>
                <a:tc>
                  <a:txBody>
                    <a:bodyPr/>
                    <a:lstStyle/>
                    <a:p>
                      <a:pPr algn="ctr"/>
                      <a:r>
                        <a:rPr lang="es-ES_tradnl" sz="1400" b="1" dirty="0">
                          <a:solidFill>
                            <a:srgbClr val="C00000"/>
                          </a:solidFill>
                        </a:rPr>
                        <a:t>No</a:t>
                      </a:r>
                    </a:p>
                  </a:txBody>
                  <a:tcPr anchor="ctr"/>
                </a:tc>
                <a:extLst>
                  <a:ext uri="{0D108BD9-81ED-4DB2-BD59-A6C34878D82A}">
                    <a16:rowId xmlns:a16="http://schemas.microsoft.com/office/drawing/2014/main" val="2878210059"/>
                  </a:ext>
                </a:extLst>
              </a:tr>
            </a:tbl>
          </a:graphicData>
        </a:graphic>
      </p:graphicFrame>
      <p:sp>
        <p:nvSpPr>
          <p:cNvPr id="15" name="TextBox 14">
            <a:extLst>
              <a:ext uri="{FF2B5EF4-FFF2-40B4-BE49-F238E27FC236}">
                <a16:creationId xmlns:a16="http://schemas.microsoft.com/office/drawing/2014/main" id="{97EAD7B3-7674-0003-2B82-6298EC422307}"/>
              </a:ext>
            </a:extLst>
          </p:cNvPr>
          <p:cNvSpPr txBox="1"/>
          <p:nvPr/>
        </p:nvSpPr>
        <p:spPr>
          <a:xfrm>
            <a:off x="762000" y="5624944"/>
            <a:ext cx="10799528" cy="1538883"/>
          </a:xfrm>
          <a:prstGeom prst="rect">
            <a:avLst/>
          </a:prstGeom>
          <a:noFill/>
        </p:spPr>
        <p:txBody>
          <a:bodyPr wrap="square" rtlCol="0">
            <a:spAutoFit/>
          </a:bodyPr>
          <a:lstStyle/>
          <a:p>
            <a:r>
              <a:rPr lang="en-US" sz="2000" dirty="0"/>
              <a:t>While both metrics have predictive value, only the Conflict-Related Access Disruptions metric provides the temporal precision and operational relevance required for real-time deployment of maternal health brigades.</a:t>
            </a:r>
            <a:br>
              <a:rPr lang="en-US" sz="2000" dirty="0"/>
            </a:br>
            <a:endParaRPr lang="en-US" sz="2000" dirty="0"/>
          </a:p>
          <a:p>
            <a:endParaRPr lang="es-ES_tradnl" sz="1400" dirty="0"/>
          </a:p>
        </p:txBody>
      </p:sp>
    </p:spTree>
    <p:extLst>
      <p:ext uri="{BB962C8B-B14F-4D97-AF65-F5344CB8AC3E}">
        <p14:creationId xmlns:p14="http://schemas.microsoft.com/office/powerpoint/2010/main" val="367340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FD71DC-8E9A-8EB2-AC7A-9020F7BD64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18BEA4-2722-ECD1-7D09-697CF1FCE02C}"/>
              </a:ext>
            </a:extLst>
          </p:cNvPr>
          <p:cNvSpPr>
            <a:spLocks noGrp="1"/>
          </p:cNvSpPr>
          <p:nvPr>
            <p:ph type="title"/>
          </p:nvPr>
        </p:nvSpPr>
        <p:spPr/>
        <p:txBody>
          <a:bodyPr>
            <a:normAutofit/>
          </a:bodyPr>
          <a:lstStyle/>
          <a:p>
            <a:r>
              <a:rPr lang="en-US" dirty="0"/>
              <a:t>References</a:t>
            </a:r>
          </a:p>
        </p:txBody>
      </p:sp>
      <p:grpSp>
        <p:nvGrpSpPr>
          <p:cNvPr id="9" name="Group 8">
            <a:extLst>
              <a:ext uri="{FF2B5EF4-FFF2-40B4-BE49-F238E27FC236}">
                <a16:creationId xmlns:a16="http://schemas.microsoft.com/office/drawing/2014/main" id="{EB8C3A15-79D1-4B84-3C97-8232B30114EB}"/>
              </a:ext>
            </a:extLst>
          </p:cNvPr>
          <p:cNvGrpSpPr/>
          <p:nvPr/>
        </p:nvGrpSpPr>
        <p:grpSpPr>
          <a:xfrm>
            <a:off x="8392837" y="0"/>
            <a:ext cx="3799163" cy="1513437"/>
            <a:chOff x="3826933" y="-517933"/>
            <a:chExt cx="6886222" cy="2743200"/>
          </a:xfrm>
        </p:grpSpPr>
        <p:pic>
          <p:nvPicPr>
            <p:cNvPr id="6" name="Picture 2" descr="United States - CRS - Caritas">
              <a:extLst>
                <a:ext uri="{FF2B5EF4-FFF2-40B4-BE49-F238E27FC236}">
                  <a16:creationId xmlns:a16="http://schemas.microsoft.com/office/drawing/2014/main" id="{9E3B6C3E-F601-AFDD-E5A0-FBF6E23EE7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6933" y="-517933"/>
              <a:ext cx="4195483" cy="2743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áritasMexicana - YouTube">
              <a:extLst>
                <a:ext uri="{FF2B5EF4-FFF2-40B4-BE49-F238E27FC236}">
                  <a16:creationId xmlns:a16="http://schemas.microsoft.com/office/drawing/2014/main" id="{F57DCFEE-5D0C-DB75-99C3-E8C45E8868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9955" y="-517933"/>
              <a:ext cx="2743200" cy="2743200"/>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Content Placeholder 3">
            <a:extLst>
              <a:ext uri="{FF2B5EF4-FFF2-40B4-BE49-F238E27FC236}">
                <a16:creationId xmlns:a16="http://schemas.microsoft.com/office/drawing/2014/main" id="{D11A5570-6489-99EA-81E7-A82D12244ED6}"/>
              </a:ext>
            </a:extLst>
          </p:cNvPr>
          <p:cNvSpPr>
            <a:spLocks noGrp="1"/>
          </p:cNvSpPr>
          <p:nvPr>
            <p:ph idx="1"/>
          </p:nvPr>
        </p:nvSpPr>
        <p:spPr>
          <a:xfrm>
            <a:off x="838200" y="1825624"/>
            <a:ext cx="10515600" cy="3065031"/>
          </a:xfrm>
        </p:spPr>
        <p:txBody>
          <a:bodyPr>
            <a:normAutofit/>
          </a:bodyPr>
          <a:lstStyle/>
          <a:p>
            <a:pPr marL="457200" indent="-457200">
              <a:buNone/>
            </a:pPr>
            <a:r>
              <a:rPr lang="en-US" sz="1400" dirty="0"/>
              <a:t>Armed Conflict Location &amp; Event Data Project (ACLED). (2025). </a:t>
            </a:r>
            <a:r>
              <a:rPr lang="en-US" sz="1400" i="1" dirty="0"/>
              <a:t>ACLED dataset</a:t>
            </a:r>
            <a:r>
              <a:rPr lang="en-US" sz="1400" dirty="0"/>
              <a:t>. </a:t>
            </a:r>
            <a:r>
              <a:rPr lang="en-US" sz="1400" dirty="0">
                <a:hlinkClick r:id="rId4"/>
              </a:rPr>
              <a:t>https://acleddata.com</a:t>
            </a:r>
            <a:endParaRPr lang="en-US" sz="1400" dirty="0"/>
          </a:p>
          <a:p>
            <a:pPr marL="457200" indent="-457200">
              <a:buNone/>
            </a:pPr>
            <a:r>
              <a:rPr lang="en-US" sz="1400" dirty="0"/>
              <a:t>Consejo Nacional de </a:t>
            </a:r>
            <a:r>
              <a:rPr lang="en-US" sz="1400" dirty="0" err="1"/>
              <a:t>Evaluación</a:t>
            </a:r>
            <a:r>
              <a:rPr lang="en-US" sz="1400" dirty="0"/>
              <a:t> de la Política de Desarrollo Social (CONEVAL). (n.d.). </a:t>
            </a:r>
            <a:r>
              <a:rPr lang="en-US" sz="1400" i="1" dirty="0" err="1"/>
              <a:t>Pobreza</a:t>
            </a:r>
            <a:r>
              <a:rPr lang="en-US" sz="1400" i="1" dirty="0"/>
              <a:t> a </a:t>
            </a:r>
            <a:r>
              <a:rPr lang="en-US" sz="1400" i="1" dirty="0" err="1"/>
              <a:t>nivel</a:t>
            </a:r>
            <a:r>
              <a:rPr lang="en-US" sz="1400" i="1" dirty="0"/>
              <a:t> municipio 2010–2020</a:t>
            </a:r>
            <a:r>
              <a:rPr lang="en-US" sz="1400" dirty="0"/>
              <a:t>. </a:t>
            </a:r>
            <a:r>
              <a:rPr lang="en-US" sz="1400" dirty="0">
                <a:hlinkClick r:id="rId5"/>
              </a:rPr>
              <a:t>https://www.coneval.org.mx/Medicion/Paginas/Pobreza-municipio-2010-2020.aspx</a:t>
            </a:r>
            <a:endParaRPr lang="en-US" sz="1400" dirty="0"/>
          </a:p>
          <a:p>
            <a:pPr marL="457200" indent="-457200">
              <a:buNone/>
            </a:pPr>
            <a:r>
              <a:rPr lang="en-US" sz="1400" dirty="0"/>
              <a:t>Instituto Nacional de </a:t>
            </a:r>
            <a:r>
              <a:rPr lang="en-US" sz="1400" dirty="0" err="1"/>
              <a:t>Estadística</a:t>
            </a:r>
            <a:r>
              <a:rPr lang="en-US" sz="1400" dirty="0"/>
              <a:t> y </a:t>
            </a:r>
            <a:r>
              <a:rPr lang="en-US" sz="1400" dirty="0" err="1"/>
              <a:t>Geografía</a:t>
            </a:r>
            <a:r>
              <a:rPr lang="en-US" sz="1400" dirty="0"/>
              <a:t> (INEGI). (2025). </a:t>
            </a:r>
            <a:r>
              <a:rPr lang="en-US" sz="1400" i="1" dirty="0" err="1"/>
              <a:t>Mortalidad</a:t>
            </a:r>
            <a:r>
              <a:rPr lang="en-US" sz="1400" dirty="0"/>
              <a:t>. </a:t>
            </a:r>
            <a:r>
              <a:rPr lang="en-US" sz="1400" dirty="0">
                <a:hlinkClick r:id="rId6"/>
              </a:rPr>
              <a:t>https://www.inegi.org.mx</a:t>
            </a:r>
            <a:endParaRPr lang="en-US" sz="1400" dirty="0"/>
          </a:p>
          <a:p>
            <a:pPr marL="457200" indent="-457200">
              <a:buNone/>
            </a:pPr>
            <a:r>
              <a:rPr lang="en-US" sz="1400" dirty="0"/>
              <a:t>Instituto Nacional de </a:t>
            </a:r>
            <a:r>
              <a:rPr lang="en-US" sz="1400" dirty="0" err="1"/>
              <a:t>Estadística</a:t>
            </a:r>
            <a:r>
              <a:rPr lang="en-US" sz="1400" dirty="0"/>
              <a:t> y </a:t>
            </a:r>
            <a:r>
              <a:rPr lang="en-US" sz="1400" dirty="0" err="1"/>
              <a:t>Geografía</a:t>
            </a:r>
            <a:r>
              <a:rPr lang="en-US" sz="1400" dirty="0"/>
              <a:t> (INEGI). (n.d.). </a:t>
            </a:r>
            <a:r>
              <a:rPr lang="en-US" sz="1400" i="1" dirty="0"/>
              <a:t>Censo de Población y Vivienda</a:t>
            </a:r>
            <a:r>
              <a:rPr lang="en-US" sz="1400" dirty="0"/>
              <a:t>. </a:t>
            </a:r>
            <a:r>
              <a:rPr lang="en-US" sz="1400" dirty="0">
                <a:hlinkClick r:id="rId7"/>
              </a:rPr>
              <a:t>https://www.inegi.org.mx/programas/ccpv</a:t>
            </a:r>
            <a:endParaRPr lang="en-US" sz="1400" dirty="0"/>
          </a:p>
          <a:p>
            <a:pPr marL="457200" indent="-457200">
              <a:buNone/>
            </a:pPr>
            <a:r>
              <a:rPr lang="en-US" sz="1400" dirty="0"/>
              <a:t>Instituto Nacional de Salud Pública (INSP) &amp; Instituto Nacional de </a:t>
            </a:r>
            <a:r>
              <a:rPr lang="en-US" sz="1400" dirty="0" err="1"/>
              <a:t>Estadística</a:t>
            </a:r>
            <a:r>
              <a:rPr lang="en-US" sz="1400" dirty="0"/>
              <a:t> y </a:t>
            </a:r>
            <a:r>
              <a:rPr lang="en-US" sz="1400" dirty="0" err="1"/>
              <a:t>Geografía</a:t>
            </a:r>
            <a:r>
              <a:rPr lang="en-US" sz="1400" dirty="0"/>
              <a:t> (INEGI). (n.d.). </a:t>
            </a:r>
            <a:r>
              <a:rPr lang="en-US" sz="1400" i="1" dirty="0" err="1"/>
              <a:t>Encuesta</a:t>
            </a:r>
            <a:r>
              <a:rPr lang="en-US" sz="1400" i="1" dirty="0"/>
              <a:t> Nacional de Salud y </a:t>
            </a:r>
            <a:r>
              <a:rPr lang="en-US" sz="1400" i="1" dirty="0" err="1"/>
              <a:t>Nutrición</a:t>
            </a:r>
            <a:r>
              <a:rPr lang="en-US" sz="1400" i="1" dirty="0"/>
              <a:t> (ENSANUT)</a:t>
            </a:r>
            <a:r>
              <a:rPr lang="en-US" sz="1400" dirty="0"/>
              <a:t>. </a:t>
            </a:r>
            <a:r>
              <a:rPr lang="en-US" sz="1400" dirty="0">
                <a:hlinkClick r:id="rId8"/>
              </a:rPr>
              <a:t>https://ensanut.insp.mx</a:t>
            </a:r>
            <a:endParaRPr lang="en-US" sz="1400" dirty="0"/>
          </a:p>
          <a:p>
            <a:pPr marL="457200" indent="-457200">
              <a:buNone/>
            </a:pPr>
            <a:r>
              <a:rPr lang="en-US" sz="1400" dirty="0"/>
              <a:t>OpenStreetMap contributors. (n.d.). </a:t>
            </a:r>
            <a:r>
              <a:rPr lang="en-US" sz="1400" i="1" dirty="0"/>
              <a:t>OpenStreetMap data</a:t>
            </a:r>
            <a:r>
              <a:rPr lang="en-US" sz="1400" dirty="0"/>
              <a:t>. </a:t>
            </a:r>
            <a:r>
              <a:rPr lang="en-US" sz="1400" dirty="0">
                <a:hlinkClick r:id="rId9"/>
              </a:rPr>
              <a:t>https://www.openstreetmap.org</a:t>
            </a:r>
            <a:endParaRPr lang="en-US" sz="1400" dirty="0"/>
          </a:p>
          <a:p>
            <a:pPr marL="457200" indent="-457200">
              <a:buNone/>
            </a:pPr>
            <a:r>
              <a:rPr lang="en-US" sz="1400" dirty="0" err="1"/>
              <a:t>Secretaría</a:t>
            </a:r>
            <a:r>
              <a:rPr lang="en-US" sz="1400" dirty="0"/>
              <a:t> de Salud, </a:t>
            </a:r>
            <a:r>
              <a:rPr lang="en-US" sz="1400" dirty="0" err="1"/>
              <a:t>Dirección</a:t>
            </a:r>
            <a:r>
              <a:rPr lang="en-US" sz="1400" dirty="0"/>
              <a:t> General de </a:t>
            </a:r>
            <a:r>
              <a:rPr lang="en-US" sz="1400" dirty="0" err="1"/>
              <a:t>Información</a:t>
            </a:r>
            <a:r>
              <a:rPr lang="en-US" sz="1400" dirty="0"/>
              <a:t> </a:t>
            </a:r>
            <a:r>
              <a:rPr lang="en-US" sz="1400" dirty="0" err="1"/>
              <a:t>en</a:t>
            </a:r>
            <a:r>
              <a:rPr lang="en-US" sz="1400" dirty="0"/>
              <a:t> Salud (DGIS). (n.d.). </a:t>
            </a:r>
            <a:r>
              <a:rPr lang="en-US" sz="1400" i="1" dirty="0" err="1"/>
              <a:t>Catálogo</a:t>
            </a:r>
            <a:r>
              <a:rPr lang="en-US" sz="1400" i="1" dirty="0"/>
              <a:t> de Clave </a:t>
            </a:r>
            <a:r>
              <a:rPr lang="en-US" sz="1400" i="1" dirty="0" err="1"/>
              <a:t>Única</a:t>
            </a:r>
            <a:r>
              <a:rPr lang="en-US" sz="1400" i="1" dirty="0"/>
              <a:t> de </a:t>
            </a:r>
            <a:r>
              <a:rPr lang="en-US" sz="1400" i="1" dirty="0" err="1"/>
              <a:t>Establecimientos</a:t>
            </a:r>
            <a:r>
              <a:rPr lang="en-US" sz="1400" i="1" dirty="0"/>
              <a:t> de Salud (CLUES)</a:t>
            </a:r>
            <a:r>
              <a:rPr lang="en-US" sz="1400" dirty="0"/>
              <a:t>. </a:t>
            </a:r>
            <a:r>
              <a:rPr lang="en-US" sz="1400" dirty="0">
                <a:hlinkClick r:id="rId10"/>
              </a:rPr>
              <a:t>http://www.dgis.salud.gob.mx/contenidos/sinais/s_clues.html</a:t>
            </a:r>
            <a:endParaRPr lang="en-US" sz="1400" dirty="0"/>
          </a:p>
        </p:txBody>
      </p:sp>
    </p:spTree>
    <p:extLst>
      <p:ext uri="{BB962C8B-B14F-4D97-AF65-F5344CB8AC3E}">
        <p14:creationId xmlns:p14="http://schemas.microsoft.com/office/powerpoint/2010/main" val="2649070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660F0E-0509-0766-6970-9220F9E7D0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9DF606-4A66-2454-D1AF-9618BF702775}"/>
              </a:ext>
            </a:extLst>
          </p:cNvPr>
          <p:cNvSpPr>
            <a:spLocks noGrp="1"/>
          </p:cNvSpPr>
          <p:nvPr>
            <p:ph type="title"/>
          </p:nvPr>
        </p:nvSpPr>
        <p:spPr>
          <a:xfrm>
            <a:off x="838200" y="365125"/>
            <a:ext cx="7550426" cy="1325563"/>
          </a:xfrm>
        </p:spPr>
        <p:txBody>
          <a:bodyPr>
            <a:normAutofit/>
          </a:bodyPr>
          <a:lstStyle/>
          <a:p>
            <a:r>
              <a:rPr lang="en-US" sz="4000" dirty="0"/>
              <a:t>What CRS and </a:t>
            </a:r>
            <a:r>
              <a:rPr lang="en-US" sz="4000" dirty="0" err="1"/>
              <a:t>Cáritas</a:t>
            </a:r>
            <a:r>
              <a:rPr lang="en-US" sz="4000" dirty="0"/>
              <a:t> Need to Predict</a:t>
            </a:r>
          </a:p>
        </p:txBody>
      </p:sp>
      <p:sp>
        <p:nvSpPr>
          <p:cNvPr id="3" name="Content Placeholder 2">
            <a:extLst>
              <a:ext uri="{FF2B5EF4-FFF2-40B4-BE49-F238E27FC236}">
                <a16:creationId xmlns:a16="http://schemas.microsoft.com/office/drawing/2014/main" id="{CDDF7071-84F0-C0A0-9455-3FD84C5149BA}"/>
              </a:ext>
            </a:extLst>
          </p:cNvPr>
          <p:cNvSpPr>
            <a:spLocks noGrp="1"/>
          </p:cNvSpPr>
          <p:nvPr>
            <p:ph idx="1"/>
          </p:nvPr>
        </p:nvSpPr>
        <p:spPr/>
        <p:txBody>
          <a:bodyPr>
            <a:normAutofit/>
          </a:bodyPr>
          <a:lstStyle/>
          <a:p>
            <a:pPr marL="0" indent="0">
              <a:buNone/>
            </a:pPr>
            <a:endParaRPr lang="en-US" dirty="0"/>
          </a:p>
          <a:p>
            <a:pPr marL="0" indent="0">
              <a:buNone/>
            </a:pPr>
            <a:r>
              <a:rPr lang="en-US" dirty="0"/>
              <a:t>CRS and </a:t>
            </a:r>
            <a:r>
              <a:rPr lang="en-US" dirty="0" err="1"/>
              <a:t>Cáritas</a:t>
            </a:r>
            <a:r>
              <a:rPr lang="en-US" dirty="0"/>
              <a:t> Mexico require forward-looking insights to guide both immediate humanitarian response and long-term program planning. </a:t>
            </a:r>
          </a:p>
          <a:p>
            <a:pPr marL="0" indent="0">
              <a:buNone/>
            </a:pPr>
            <a:endParaRPr lang="en-US" dirty="0"/>
          </a:p>
          <a:p>
            <a:pPr marL="0" indent="0">
              <a:buNone/>
            </a:pPr>
            <a:r>
              <a:rPr lang="en-US" dirty="0"/>
              <a:t>Predictive metrics can help decision makers anticipate where maternal and infant health outcomes may worsen—whether from </a:t>
            </a:r>
            <a:r>
              <a:rPr lang="en-US" i="1" dirty="0"/>
              <a:t>chronic vulnerabilities</a:t>
            </a:r>
            <a:r>
              <a:rPr lang="en-US" dirty="0"/>
              <a:t> or </a:t>
            </a:r>
            <a:r>
              <a:rPr lang="en-US" i="1" dirty="0"/>
              <a:t>acute disruptions</a:t>
            </a:r>
            <a:r>
              <a:rPr lang="en-US" dirty="0"/>
              <a:t> linked to insecurity.</a:t>
            </a:r>
          </a:p>
        </p:txBody>
      </p:sp>
      <p:grpSp>
        <p:nvGrpSpPr>
          <p:cNvPr id="9" name="Group 8">
            <a:extLst>
              <a:ext uri="{FF2B5EF4-FFF2-40B4-BE49-F238E27FC236}">
                <a16:creationId xmlns:a16="http://schemas.microsoft.com/office/drawing/2014/main" id="{91A8A277-B3E4-F6C0-844E-8DF0EFE92877}"/>
              </a:ext>
            </a:extLst>
          </p:cNvPr>
          <p:cNvGrpSpPr/>
          <p:nvPr/>
        </p:nvGrpSpPr>
        <p:grpSpPr>
          <a:xfrm>
            <a:off x="8392837" y="0"/>
            <a:ext cx="3799163" cy="1513437"/>
            <a:chOff x="3826933" y="-517933"/>
            <a:chExt cx="6886222" cy="2743200"/>
          </a:xfrm>
        </p:grpSpPr>
        <p:pic>
          <p:nvPicPr>
            <p:cNvPr id="6" name="Picture 2" descr="United States - CRS - Caritas">
              <a:extLst>
                <a:ext uri="{FF2B5EF4-FFF2-40B4-BE49-F238E27FC236}">
                  <a16:creationId xmlns:a16="http://schemas.microsoft.com/office/drawing/2014/main" id="{BC7168B1-1DB4-F188-81A5-DB6530964E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6933" y="-517933"/>
              <a:ext cx="4195483" cy="2743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áritasMexicana - YouTube">
              <a:extLst>
                <a:ext uri="{FF2B5EF4-FFF2-40B4-BE49-F238E27FC236}">
                  <a16:creationId xmlns:a16="http://schemas.microsoft.com/office/drawing/2014/main" id="{7F158FB5-30BF-AE51-70E6-5555E91540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9955" y="-517933"/>
              <a:ext cx="2743200" cy="27432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328954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E861F8-9FB5-1D1D-2081-4ECDFC306F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3D6FFD-0B3E-A06F-6B5E-B6EE644BE093}"/>
              </a:ext>
            </a:extLst>
          </p:cNvPr>
          <p:cNvSpPr>
            <a:spLocks noGrp="1"/>
          </p:cNvSpPr>
          <p:nvPr>
            <p:ph type="title"/>
          </p:nvPr>
        </p:nvSpPr>
        <p:spPr>
          <a:xfrm>
            <a:off x="838200" y="365125"/>
            <a:ext cx="7550426" cy="1325563"/>
          </a:xfrm>
        </p:spPr>
        <p:txBody>
          <a:bodyPr>
            <a:normAutofit/>
          </a:bodyPr>
          <a:lstStyle/>
          <a:p>
            <a:r>
              <a:rPr lang="en-US" sz="4000" dirty="0"/>
              <a:t>Translating Prediction into Action</a:t>
            </a:r>
          </a:p>
        </p:txBody>
      </p:sp>
      <p:sp>
        <p:nvSpPr>
          <p:cNvPr id="3" name="Content Placeholder 2">
            <a:extLst>
              <a:ext uri="{FF2B5EF4-FFF2-40B4-BE49-F238E27FC236}">
                <a16:creationId xmlns:a16="http://schemas.microsoft.com/office/drawing/2014/main" id="{BDB6F479-07DE-AF95-0FE3-3E38D929328D}"/>
              </a:ext>
            </a:extLst>
          </p:cNvPr>
          <p:cNvSpPr>
            <a:spLocks noGrp="1"/>
          </p:cNvSpPr>
          <p:nvPr>
            <p:ph idx="1"/>
          </p:nvPr>
        </p:nvSpPr>
        <p:spPr/>
        <p:txBody>
          <a:bodyPr>
            <a:normAutofit/>
          </a:bodyPr>
          <a:lstStyle/>
          <a:p>
            <a:pPr marL="0" indent="0">
              <a:buNone/>
            </a:pPr>
            <a:endParaRPr lang="en-US" b="1" dirty="0"/>
          </a:p>
          <a:p>
            <a:pPr marL="0" indent="0">
              <a:buNone/>
            </a:pPr>
            <a:r>
              <a:rPr lang="en-US" b="1" dirty="0"/>
              <a:t>Guiding Question:</a:t>
            </a:r>
          </a:p>
          <a:p>
            <a:pPr lvl="1"/>
            <a:r>
              <a:rPr lang="en-US" dirty="0"/>
              <a:t>How can predictive metrics help CRS and </a:t>
            </a:r>
            <a:r>
              <a:rPr lang="en-US" dirty="0" err="1"/>
              <a:t>Cáritas</a:t>
            </a:r>
            <a:r>
              <a:rPr lang="en-US" dirty="0"/>
              <a:t> anticipate where mothers and infants are most at risk—whether from chronic conditions or emerging crises?</a:t>
            </a:r>
          </a:p>
          <a:p>
            <a:pPr marL="0" indent="0">
              <a:buNone/>
            </a:pPr>
            <a:r>
              <a:rPr lang="en-US" b="1" dirty="0"/>
              <a:t>Decision Context:</a:t>
            </a:r>
          </a:p>
          <a:p>
            <a:pPr lvl="1"/>
            <a:r>
              <a:rPr lang="en-US" dirty="0"/>
              <a:t>Predictions will inform:</a:t>
            </a:r>
          </a:p>
          <a:p>
            <a:pPr lvl="2"/>
            <a:r>
              <a:rPr lang="en-US" b="1" dirty="0"/>
              <a:t>Strategic planning</a:t>
            </a:r>
            <a:r>
              <a:rPr lang="en-US" dirty="0"/>
              <a:t>: allocating health and development resources to high-risk regions.</a:t>
            </a:r>
          </a:p>
          <a:p>
            <a:pPr lvl="2"/>
            <a:r>
              <a:rPr lang="en-US" b="1" dirty="0"/>
              <a:t>Operational deployment</a:t>
            </a:r>
            <a:r>
              <a:rPr lang="en-US" dirty="0"/>
              <a:t>: directing mobile health brigades and supplies to areas facing acute disruptions.</a:t>
            </a:r>
          </a:p>
        </p:txBody>
      </p:sp>
      <p:grpSp>
        <p:nvGrpSpPr>
          <p:cNvPr id="9" name="Group 8">
            <a:extLst>
              <a:ext uri="{FF2B5EF4-FFF2-40B4-BE49-F238E27FC236}">
                <a16:creationId xmlns:a16="http://schemas.microsoft.com/office/drawing/2014/main" id="{F9C0425A-3415-661D-98F7-5E8964633C99}"/>
              </a:ext>
            </a:extLst>
          </p:cNvPr>
          <p:cNvGrpSpPr/>
          <p:nvPr/>
        </p:nvGrpSpPr>
        <p:grpSpPr>
          <a:xfrm>
            <a:off x="8392837" y="0"/>
            <a:ext cx="3799163" cy="1513437"/>
            <a:chOff x="3826933" y="-517933"/>
            <a:chExt cx="6886222" cy="2743200"/>
          </a:xfrm>
        </p:grpSpPr>
        <p:pic>
          <p:nvPicPr>
            <p:cNvPr id="6" name="Picture 2" descr="United States - CRS - Caritas">
              <a:extLst>
                <a:ext uri="{FF2B5EF4-FFF2-40B4-BE49-F238E27FC236}">
                  <a16:creationId xmlns:a16="http://schemas.microsoft.com/office/drawing/2014/main" id="{F6198167-EB53-F443-BEB5-B012DDD806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6933" y="-517933"/>
              <a:ext cx="4195483" cy="2743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áritasMexicana - YouTube">
              <a:extLst>
                <a:ext uri="{FF2B5EF4-FFF2-40B4-BE49-F238E27FC236}">
                  <a16:creationId xmlns:a16="http://schemas.microsoft.com/office/drawing/2014/main" id="{0BE79952-E8A0-9908-5EA3-31020E385C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9955" y="-517933"/>
              <a:ext cx="2743200" cy="27432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69167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763216-8F91-DE8C-7834-C36F197609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E175A4-10CD-1B40-3D7C-21860C7AC0FB}"/>
              </a:ext>
            </a:extLst>
          </p:cNvPr>
          <p:cNvSpPr>
            <a:spLocks noGrp="1"/>
          </p:cNvSpPr>
          <p:nvPr>
            <p:ph type="title"/>
          </p:nvPr>
        </p:nvSpPr>
        <p:spPr>
          <a:xfrm>
            <a:off x="838200" y="365125"/>
            <a:ext cx="7451035" cy="1325563"/>
          </a:xfrm>
        </p:spPr>
        <p:txBody>
          <a:bodyPr>
            <a:normAutofit/>
          </a:bodyPr>
          <a:lstStyle/>
          <a:p>
            <a:r>
              <a:rPr lang="en-US" sz="4000" dirty="0"/>
              <a:t>Criteria for Selecting a Predictive Metric</a:t>
            </a:r>
          </a:p>
        </p:txBody>
      </p:sp>
      <p:sp>
        <p:nvSpPr>
          <p:cNvPr id="3" name="Content Placeholder 2">
            <a:extLst>
              <a:ext uri="{FF2B5EF4-FFF2-40B4-BE49-F238E27FC236}">
                <a16:creationId xmlns:a16="http://schemas.microsoft.com/office/drawing/2014/main" id="{63D870FE-06D5-07AF-91CA-8A4FC1593401}"/>
              </a:ext>
            </a:extLst>
          </p:cNvPr>
          <p:cNvSpPr>
            <a:spLocks noGrp="1"/>
          </p:cNvSpPr>
          <p:nvPr>
            <p:ph sz="half" idx="1"/>
          </p:nvPr>
        </p:nvSpPr>
        <p:spPr/>
        <p:txBody>
          <a:bodyPr>
            <a:normAutofit fontScale="77500" lnSpcReduction="20000"/>
          </a:bodyPr>
          <a:lstStyle/>
          <a:p>
            <a:pPr marL="0" indent="0">
              <a:buNone/>
            </a:pPr>
            <a:r>
              <a:rPr lang="en-US" b="1" dirty="0"/>
              <a:t>Conceptual Framework for Predictive Metrics:</a:t>
            </a:r>
            <a:endParaRPr lang="en-US" dirty="0"/>
          </a:p>
          <a:p>
            <a:r>
              <a:rPr lang="en-US" dirty="0"/>
              <a:t>Predictive metrics can be understood along two conceptual dimensions:</a:t>
            </a:r>
          </a:p>
          <a:p>
            <a:pPr lvl="1"/>
            <a:r>
              <a:rPr lang="en-US" b="1" dirty="0"/>
              <a:t>Time Horizon</a:t>
            </a:r>
            <a:r>
              <a:rPr lang="en-US" dirty="0"/>
              <a:t> — whether they anticipate change over weeks, months, or years.</a:t>
            </a:r>
          </a:p>
          <a:p>
            <a:pPr lvl="1"/>
            <a:r>
              <a:rPr lang="en-US" b="1" dirty="0"/>
              <a:t>Type of Risk</a:t>
            </a:r>
            <a:r>
              <a:rPr lang="en-US" dirty="0"/>
              <a:t> — whether they capture </a:t>
            </a:r>
            <a:r>
              <a:rPr lang="en-US" i="1" dirty="0"/>
              <a:t>acute disruptions</a:t>
            </a:r>
            <a:r>
              <a:rPr lang="en-US" dirty="0"/>
              <a:t> (e.g., conflict-related access loss) or </a:t>
            </a:r>
            <a:r>
              <a:rPr lang="en-US" i="1" dirty="0"/>
              <a:t>structural vulnerabilities</a:t>
            </a:r>
            <a:r>
              <a:rPr lang="en-US" dirty="0"/>
              <a:t> (e.g., poverty, weak infrastructure).</a:t>
            </a:r>
          </a:p>
          <a:p>
            <a:r>
              <a:rPr lang="en-US" dirty="0"/>
              <a:t>Both perspectives are essential for humanitarian decision-making.</a:t>
            </a:r>
          </a:p>
          <a:p>
            <a:r>
              <a:rPr lang="en-US" dirty="0"/>
              <a:t>Short-term, acute metrics support operational response, while long-term, structural metrics inform strategic planning and program design.</a:t>
            </a:r>
          </a:p>
          <a:p>
            <a:pPr marL="0" indent="0">
              <a:buNone/>
            </a:pPr>
            <a:endParaRPr lang="en-US" dirty="0"/>
          </a:p>
        </p:txBody>
      </p:sp>
      <p:pic>
        <p:nvPicPr>
          <p:cNvPr id="5" name="Content Placeholder 4">
            <a:extLst>
              <a:ext uri="{FF2B5EF4-FFF2-40B4-BE49-F238E27FC236}">
                <a16:creationId xmlns:a16="http://schemas.microsoft.com/office/drawing/2014/main" id="{0D48C412-8F30-C17C-7BAA-5444E7AF4166}"/>
              </a:ext>
            </a:extLst>
          </p:cNvPr>
          <p:cNvPicPr>
            <a:picLocks noGrp="1" noChangeAspect="1"/>
          </p:cNvPicPr>
          <p:nvPr>
            <p:ph sz="half" idx="2"/>
          </p:nvPr>
        </p:nvPicPr>
        <p:blipFill>
          <a:blip r:embed="rId2"/>
          <a:stretch>
            <a:fillRect/>
          </a:stretch>
        </p:blipFill>
        <p:spPr>
          <a:xfrm>
            <a:off x="6273800" y="2134394"/>
            <a:ext cx="4978400" cy="3733800"/>
          </a:xfrm>
          <a:prstGeom prst="rect">
            <a:avLst/>
          </a:prstGeom>
        </p:spPr>
      </p:pic>
      <p:grpSp>
        <p:nvGrpSpPr>
          <p:cNvPr id="9" name="Group 8">
            <a:extLst>
              <a:ext uri="{FF2B5EF4-FFF2-40B4-BE49-F238E27FC236}">
                <a16:creationId xmlns:a16="http://schemas.microsoft.com/office/drawing/2014/main" id="{A4AF34F8-E1E8-D627-37A5-E890BD0C9DDD}"/>
              </a:ext>
            </a:extLst>
          </p:cNvPr>
          <p:cNvGrpSpPr/>
          <p:nvPr/>
        </p:nvGrpSpPr>
        <p:grpSpPr>
          <a:xfrm>
            <a:off x="8392837" y="0"/>
            <a:ext cx="3799163" cy="1513437"/>
            <a:chOff x="3826933" y="-517933"/>
            <a:chExt cx="6886222" cy="2743200"/>
          </a:xfrm>
        </p:grpSpPr>
        <p:pic>
          <p:nvPicPr>
            <p:cNvPr id="6" name="Picture 2" descr="United States - CRS - Caritas">
              <a:extLst>
                <a:ext uri="{FF2B5EF4-FFF2-40B4-BE49-F238E27FC236}">
                  <a16:creationId xmlns:a16="http://schemas.microsoft.com/office/drawing/2014/main" id="{4F2DA446-FD6A-B17C-F412-82F048E00F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6933" y="-517933"/>
              <a:ext cx="4195483" cy="2743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áritasMexicana - YouTube">
              <a:extLst>
                <a:ext uri="{FF2B5EF4-FFF2-40B4-BE49-F238E27FC236}">
                  <a16:creationId xmlns:a16="http://schemas.microsoft.com/office/drawing/2014/main" id="{14B46C88-F7D6-D65B-BF0A-C970E2E43E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69955" y="-517933"/>
              <a:ext cx="2743200" cy="27432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796097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3785C9-ACBD-358B-60F1-61A911B139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BF1C5D-0150-61D7-D3E2-906EA9B87AE2}"/>
              </a:ext>
            </a:extLst>
          </p:cNvPr>
          <p:cNvSpPr>
            <a:spLocks noGrp="1"/>
          </p:cNvSpPr>
          <p:nvPr>
            <p:ph type="title"/>
          </p:nvPr>
        </p:nvSpPr>
        <p:spPr/>
        <p:txBody>
          <a:bodyPr>
            <a:normAutofit/>
          </a:bodyPr>
          <a:lstStyle/>
          <a:p>
            <a:r>
              <a:rPr lang="en-US" sz="4000" dirty="0"/>
              <a:t>Operational Evaluation Criteria</a:t>
            </a:r>
          </a:p>
        </p:txBody>
      </p:sp>
      <p:sp>
        <p:nvSpPr>
          <p:cNvPr id="3" name="Content Placeholder 2">
            <a:extLst>
              <a:ext uri="{FF2B5EF4-FFF2-40B4-BE49-F238E27FC236}">
                <a16:creationId xmlns:a16="http://schemas.microsoft.com/office/drawing/2014/main" id="{4EC3AB85-7432-510F-A78F-E5D1A0B7DBCD}"/>
              </a:ext>
            </a:extLst>
          </p:cNvPr>
          <p:cNvSpPr>
            <a:spLocks noGrp="1"/>
          </p:cNvSpPr>
          <p:nvPr>
            <p:ph idx="1"/>
          </p:nvPr>
        </p:nvSpPr>
        <p:spPr/>
        <p:txBody>
          <a:bodyPr>
            <a:normAutofit/>
          </a:bodyPr>
          <a:lstStyle/>
          <a:p>
            <a:endParaRPr lang="en-US" dirty="0"/>
          </a:p>
          <a:p>
            <a:pPr marL="0" indent="0">
              <a:buNone/>
            </a:pPr>
            <a:r>
              <a:rPr lang="en-US" dirty="0"/>
              <a:t>While both conceptual approaches are valuable, this dashboard’s focus on </a:t>
            </a:r>
            <a:r>
              <a:rPr lang="en-US" b="1" dirty="0"/>
              <a:t>real-time humanitarian decision-making</a:t>
            </a:r>
            <a:r>
              <a:rPr lang="en-US" dirty="0"/>
              <a:t> requires metrics that can be updated frequently and act as near-term predictors of service disruption.</a:t>
            </a:r>
          </a:p>
          <a:p>
            <a:pPr marL="0" indent="0">
              <a:buNone/>
            </a:pPr>
            <a:endParaRPr lang="en-US" dirty="0"/>
          </a:p>
          <a:p>
            <a:pPr marL="0" indent="0">
              <a:buNone/>
            </a:pPr>
            <a:r>
              <a:rPr lang="en-US" dirty="0"/>
              <a:t>To evaluate each metric’s suitability for this purpose, six operational criteria were applied:</a:t>
            </a:r>
          </a:p>
        </p:txBody>
      </p:sp>
      <p:grpSp>
        <p:nvGrpSpPr>
          <p:cNvPr id="9" name="Group 8">
            <a:extLst>
              <a:ext uri="{FF2B5EF4-FFF2-40B4-BE49-F238E27FC236}">
                <a16:creationId xmlns:a16="http://schemas.microsoft.com/office/drawing/2014/main" id="{4F54E26E-A3E6-5256-3530-689EEB2652E7}"/>
              </a:ext>
            </a:extLst>
          </p:cNvPr>
          <p:cNvGrpSpPr/>
          <p:nvPr/>
        </p:nvGrpSpPr>
        <p:grpSpPr>
          <a:xfrm>
            <a:off x="8392837" y="0"/>
            <a:ext cx="3799163" cy="1513437"/>
            <a:chOff x="3826933" y="-517933"/>
            <a:chExt cx="6886222" cy="2743200"/>
          </a:xfrm>
        </p:grpSpPr>
        <p:pic>
          <p:nvPicPr>
            <p:cNvPr id="6" name="Picture 2" descr="United States - CRS - Caritas">
              <a:extLst>
                <a:ext uri="{FF2B5EF4-FFF2-40B4-BE49-F238E27FC236}">
                  <a16:creationId xmlns:a16="http://schemas.microsoft.com/office/drawing/2014/main" id="{86BD346E-EA30-B1D0-E5AC-5D24A6912F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6933" y="-517933"/>
              <a:ext cx="4195483" cy="2743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áritasMexicana - YouTube">
              <a:extLst>
                <a:ext uri="{FF2B5EF4-FFF2-40B4-BE49-F238E27FC236}">
                  <a16:creationId xmlns:a16="http://schemas.microsoft.com/office/drawing/2014/main" id="{F392EDBC-B29A-8237-A625-75CCCABF6D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9955" y="-517933"/>
              <a:ext cx="2743200" cy="27432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119892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12035F-489D-4787-3D52-F492002537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0CF368-AA25-C505-AF92-DCBA2ECC1526}"/>
              </a:ext>
            </a:extLst>
          </p:cNvPr>
          <p:cNvSpPr>
            <a:spLocks noGrp="1"/>
          </p:cNvSpPr>
          <p:nvPr>
            <p:ph type="title"/>
          </p:nvPr>
        </p:nvSpPr>
        <p:spPr/>
        <p:txBody>
          <a:bodyPr>
            <a:normAutofit/>
          </a:bodyPr>
          <a:lstStyle/>
          <a:p>
            <a:r>
              <a:rPr lang="en-US" sz="4000" dirty="0"/>
              <a:t>Operational Evaluation Criteria</a:t>
            </a:r>
          </a:p>
        </p:txBody>
      </p:sp>
      <p:grpSp>
        <p:nvGrpSpPr>
          <p:cNvPr id="9" name="Group 8">
            <a:extLst>
              <a:ext uri="{FF2B5EF4-FFF2-40B4-BE49-F238E27FC236}">
                <a16:creationId xmlns:a16="http://schemas.microsoft.com/office/drawing/2014/main" id="{98B837A6-61C5-5652-1EC3-45258DF633F7}"/>
              </a:ext>
            </a:extLst>
          </p:cNvPr>
          <p:cNvGrpSpPr/>
          <p:nvPr/>
        </p:nvGrpSpPr>
        <p:grpSpPr>
          <a:xfrm>
            <a:off x="8392837" y="0"/>
            <a:ext cx="3799163" cy="1513437"/>
            <a:chOff x="3826933" y="-517933"/>
            <a:chExt cx="6886222" cy="2743200"/>
          </a:xfrm>
        </p:grpSpPr>
        <p:pic>
          <p:nvPicPr>
            <p:cNvPr id="6" name="Picture 2" descr="United States - CRS - Caritas">
              <a:extLst>
                <a:ext uri="{FF2B5EF4-FFF2-40B4-BE49-F238E27FC236}">
                  <a16:creationId xmlns:a16="http://schemas.microsoft.com/office/drawing/2014/main" id="{9DC87F33-0D75-8F5D-F97C-814F97E264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6933" y="-517933"/>
              <a:ext cx="4195483" cy="2743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áritasMexicana - YouTube">
              <a:extLst>
                <a:ext uri="{FF2B5EF4-FFF2-40B4-BE49-F238E27FC236}">
                  <a16:creationId xmlns:a16="http://schemas.microsoft.com/office/drawing/2014/main" id="{59F67565-6BEE-FBD7-C673-EE1F5B70B6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9955" y="-517933"/>
              <a:ext cx="2743200" cy="2743200"/>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4" name="Content Placeholder 9">
            <a:extLst>
              <a:ext uri="{FF2B5EF4-FFF2-40B4-BE49-F238E27FC236}">
                <a16:creationId xmlns:a16="http://schemas.microsoft.com/office/drawing/2014/main" id="{2F52D745-5ABB-EBA0-2B94-A274E114B56C}"/>
              </a:ext>
            </a:extLst>
          </p:cNvPr>
          <p:cNvGraphicFramePr>
            <a:graphicFrameLocks noGrp="1"/>
          </p:cNvGraphicFramePr>
          <p:nvPr>
            <p:ph idx="1"/>
            <p:extLst>
              <p:ext uri="{D42A27DB-BD31-4B8C-83A1-F6EECF244321}">
                <p14:modId xmlns:p14="http://schemas.microsoft.com/office/powerpoint/2010/main" val="2112350612"/>
              </p:ext>
            </p:extLst>
          </p:nvPr>
        </p:nvGraphicFramePr>
        <p:xfrm>
          <a:off x="123568" y="1532236"/>
          <a:ext cx="11862485" cy="5250216"/>
        </p:xfrm>
        <a:graphic>
          <a:graphicData uri="http://schemas.openxmlformats.org/drawingml/2006/table">
            <a:tbl>
              <a:tblPr firstRow="1" bandRow="1">
                <a:tableStyleId>{5C22544A-7EE6-4342-B048-85BDC9FD1C3A}</a:tableStyleId>
              </a:tblPr>
              <a:tblGrid>
                <a:gridCol w="2372497">
                  <a:extLst>
                    <a:ext uri="{9D8B030D-6E8A-4147-A177-3AD203B41FA5}">
                      <a16:colId xmlns:a16="http://schemas.microsoft.com/office/drawing/2014/main" val="1438417956"/>
                    </a:ext>
                  </a:extLst>
                </a:gridCol>
                <a:gridCol w="2372497">
                  <a:extLst>
                    <a:ext uri="{9D8B030D-6E8A-4147-A177-3AD203B41FA5}">
                      <a16:colId xmlns:a16="http://schemas.microsoft.com/office/drawing/2014/main" val="320330685"/>
                    </a:ext>
                  </a:extLst>
                </a:gridCol>
                <a:gridCol w="2372497">
                  <a:extLst>
                    <a:ext uri="{9D8B030D-6E8A-4147-A177-3AD203B41FA5}">
                      <a16:colId xmlns:a16="http://schemas.microsoft.com/office/drawing/2014/main" val="2643499295"/>
                    </a:ext>
                  </a:extLst>
                </a:gridCol>
                <a:gridCol w="2372497">
                  <a:extLst>
                    <a:ext uri="{9D8B030D-6E8A-4147-A177-3AD203B41FA5}">
                      <a16:colId xmlns:a16="http://schemas.microsoft.com/office/drawing/2014/main" val="94882596"/>
                    </a:ext>
                  </a:extLst>
                </a:gridCol>
                <a:gridCol w="2372497">
                  <a:extLst>
                    <a:ext uri="{9D8B030D-6E8A-4147-A177-3AD203B41FA5}">
                      <a16:colId xmlns:a16="http://schemas.microsoft.com/office/drawing/2014/main" val="3097014251"/>
                    </a:ext>
                  </a:extLst>
                </a:gridCol>
              </a:tblGrid>
              <a:tr h="752058">
                <a:tc>
                  <a:txBody>
                    <a:bodyPr/>
                    <a:lstStyle/>
                    <a:p>
                      <a:pPr algn="ctr"/>
                      <a:r>
                        <a:rPr lang="es-ES_tradnl" sz="2000" b="1" dirty="0" err="1"/>
                        <a:t>Criteria</a:t>
                      </a:r>
                      <a:endParaRPr lang="es-ES_tradnl" sz="2000" b="1" dirty="0"/>
                    </a:p>
                  </a:txBody>
                  <a:tcPr anchor="ctr">
                    <a:lnB w="12700" cap="flat" cmpd="sng" algn="ctr">
                      <a:solidFill>
                        <a:schemeClr val="tx1"/>
                      </a:solidFill>
                      <a:prstDash val="solid"/>
                      <a:round/>
                      <a:headEnd type="none" w="med" len="med"/>
                      <a:tailEnd type="none" w="med" len="med"/>
                    </a:lnB>
                    <a:solidFill>
                      <a:srgbClr val="29438F"/>
                    </a:solidFill>
                  </a:tcPr>
                </a:tc>
                <a:tc>
                  <a:txBody>
                    <a:bodyPr/>
                    <a:lstStyle/>
                    <a:p>
                      <a:pPr algn="ctr"/>
                      <a:r>
                        <a:rPr lang="es-ES_tradnl" sz="2000" b="1" dirty="0" err="1"/>
                        <a:t>Explanation</a:t>
                      </a:r>
                      <a:endParaRPr lang="es-ES_tradnl" sz="2000" b="1" dirty="0"/>
                    </a:p>
                  </a:txBody>
                  <a:tcPr anchor="ctr">
                    <a:solidFill>
                      <a:srgbClr val="29438F"/>
                    </a:solidFill>
                  </a:tcPr>
                </a:tc>
                <a:tc>
                  <a:txBody>
                    <a:bodyPr/>
                    <a:lstStyle/>
                    <a:p>
                      <a:pPr algn="ctr"/>
                      <a:r>
                        <a:rPr lang="es-ES_tradnl" sz="2000" b="1" dirty="0"/>
                        <a:t>1 (Low)</a:t>
                      </a:r>
                    </a:p>
                  </a:txBody>
                  <a:tcPr anchor="ctr">
                    <a:solidFill>
                      <a:srgbClr val="29438F"/>
                    </a:solidFill>
                  </a:tcPr>
                </a:tc>
                <a:tc>
                  <a:txBody>
                    <a:bodyPr/>
                    <a:lstStyle/>
                    <a:p>
                      <a:pPr algn="ctr"/>
                      <a:r>
                        <a:rPr lang="es-ES_tradnl" sz="2000" b="1" dirty="0"/>
                        <a:t>2 (</a:t>
                      </a:r>
                      <a:r>
                        <a:rPr lang="es-ES_tradnl" sz="2000" b="1" dirty="0" err="1"/>
                        <a:t>Moderate</a:t>
                      </a:r>
                      <a:r>
                        <a:rPr lang="es-ES_tradnl" sz="2000" b="1" dirty="0"/>
                        <a:t>)</a:t>
                      </a:r>
                    </a:p>
                  </a:txBody>
                  <a:tcPr anchor="ctr">
                    <a:solidFill>
                      <a:srgbClr val="29438F"/>
                    </a:solidFill>
                  </a:tcPr>
                </a:tc>
                <a:tc>
                  <a:txBody>
                    <a:bodyPr/>
                    <a:lstStyle/>
                    <a:p>
                      <a:pPr algn="ctr"/>
                      <a:r>
                        <a:rPr lang="es-ES_tradnl" sz="2000" b="1" dirty="0"/>
                        <a:t>3 (High)</a:t>
                      </a:r>
                    </a:p>
                  </a:txBody>
                  <a:tcPr anchor="ctr">
                    <a:solidFill>
                      <a:srgbClr val="29438F"/>
                    </a:solidFill>
                  </a:tcPr>
                </a:tc>
                <a:extLst>
                  <a:ext uri="{0D108BD9-81ED-4DB2-BD59-A6C34878D82A}">
                    <a16:rowId xmlns:a16="http://schemas.microsoft.com/office/drawing/2014/main" val="2069027949"/>
                  </a:ext>
                </a:extLst>
              </a:tr>
              <a:tr h="745166">
                <a:tc>
                  <a:txBody>
                    <a:bodyPr/>
                    <a:lstStyle/>
                    <a:p>
                      <a:pPr algn="ctr"/>
                      <a:r>
                        <a:rPr lang="es-ES_tradnl" sz="1200" b="1" dirty="0"/>
                        <a:t>Predictive </a:t>
                      </a:r>
                      <a:r>
                        <a:rPr lang="es-ES_tradnl" sz="1200" b="1" dirty="0" err="1"/>
                        <a:t>Horizon</a:t>
                      </a:r>
                      <a:endParaRPr lang="es-ES_tradnl" sz="1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How far into the future the metric anticipates change.</a:t>
                      </a:r>
                    </a:p>
                  </a:txBody>
                  <a:tcPr anchor="ctr">
                    <a:lnL w="12700" cap="flat" cmpd="sng" algn="ctr">
                      <a:solidFill>
                        <a:schemeClr val="tx1"/>
                      </a:solidFill>
                      <a:prstDash val="solid"/>
                      <a:round/>
                      <a:headEnd type="none" w="med" len="med"/>
                      <a:tailEnd type="none" w="med" len="med"/>
                    </a:lnL>
                  </a:tcPr>
                </a:tc>
                <a:tc>
                  <a:txBody>
                    <a:bodyPr/>
                    <a:lstStyle/>
                    <a:p>
                      <a:pPr algn="ctr"/>
                      <a:r>
                        <a:rPr lang="es-ES_tradnl" sz="1200" b="1" dirty="0" err="1"/>
                        <a:t>Days</a:t>
                      </a:r>
                      <a:endParaRPr lang="es-ES_tradnl" sz="1200" b="1" dirty="0"/>
                    </a:p>
                  </a:txBody>
                  <a:tcPr anchor="ctr">
                    <a:solidFill>
                      <a:schemeClr val="tx2">
                        <a:lumMod val="10000"/>
                        <a:lumOff val="90000"/>
                      </a:schemeClr>
                    </a:solidFill>
                  </a:tcPr>
                </a:tc>
                <a:tc>
                  <a:txBody>
                    <a:bodyPr/>
                    <a:lstStyle/>
                    <a:p>
                      <a:pPr algn="ctr"/>
                      <a:r>
                        <a:rPr lang="es-ES_tradnl" sz="1200" b="1" dirty="0" err="1"/>
                        <a:t>Months</a:t>
                      </a:r>
                      <a:endParaRPr lang="es-ES_tradnl" sz="1200" b="1" dirty="0"/>
                    </a:p>
                  </a:txBody>
                  <a:tcPr anchor="ctr">
                    <a:solidFill>
                      <a:schemeClr val="tx2">
                        <a:lumMod val="25000"/>
                        <a:lumOff val="75000"/>
                      </a:schemeClr>
                    </a:solidFill>
                  </a:tcPr>
                </a:tc>
                <a:tc>
                  <a:txBody>
                    <a:bodyPr/>
                    <a:lstStyle/>
                    <a:p>
                      <a:pPr algn="ctr"/>
                      <a:r>
                        <a:rPr lang="es-ES_tradnl" sz="1200" b="1" dirty="0" err="1"/>
                        <a:t>Year</a:t>
                      </a:r>
                      <a:r>
                        <a:rPr lang="es-ES_tradnl" sz="1200" b="1" dirty="0"/>
                        <a:t> </a:t>
                      </a:r>
                      <a:r>
                        <a:rPr lang="es-ES_tradnl" sz="1200" b="1" dirty="0" err="1"/>
                        <a:t>or</a:t>
                      </a:r>
                      <a:r>
                        <a:rPr lang="es-ES_tradnl" sz="1200" b="1" dirty="0"/>
                        <a:t> more</a:t>
                      </a:r>
                    </a:p>
                  </a:txBody>
                  <a:tcPr anchor="ctr">
                    <a:solidFill>
                      <a:schemeClr val="tx2">
                        <a:lumMod val="50000"/>
                        <a:lumOff val="50000"/>
                      </a:schemeClr>
                    </a:solidFill>
                  </a:tcPr>
                </a:tc>
                <a:extLst>
                  <a:ext uri="{0D108BD9-81ED-4DB2-BD59-A6C34878D82A}">
                    <a16:rowId xmlns:a16="http://schemas.microsoft.com/office/drawing/2014/main" val="1271427279"/>
                  </a:ext>
                </a:extLst>
              </a:tr>
              <a:tr h="634605">
                <a:tc>
                  <a:txBody>
                    <a:bodyPr/>
                    <a:lstStyle/>
                    <a:p>
                      <a:pPr algn="ctr"/>
                      <a:r>
                        <a:rPr lang="es-ES_tradnl" sz="1200" b="1" dirty="0"/>
                        <a:t>Lead Time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How quickly it provides an actionable signal before disruption occurs.</a:t>
                      </a:r>
                    </a:p>
                  </a:txBody>
                  <a:tcPr anchor="ctr">
                    <a:lnL w="12700" cap="flat" cmpd="sng" algn="ctr">
                      <a:solidFill>
                        <a:schemeClr val="tx1"/>
                      </a:solidFill>
                      <a:prstDash val="solid"/>
                      <a:round/>
                      <a:headEnd type="none" w="med" len="med"/>
                      <a:tailEnd type="none" w="med" len="med"/>
                    </a:lnL>
                  </a:tcPr>
                </a:tc>
                <a:tc>
                  <a:txBody>
                    <a:bodyPr/>
                    <a:lstStyle/>
                    <a:p>
                      <a:pPr algn="ctr"/>
                      <a:r>
                        <a:rPr lang="es-ES_tradnl" sz="1200" b="1" dirty="0"/>
                        <a:t>Reactive</a:t>
                      </a:r>
                    </a:p>
                  </a:txBody>
                  <a:tcPr anchor="ctr">
                    <a:solidFill>
                      <a:schemeClr val="tx2">
                        <a:lumMod val="10000"/>
                        <a:lumOff val="90000"/>
                      </a:schemeClr>
                    </a:solidFill>
                  </a:tcPr>
                </a:tc>
                <a:tc>
                  <a:txBody>
                    <a:bodyPr/>
                    <a:lstStyle/>
                    <a:p>
                      <a:pPr algn="ctr"/>
                      <a:r>
                        <a:rPr lang="es-ES_tradnl" sz="1200" b="1" dirty="0"/>
                        <a:t>Short </a:t>
                      </a:r>
                      <a:r>
                        <a:rPr lang="es-ES_tradnl" sz="1200" b="1" dirty="0" err="1"/>
                        <a:t>notice</a:t>
                      </a:r>
                      <a:endParaRPr lang="es-ES_tradnl" sz="1200" b="1" dirty="0"/>
                    </a:p>
                  </a:txBody>
                  <a:tcPr anchor="ctr">
                    <a:solidFill>
                      <a:schemeClr val="tx2">
                        <a:lumMod val="25000"/>
                        <a:lumOff val="75000"/>
                      </a:schemeClr>
                    </a:solidFill>
                  </a:tcPr>
                </a:tc>
                <a:tc>
                  <a:txBody>
                    <a:bodyPr/>
                    <a:lstStyle/>
                    <a:p>
                      <a:pPr algn="ctr"/>
                      <a:r>
                        <a:rPr lang="es-ES_tradnl" sz="1200" b="1" dirty="0" err="1"/>
                        <a:t>Early</a:t>
                      </a:r>
                      <a:r>
                        <a:rPr lang="es-ES_tradnl" sz="1200" b="1" dirty="0"/>
                        <a:t> </a:t>
                      </a:r>
                      <a:r>
                        <a:rPr lang="es-ES_tradnl" sz="1200" b="1" dirty="0" err="1"/>
                        <a:t>warning</a:t>
                      </a:r>
                      <a:endParaRPr lang="es-ES_tradnl" sz="1200" b="1" dirty="0"/>
                    </a:p>
                  </a:txBody>
                  <a:tcPr anchor="ctr">
                    <a:solidFill>
                      <a:schemeClr val="tx2">
                        <a:lumMod val="50000"/>
                        <a:lumOff val="50000"/>
                      </a:schemeClr>
                    </a:solidFill>
                  </a:tcPr>
                </a:tc>
                <a:extLst>
                  <a:ext uri="{0D108BD9-81ED-4DB2-BD59-A6C34878D82A}">
                    <a16:rowId xmlns:a16="http://schemas.microsoft.com/office/drawing/2014/main" val="791580211"/>
                  </a:ext>
                </a:extLst>
              </a:tr>
              <a:tr h="968716">
                <a:tc>
                  <a:txBody>
                    <a:bodyPr/>
                    <a:lstStyle/>
                    <a:p>
                      <a:pPr algn="ctr"/>
                      <a:r>
                        <a:rPr lang="es-ES_tradnl" sz="1200" b="1" dirty="0"/>
                        <a:t>Temporal </a:t>
                      </a:r>
                      <a:r>
                        <a:rPr lang="es-ES_tradnl" sz="1200" b="1" dirty="0" err="1"/>
                        <a:t>Sensitivity</a:t>
                      </a:r>
                      <a:endParaRPr lang="es-ES_tradnl" sz="1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How frequently the metric updates to reflect changing conditions.</a:t>
                      </a:r>
                    </a:p>
                  </a:txBody>
                  <a:tcPr anchor="ctr">
                    <a:lnL w="12700" cap="flat" cmpd="sng" algn="ctr">
                      <a:solidFill>
                        <a:schemeClr val="tx1"/>
                      </a:solidFill>
                      <a:prstDash val="solid"/>
                      <a:round/>
                      <a:headEnd type="none" w="med" len="med"/>
                      <a:tailEnd type="none" w="med" len="med"/>
                    </a:lnL>
                  </a:tcPr>
                </a:tc>
                <a:tc>
                  <a:txBody>
                    <a:bodyPr/>
                    <a:lstStyle/>
                    <a:p>
                      <a:pPr algn="ctr"/>
                      <a:r>
                        <a:rPr lang="es-ES_tradnl" sz="1200" b="1" dirty="0" err="1"/>
                        <a:t>Annual</a:t>
                      </a:r>
                      <a:endParaRPr lang="es-ES_tradnl" sz="1200" b="1" dirty="0"/>
                    </a:p>
                  </a:txBody>
                  <a:tcPr anchor="ctr">
                    <a:solidFill>
                      <a:schemeClr val="tx2">
                        <a:lumMod val="10000"/>
                        <a:lumOff val="90000"/>
                      </a:schemeClr>
                    </a:solidFill>
                  </a:tcPr>
                </a:tc>
                <a:tc>
                  <a:txBody>
                    <a:bodyPr/>
                    <a:lstStyle/>
                    <a:p>
                      <a:pPr algn="ctr"/>
                      <a:r>
                        <a:rPr lang="es-ES_tradnl" sz="1200" b="1" dirty="0" err="1"/>
                        <a:t>Quarterly</a:t>
                      </a:r>
                      <a:endParaRPr lang="es-ES_tradnl" sz="1200" b="1" dirty="0"/>
                    </a:p>
                  </a:txBody>
                  <a:tcPr anchor="ctr">
                    <a:solidFill>
                      <a:schemeClr val="tx2">
                        <a:lumMod val="25000"/>
                        <a:lumOff val="75000"/>
                      </a:schemeClr>
                    </a:solidFill>
                  </a:tcPr>
                </a:tc>
                <a:tc>
                  <a:txBody>
                    <a:bodyPr/>
                    <a:lstStyle/>
                    <a:p>
                      <a:pPr algn="ctr"/>
                      <a:r>
                        <a:rPr lang="es-ES_tradnl" sz="1200" b="1" dirty="0" err="1"/>
                        <a:t>Monthly</a:t>
                      </a:r>
                      <a:r>
                        <a:rPr lang="es-ES_tradnl" sz="1200" b="1" dirty="0"/>
                        <a:t> </a:t>
                      </a:r>
                      <a:r>
                        <a:rPr lang="es-ES_tradnl" sz="1200" b="1" dirty="0" err="1"/>
                        <a:t>or</a:t>
                      </a:r>
                      <a:r>
                        <a:rPr lang="es-ES_tradnl" sz="1200" b="1" dirty="0"/>
                        <a:t> real-time</a:t>
                      </a:r>
                    </a:p>
                  </a:txBody>
                  <a:tcPr anchor="ctr">
                    <a:solidFill>
                      <a:schemeClr val="tx2">
                        <a:lumMod val="50000"/>
                        <a:lumOff val="50000"/>
                      </a:schemeClr>
                    </a:solidFill>
                  </a:tcPr>
                </a:tc>
                <a:extLst>
                  <a:ext uri="{0D108BD9-81ED-4DB2-BD59-A6C34878D82A}">
                    <a16:rowId xmlns:a16="http://schemas.microsoft.com/office/drawing/2014/main" val="2956123094"/>
                  </a:ext>
                </a:extLst>
              </a:tr>
              <a:tr h="752058">
                <a:tc>
                  <a:txBody>
                    <a:bodyPr/>
                    <a:lstStyle/>
                    <a:p>
                      <a:pPr algn="ctr"/>
                      <a:r>
                        <a:rPr lang="es-ES_tradnl" sz="1200" b="1" dirty="0" err="1"/>
                        <a:t>Spatial</a:t>
                      </a:r>
                      <a:r>
                        <a:rPr lang="es-ES_tradnl" sz="1200" b="1" dirty="0"/>
                        <a:t> </a:t>
                      </a:r>
                      <a:r>
                        <a:rPr lang="es-ES_tradnl" sz="1200" b="1" dirty="0" err="1"/>
                        <a:t>Resolution</a:t>
                      </a:r>
                      <a:endParaRPr lang="es-ES_tradnl" sz="1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Geographic granularity of the data.</a:t>
                      </a:r>
                    </a:p>
                  </a:txBody>
                  <a:tcPr anchor="ctr">
                    <a:lnL w="12700" cap="flat" cmpd="sng" algn="ctr">
                      <a:solidFill>
                        <a:schemeClr val="tx1"/>
                      </a:solidFill>
                      <a:prstDash val="solid"/>
                      <a:round/>
                      <a:headEnd type="none" w="med" len="med"/>
                      <a:tailEnd type="none" w="med" len="med"/>
                    </a:lnL>
                  </a:tcPr>
                </a:tc>
                <a:tc>
                  <a:txBody>
                    <a:bodyPr/>
                    <a:lstStyle/>
                    <a:p>
                      <a:pPr algn="ctr"/>
                      <a:r>
                        <a:rPr lang="es-ES_tradnl" sz="1200" b="1" dirty="0" err="1"/>
                        <a:t>National</a:t>
                      </a:r>
                      <a:endParaRPr lang="es-ES_tradnl" sz="1200" b="1" dirty="0"/>
                    </a:p>
                  </a:txBody>
                  <a:tcPr anchor="ctr">
                    <a:solidFill>
                      <a:schemeClr val="tx2">
                        <a:lumMod val="10000"/>
                        <a:lumOff val="90000"/>
                      </a:schemeClr>
                    </a:solidFill>
                  </a:tcPr>
                </a:tc>
                <a:tc>
                  <a:txBody>
                    <a:bodyPr/>
                    <a:lstStyle/>
                    <a:p>
                      <a:pPr algn="ctr"/>
                      <a:r>
                        <a:rPr lang="es-ES_tradnl" sz="1200" b="1" dirty="0" err="1"/>
                        <a:t>State</a:t>
                      </a:r>
                      <a:endParaRPr lang="es-ES_tradnl" sz="1200" b="1" dirty="0"/>
                    </a:p>
                  </a:txBody>
                  <a:tcPr anchor="ctr">
                    <a:solidFill>
                      <a:schemeClr val="tx2">
                        <a:lumMod val="25000"/>
                        <a:lumOff val="75000"/>
                      </a:schemeClr>
                    </a:solidFill>
                  </a:tcPr>
                </a:tc>
                <a:tc>
                  <a:txBody>
                    <a:bodyPr/>
                    <a:lstStyle/>
                    <a:p>
                      <a:pPr algn="ctr"/>
                      <a:r>
                        <a:rPr lang="es-ES_tradnl" sz="1200" b="1" dirty="0"/>
                        <a:t>Municipal</a:t>
                      </a:r>
                    </a:p>
                  </a:txBody>
                  <a:tcPr anchor="ctr">
                    <a:solidFill>
                      <a:schemeClr val="tx2">
                        <a:lumMod val="50000"/>
                        <a:lumOff val="50000"/>
                      </a:schemeClr>
                    </a:solidFill>
                  </a:tcPr>
                </a:tc>
                <a:extLst>
                  <a:ext uri="{0D108BD9-81ED-4DB2-BD59-A6C34878D82A}">
                    <a16:rowId xmlns:a16="http://schemas.microsoft.com/office/drawing/2014/main" val="3395743223"/>
                  </a:ext>
                </a:extLst>
              </a:tr>
              <a:tr h="634605">
                <a:tc>
                  <a:txBody>
                    <a:bodyPr/>
                    <a:lstStyle/>
                    <a:p>
                      <a:pPr algn="ctr"/>
                      <a:r>
                        <a:rPr lang="es-ES_tradnl" sz="1200" b="1" dirty="0"/>
                        <a:t>Predictive </a:t>
                      </a:r>
                      <a:r>
                        <a:rPr lang="es-ES_tradnl" sz="1200" b="1" dirty="0" err="1"/>
                        <a:t>Value</a:t>
                      </a:r>
                      <a:endParaRPr lang="es-ES_tradnl" sz="1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Strength of empirical relationship between metric behavior and observed disruptions.</a:t>
                      </a:r>
                    </a:p>
                  </a:txBody>
                  <a:tcPr anchor="ctr">
                    <a:lnL w="12700" cap="flat" cmpd="sng" algn="ctr">
                      <a:solidFill>
                        <a:schemeClr val="tx1"/>
                      </a:solidFill>
                      <a:prstDash val="solid"/>
                      <a:round/>
                      <a:headEnd type="none" w="med" len="med"/>
                      <a:tailEnd type="none" w="med" len="med"/>
                    </a:lnL>
                  </a:tcPr>
                </a:tc>
                <a:tc>
                  <a:txBody>
                    <a:bodyPr/>
                    <a:lstStyle/>
                    <a:p>
                      <a:pPr algn="ctr"/>
                      <a:r>
                        <a:rPr lang="es-ES_tradnl" sz="1200" b="1" dirty="0" err="1"/>
                        <a:t>Weak</a:t>
                      </a:r>
                      <a:endParaRPr lang="es-ES_tradnl" sz="1200" b="1" dirty="0"/>
                    </a:p>
                  </a:txBody>
                  <a:tcPr anchor="ctr">
                    <a:solidFill>
                      <a:schemeClr val="tx2">
                        <a:lumMod val="10000"/>
                        <a:lumOff val="90000"/>
                      </a:schemeClr>
                    </a:solidFill>
                  </a:tcPr>
                </a:tc>
                <a:tc>
                  <a:txBody>
                    <a:bodyPr/>
                    <a:lstStyle/>
                    <a:p>
                      <a:pPr algn="ctr"/>
                      <a:r>
                        <a:rPr lang="es-ES_tradnl" sz="1200" b="1" dirty="0" err="1"/>
                        <a:t>Moderate</a:t>
                      </a:r>
                      <a:endParaRPr lang="es-ES_tradnl" sz="1200" b="1" dirty="0"/>
                    </a:p>
                  </a:txBody>
                  <a:tcPr anchor="ctr">
                    <a:solidFill>
                      <a:schemeClr val="tx2">
                        <a:lumMod val="25000"/>
                        <a:lumOff val="75000"/>
                      </a:schemeClr>
                    </a:solidFill>
                  </a:tcPr>
                </a:tc>
                <a:tc>
                  <a:txBody>
                    <a:bodyPr/>
                    <a:lstStyle/>
                    <a:p>
                      <a:pPr algn="ctr"/>
                      <a:r>
                        <a:rPr lang="es-ES_tradnl" sz="1200" b="1" dirty="0" err="1"/>
                        <a:t>Strong</a:t>
                      </a:r>
                      <a:endParaRPr lang="es-ES_tradnl" sz="1200" b="1" dirty="0"/>
                    </a:p>
                  </a:txBody>
                  <a:tcPr anchor="ctr">
                    <a:solidFill>
                      <a:schemeClr val="tx2">
                        <a:lumMod val="50000"/>
                        <a:lumOff val="50000"/>
                      </a:schemeClr>
                    </a:solidFill>
                  </a:tcPr>
                </a:tc>
                <a:extLst>
                  <a:ext uri="{0D108BD9-81ED-4DB2-BD59-A6C34878D82A}">
                    <a16:rowId xmlns:a16="http://schemas.microsoft.com/office/drawing/2014/main" val="1558583951"/>
                  </a:ext>
                </a:extLst>
              </a:tr>
              <a:tr h="752058">
                <a:tc>
                  <a:txBody>
                    <a:bodyPr/>
                    <a:lstStyle/>
                    <a:p>
                      <a:pPr algn="ctr"/>
                      <a:r>
                        <a:rPr lang="es-ES_tradnl" sz="1200" b="1" dirty="0" err="1"/>
                        <a:t>Relevance</a:t>
                      </a:r>
                      <a:r>
                        <a:rPr lang="es-ES_tradnl" sz="1200" b="1" dirty="0"/>
                        <a:t> </a:t>
                      </a:r>
                      <a:r>
                        <a:rPr lang="es-ES_tradnl" sz="1200" b="1" dirty="0" err="1"/>
                        <a:t>to</a:t>
                      </a:r>
                      <a:r>
                        <a:rPr lang="es-ES_tradnl" sz="1200" b="1" dirty="0"/>
                        <a:t> </a:t>
                      </a:r>
                      <a:r>
                        <a:rPr lang="es-ES_tradnl" sz="1200" b="1" dirty="0" err="1"/>
                        <a:t>Program</a:t>
                      </a:r>
                      <a:endParaRPr lang="es-ES_tradnl" sz="12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Alignment with CRS/</a:t>
                      </a:r>
                      <a:r>
                        <a:rPr lang="en-US" sz="1200" dirty="0" err="1"/>
                        <a:t>Cáritas</a:t>
                      </a:r>
                      <a:r>
                        <a:rPr lang="en-US" sz="1200" dirty="0"/>
                        <a:t> operational planning and deployment cycles.</a:t>
                      </a:r>
                    </a:p>
                  </a:txBody>
                  <a:tcPr anchor="ctr">
                    <a:lnL w="12700" cap="flat" cmpd="sng" algn="ctr">
                      <a:solidFill>
                        <a:schemeClr val="tx1"/>
                      </a:solidFill>
                      <a:prstDash val="solid"/>
                      <a:round/>
                      <a:headEnd type="none" w="med" len="med"/>
                      <a:tailEnd type="none" w="med" len="med"/>
                    </a:lnL>
                  </a:tcPr>
                </a:tc>
                <a:tc>
                  <a:txBody>
                    <a:bodyPr/>
                    <a:lstStyle/>
                    <a:p>
                      <a:pPr algn="ctr"/>
                      <a:r>
                        <a:rPr lang="es-ES_tradnl" sz="1200" b="1" dirty="0" err="1"/>
                        <a:t>Indirect</a:t>
                      </a:r>
                      <a:endParaRPr lang="es-ES_tradnl" sz="1200" b="1" dirty="0"/>
                    </a:p>
                  </a:txBody>
                  <a:tcPr anchor="ctr">
                    <a:solidFill>
                      <a:schemeClr val="tx2">
                        <a:lumMod val="10000"/>
                        <a:lumOff val="90000"/>
                      </a:schemeClr>
                    </a:solidFill>
                  </a:tcPr>
                </a:tc>
                <a:tc>
                  <a:txBody>
                    <a:bodyPr/>
                    <a:lstStyle/>
                    <a:p>
                      <a:pPr algn="ctr"/>
                      <a:r>
                        <a:rPr lang="es-ES_tradnl" sz="1200" b="1" dirty="0" err="1"/>
                        <a:t>Partial</a:t>
                      </a:r>
                      <a:endParaRPr lang="es-ES_tradnl" sz="1200" b="1" dirty="0"/>
                    </a:p>
                  </a:txBody>
                  <a:tcPr anchor="ctr">
                    <a:solidFill>
                      <a:schemeClr val="tx2">
                        <a:lumMod val="25000"/>
                        <a:lumOff val="75000"/>
                      </a:schemeClr>
                    </a:solidFill>
                  </a:tcPr>
                </a:tc>
                <a:tc>
                  <a:txBody>
                    <a:bodyPr/>
                    <a:lstStyle/>
                    <a:p>
                      <a:pPr algn="ctr"/>
                      <a:r>
                        <a:rPr lang="es-ES_tradnl" sz="1200" b="1" dirty="0"/>
                        <a:t>Direct </a:t>
                      </a:r>
                      <a:r>
                        <a:rPr lang="es-ES_tradnl" sz="1200" b="1" dirty="0" err="1"/>
                        <a:t>operational</a:t>
                      </a:r>
                      <a:r>
                        <a:rPr lang="es-ES_tradnl" sz="1200" b="1" dirty="0"/>
                        <a:t> use</a:t>
                      </a:r>
                    </a:p>
                  </a:txBody>
                  <a:tcPr anchor="ctr">
                    <a:solidFill>
                      <a:schemeClr val="tx2">
                        <a:lumMod val="50000"/>
                        <a:lumOff val="50000"/>
                      </a:schemeClr>
                    </a:solidFill>
                  </a:tcPr>
                </a:tc>
                <a:extLst>
                  <a:ext uri="{0D108BD9-81ED-4DB2-BD59-A6C34878D82A}">
                    <a16:rowId xmlns:a16="http://schemas.microsoft.com/office/drawing/2014/main" val="3862573980"/>
                  </a:ext>
                </a:extLst>
              </a:tr>
            </a:tbl>
          </a:graphicData>
        </a:graphic>
      </p:graphicFrame>
    </p:spTree>
    <p:extLst>
      <p:ext uri="{BB962C8B-B14F-4D97-AF65-F5344CB8AC3E}">
        <p14:creationId xmlns:p14="http://schemas.microsoft.com/office/powerpoint/2010/main" val="262602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EADE9B-16A8-00DE-138C-57FF578042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51D9B5-1602-E43D-450D-215BA68B0AC1}"/>
              </a:ext>
            </a:extLst>
          </p:cNvPr>
          <p:cNvSpPr>
            <a:spLocks noGrp="1"/>
          </p:cNvSpPr>
          <p:nvPr>
            <p:ph type="title"/>
          </p:nvPr>
        </p:nvSpPr>
        <p:spPr>
          <a:xfrm>
            <a:off x="839788" y="365125"/>
            <a:ext cx="7580731" cy="1325563"/>
          </a:xfrm>
        </p:spPr>
        <p:txBody>
          <a:bodyPr>
            <a:normAutofit/>
          </a:bodyPr>
          <a:lstStyle/>
          <a:p>
            <a:r>
              <a:rPr lang="en-US" sz="4000" dirty="0"/>
              <a:t>Predictive Metric Options Considered</a:t>
            </a:r>
          </a:p>
        </p:txBody>
      </p:sp>
      <p:sp>
        <p:nvSpPr>
          <p:cNvPr id="8" name="Text Placeholder 7">
            <a:extLst>
              <a:ext uri="{FF2B5EF4-FFF2-40B4-BE49-F238E27FC236}">
                <a16:creationId xmlns:a16="http://schemas.microsoft.com/office/drawing/2014/main" id="{A2BE44CD-3C78-262C-8173-5BB2500414A1}"/>
              </a:ext>
            </a:extLst>
          </p:cNvPr>
          <p:cNvSpPr>
            <a:spLocks noGrp="1"/>
          </p:cNvSpPr>
          <p:nvPr>
            <p:ph type="body" idx="1"/>
          </p:nvPr>
        </p:nvSpPr>
        <p:spPr>
          <a:xfrm>
            <a:off x="839788" y="1681163"/>
            <a:ext cx="10544994" cy="823912"/>
          </a:xfrm>
        </p:spPr>
        <p:txBody>
          <a:bodyPr>
            <a:normAutofit fontScale="92500"/>
          </a:bodyPr>
          <a:lstStyle/>
          <a:p>
            <a:r>
              <a:rPr lang="en-US" b="0" dirty="0"/>
              <a:t>To anticipate disruptions to maternal and infant health services, two predictive approaches were considered. Each reflects a different time horizon and type of risk.</a:t>
            </a:r>
          </a:p>
        </p:txBody>
      </p:sp>
      <p:sp>
        <p:nvSpPr>
          <p:cNvPr id="10" name="Content Placeholder 9">
            <a:extLst>
              <a:ext uri="{FF2B5EF4-FFF2-40B4-BE49-F238E27FC236}">
                <a16:creationId xmlns:a16="http://schemas.microsoft.com/office/drawing/2014/main" id="{B7BBE206-51D3-4CF2-71FB-3C55937E404A}"/>
              </a:ext>
            </a:extLst>
          </p:cNvPr>
          <p:cNvSpPr>
            <a:spLocks noGrp="1"/>
          </p:cNvSpPr>
          <p:nvPr>
            <p:ph sz="half" idx="2"/>
          </p:nvPr>
        </p:nvSpPr>
        <p:spPr/>
        <p:txBody>
          <a:bodyPr/>
          <a:lstStyle/>
          <a:p>
            <a:endParaRPr lang="en-US" b="1" dirty="0"/>
          </a:p>
          <a:p>
            <a:r>
              <a:rPr lang="en-US" b="1" dirty="0"/>
              <a:t>Metric 1:</a:t>
            </a:r>
            <a:r>
              <a:rPr lang="en-US" dirty="0"/>
              <a:t> </a:t>
            </a:r>
            <a:r>
              <a:rPr lang="en-US" i="1" dirty="0"/>
              <a:t>Conflict-Related Access Disruptions (30-Day)</a:t>
            </a:r>
            <a:r>
              <a:rPr lang="en-US" dirty="0"/>
              <a:t> — short-term, acute risk derived from conflict and access data.</a:t>
            </a:r>
          </a:p>
          <a:p>
            <a:pPr marL="0" indent="0">
              <a:buNone/>
            </a:pPr>
            <a:endParaRPr lang="es-ES_tradnl" dirty="0"/>
          </a:p>
        </p:txBody>
      </p:sp>
      <p:sp>
        <p:nvSpPr>
          <p:cNvPr id="12" name="Content Placeholder 11">
            <a:extLst>
              <a:ext uri="{FF2B5EF4-FFF2-40B4-BE49-F238E27FC236}">
                <a16:creationId xmlns:a16="http://schemas.microsoft.com/office/drawing/2014/main" id="{90000DC8-7F75-B2C3-6932-736F3B0DBD7C}"/>
              </a:ext>
            </a:extLst>
          </p:cNvPr>
          <p:cNvSpPr>
            <a:spLocks noGrp="1"/>
          </p:cNvSpPr>
          <p:nvPr>
            <p:ph sz="quarter" idx="4"/>
          </p:nvPr>
        </p:nvSpPr>
        <p:spPr/>
        <p:txBody>
          <a:bodyPr/>
          <a:lstStyle/>
          <a:p>
            <a:endParaRPr lang="en-US" b="1" dirty="0"/>
          </a:p>
          <a:p>
            <a:r>
              <a:rPr lang="en-US" b="1" dirty="0"/>
              <a:t>Metric 2:</a:t>
            </a:r>
            <a:r>
              <a:rPr lang="en-US" dirty="0"/>
              <a:t> </a:t>
            </a:r>
            <a:r>
              <a:rPr lang="en-US" i="1" dirty="0"/>
              <a:t>Maternal Vulnerability Index (Annual)</a:t>
            </a:r>
            <a:r>
              <a:rPr lang="en-US" dirty="0"/>
              <a:t> — long-term, structural risk derived from socio-demographic indicators.</a:t>
            </a:r>
          </a:p>
          <a:p>
            <a:endParaRPr lang="es-ES_tradnl" dirty="0"/>
          </a:p>
        </p:txBody>
      </p:sp>
      <p:grpSp>
        <p:nvGrpSpPr>
          <p:cNvPr id="9" name="Group 8">
            <a:extLst>
              <a:ext uri="{FF2B5EF4-FFF2-40B4-BE49-F238E27FC236}">
                <a16:creationId xmlns:a16="http://schemas.microsoft.com/office/drawing/2014/main" id="{2400C8F6-F8ED-2671-7612-48B98933AF53}"/>
              </a:ext>
            </a:extLst>
          </p:cNvPr>
          <p:cNvGrpSpPr/>
          <p:nvPr/>
        </p:nvGrpSpPr>
        <p:grpSpPr>
          <a:xfrm>
            <a:off x="8392837" y="0"/>
            <a:ext cx="3799163" cy="1513437"/>
            <a:chOff x="3826933" y="-517933"/>
            <a:chExt cx="6886222" cy="2743200"/>
          </a:xfrm>
        </p:grpSpPr>
        <p:pic>
          <p:nvPicPr>
            <p:cNvPr id="6" name="Picture 2" descr="United States - CRS - Caritas">
              <a:extLst>
                <a:ext uri="{FF2B5EF4-FFF2-40B4-BE49-F238E27FC236}">
                  <a16:creationId xmlns:a16="http://schemas.microsoft.com/office/drawing/2014/main" id="{EE52548C-1A27-78D4-762C-1592586078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6933" y="-517933"/>
              <a:ext cx="4195483" cy="2743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áritasMexicana - YouTube">
              <a:extLst>
                <a:ext uri="{FF2B5EF4-FFF2-40B4-BE49-F238E27FC236}">
                  <a16:creationId xmlns:a16="http://schemas.microsoft.com/office/drawing/2014/main" id="{1556F806-26A3-116F-EB6A-B20DD79AD8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9955" y="-517933"/>
              <a:ext cx="2743200" cy="2743200"/>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Rectangle 1">
            <a:extLst>
              <a:ext uri="{FF2B5EF4-FFF2-40B4-BE49-F238E27FC236}">
                <a16:creationId xmlns:a16="http://schemas.microsoft.com/office/drawing/2014/main" id="{26A28844-4D4D-63CD-D85E-B8361D960FA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80918" tIns="0" rIns="0" bIns="396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0" i="0" u="none" strike="noStrike" cap="none" normalizeH="0" baseline="0">
                <a:ln>
                  <a:noFill/>
                </a:ln>
                <a:solidFill>
                  <a:srgbClr val="333333"/>
                </a:solidFill>
                <a:effectLst/>
                <a:latin typeface="LatoWeb"/>
              </a:rPr>
              <a:t>Evaluate at least two potential metrics and make a selection for your project.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80272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25CF99-5ACE-EF5B-B610-53643D04CB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344B37-DD55-EC0E-8697-B78FF3A63D80}"/>
              </a:ext>
            </a:extLst>
          </p:cNvPr>
          <p:cNvSpPr>
            <a:spLocks noGrp="1"/>
          </p:cNvSpPr>
          <p:nvPr>
            <p:ph type="title"/>
          </p:nvPr>
        </p:nvSpPr>
        <p:spPr/>
        <p:txBody>
          <a:bodyPr>
            <a:normAutofit/>
          </a:bodyPr>
          <a:lstStyle/>
          <a:p>
            <a:r>
              <a:rPr lang="en-US" sz="4000" dirty="0"/>
              <a:t>Metric 1 — Conflict-Related Access Disruptions (30-Day)</a:t>
            </a:r>
          </a:p>
        </p:txBody>
      </p:sp>
      <p:sp>
        <p:nvSpPr>
          <p:cNvPr id="10" name="Content Placeholder 9">
            <a:extLst>
              <a:ext uri="{FF2B5EF4-FFF2-40B4-BE49-F238E27FC236}">
                <a16:creationId xmlns:a16="http://schemas.microsoft.com/office/drawing/2014/main" id="{A37B7DC9-FBE3-4844-0DE8-DBA3C4BEB33A}"/>
              </a:ext>
            </a:extLst>
          </p:cNvPr>
          <p:cNvSpPr>
            <a:spLocks noGrp="1"/>
          </p:cNvSpPr>
          <p:nvPr>
            <p:ph sz="half" idx="1"/>
          </p:nvPr>
        </p:nvSpPr>
        <p:spPr/>
        <p:txBody>
          <a:bodyPr>
            <a:normAutofit fontScale="70000" lnSpcReduction="20000"/>
          </a:bodyPr>
          <a:lstStyle/>
          <a:p>
            <a:pPr marL="0" indent="0">
              <a:lnSpc>
                <a:spcPct val="120000"/>
              </a:lnSpc>
              <a:buNone/>
            </a:pPr>
            <a:r>
              <a:rPr lang="en-US" dirty="0"/>
              <a:t>Integrates conflict forecasts from </a:t>
            </a:r>
            <a:r>
              <a:rPr lang="en-US" b="1" dirty="0"/>
              <a:t>ACLED CAST (Conflict Alert System)</a:t>
            </a:r>
            <a:r>
              <a:rPr lang="en-US" dirty="0"/>
              <a:t> with recent event data to predict municipalities at risk of maternal and infant health service disruption. CAST projects political violence 1–6 months ahead at the state (ADM1) level. Within high-risk states, the previous 60 days of ACLED event data are used to identify active conflict zones and model road travel routes to health facilities (CLUES / OSM network).</a:t>
            </a:r>
          </a:p>
          <a:p>
            <a:pPr marL="0" indent="0">
              <a:lnSpc>
                <a:spcPct val="120000"/>
              </a:lnSpc>
              <a:buNone/>
            </a:pPr>
            <a:r>
              <a:rPr lang="en-US" dirty="0"/>
              <a:t>Municipalities whose access routes intersect these zones are classified as </a:t>
            </a:r>
            <a:r>
              <a:rPr lang="en-US" i="1" dirty="0"/>
              <a:t>likely disrupted within 30 days.</a:t>
            </a:r>
            <a:endParaRPr lang="en-US" dirty="0"/>
          </a:p>
        </p:txBody>
      </p:sp>
      <p:sp>
        <p:nvSpPr>
          <p:cNvPr id="3" name="Content Placeholder 2">
            <a:extLst>
              <a:ext uri="{FF2B5EF4-FFF2-40B4-BE49-F238E27FC236}">
                <a16:creationId xmlns:a16="http://schemas.microsoft.com/office/drawing/2014/main" id="{E1938331-7539-60C5-6293-71356959434D}"/>
              </a:ext>
            </a:extLst>
          </p:cNvPr>
          <p:cNvSpPr>
            <a:spLocks noGrp="1"/>
          </p:cNvSpPr>
          <p:nvPr>
            <p:ph sz="half" idx="2"/>
          </p:nvPr>
        </p:nvSpPr>
        <p:spPr/>
        <p:txBody>
          <a:bodyPr>
            <a:noAutofit/>
          </a:bodyPr>
          <a:lstStyle/>
          <a:p>
            <a:pPr marL="0" indent="0">
              <a:buNone/>
            </a:pPr>
            <a:r>
              <a:rPr lang="en-US" sz="2000" b="1" dirty="0"/>
              <a:t>Primary Data Sources:</a:t>
            </a:r>
          </a:p>
          <a:p>
            <a:pPr lvl="1"/>
            <a:r>
              <a:rPr lang="en-US" sz="2000" b="1" dirty="0"/>
              <a:t>ACLED CAST (Conflict Alert System)</a:t>
            </a:r>
            <a:r>
              <a:rPr lang="en-US" sz="2000" dirty="0"/>
              <a:t> – forecasts subnational political violence risk (1–6 months ahead)</a:t>
            </a:r>
          </a:p>
          <a:p>
            <a:pPr lvl="1"/>
            <a:r>
              <a:rPr lang="en-US" sz="2000" b="1" dirty="0"/>
              <a:t>ACLED (Event Data)</a:t>
            </a:r>
            <a:r>
              <a:rPr lang="en-US" sz="2000" dirty="0"/>
              <a:t> – historical and recent conflict incidents (daily updates)</a:t>
            </a:r>
          </a:p>
          <a:p>
            <a:pPr lvl="1"/>
            <a:r>
              <a:rPr lang="en-US" sz="2000" b="1" dirty="0" err="1"/>
              <a:t>Secretaría</a:t>
            </a:r>
            <a:r>
              <a:rPr lang="en-US" sz="2000" b="1" dirty="0"/>
              <a:t> de Salud, DGIS – CLUES Registry (2025)</a:t>
            </a:r>
            <a:r>
              <a:rPr lang="en-US" sz="2000" dirty="0"/>
              <a:t> – national health facility database</a:t>
            </a:r>
          </a:p>
          <a:p>
            <a:pPr lvl="1"/>
            <a:r>
              <a:rPr lang="en-US" sz="2000" b="1" dirty="0"/>
              <a:t>OpenStreetMap </a:t>
            </a:r>
            <a:r>
              <a:rPr lang="en-US" sz="2000" dirty="0"/>
              <a:t>– road network for travel-time modeling</a:t>
            </a:r>
          </a:p>
        </p:txBody>
      </p:sp>
      <p:grpSp>
        <p:nvGrpSpPr>
          <p:cNvPr id="9" name="Group 8">
            <a:extLst>
              <a:ext uri="{FF2B5EF4-FFF2-40B4-BE49-F238E27FC236}">
                <a16:creationId xmlns:a16="http://schemas.microsoft.com/office/drawing/2014/main" id="{49B25F79-15CB-09D1-CD01-0C80AF88D253}"/>
              </a:ext>
            </a:extLst>
          </p:cNvPr>
          <p:cNvGrpSpPr/>
          <p:nvPr/>
        </p:nvGrpSpPr>
        <p:grpSpPr>
          <a:xfrm>
            <a:off x="8392837" y="0"/>
            <a:ext cx="3799163" cy="1513437"/>
            <a:chOff x="3826933" y="-517933"/>
            <a:chExt cx="6886222" cy="2743200"/>
          </a:xfrm>
        </p:grpSpPr>
        <p:pic>
          <p:nvPicPr>
            <p:cNvPr id="6" name="Picture 2" descr="United States - CRS - Caritas">
              <a:extLst>
                <a:ext uri="{FF2B5EF4-FFF2-40B4-BE49-F238E27FC236}">
                  <a16:creationId xmlns:a16="http://schemas.microsoft.com/office/drawing/2014/main" id="{05674D29-91DB-D7F3-58D5-6EF37406CB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6933" y="-517933"/>
              <a:ext cx="4195483" cy="2743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áritasMexicana - YouTube">
              <a:extLst>
                <a:ext uri="{FF2B5EF4-FFF2-40B4-BE49-F238E27FC236}">
                  <a16:creationId xmlns:a16="http://schemas.microsoft.com/office/drawing/2014/main" id="{A39F9A6A-D067-1E8E-4199-4BDD1F36C3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9955" y="-517933"/>
              <a:ext cx="2743200" cy="2743200"/>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Rectangle 1">
            <a:extLst>
              <a:ext uri="{FF2B5EF4-FFF2-40B4-BE49-F238E27FC236}">
                <a16:creationId xmlns:a16="http://schemas.microsoft.com/office/drawing/2014/main" id="{E1BF25F9-7CBB-FC60-375E-C2DA6BB54C6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80918" tIns="0" rIns="0" bIns="396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0" i="0" u="none" strike="noStrike" cap="none" normalizeH="0" baseline="0">
                <a:ln>
                  <a:noFill/>
                </a:ln>
                <a:solidFill>
                  <a:srgbClr val="333333"/>
                </a:solidFill>
                <a:effectLst/>
                <a:latin typeface="LatoWeb"/>
              </a:rPr>
              <a:t>Evaluate at least two potential metrics and make a selection for your project.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76295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8BBD6A-E596-3A51-693E-AB27D6DFFB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1E46AB-1C0E-6238-F79F-1E9BBDDD30FE}"/>
              </a:ext>
            </a:extLst>
          </p:cNvPr>
          <p:cNvSpPr>
            <a:spLocks noGrp="1"/>
          </p:cNvSpPr>
          <p:nvPr>
            <p:ph type="title"/>
          </p:nvPr>
        </p:nvSpPr>
        <p:spPr>
          <a:xfrm>
            <a:off x="838200" y="365125"/>
            <a:ext cx="7491884" cy="1325563"/>
          </a:xfrm>
        </p:spPr>
        <p:txBody>
          <a:bodyPr>
            <a:normAutofit/>
          </a:bodyPr>
          <a:lstStyle/>
          <a:p>
            <a:r>
              <a:rPr lang="en-US" sz="4000" dirty="0"/>
              <a:t>Metric 2 — Maternal Vulnerability Index (Annual)</a:t>
            </a:r>
          </a:p>
        </p:txBody>
      </p:sp>
      <p:sp>
        <p:nvSpPr>
          <p:cNvPr id="10" name="Content Placeholder 9">
            <a:extLst>
              <a:ext uri="{FF2B5EF4-FFF2-40B4-BE49-F238E27FC236}">
                <a16:creationId xmlns:a16="http://schemas.microsoft.com/office/drawing/2014/main" id="{3F2646F5-B69C-37DE-CBFD-FD2089CF1FE6}"/>
              </a:ext>
            </a:extLst>
          </p:cNvPr>
          <p:cNvSpPr>
            <a:spLocks noGrp="1"/>
          </p:cNvSpPr>
          <p:nvPr>
            <p:ph sz="half" idx="1"/>
          </p:nvPr>
        </p:nvSpPr>
        <p:spPr/>
        <p:txBody>
          <a:bodyPr>
            <a:normAutofit fontScale="70000" lnSpcReduction="20000"/>
          </a:bodyPr>
          <a:lstStyle/>
          <a:p>
            <a:pPr marL="0" indent="0">
              <a:lnSpc>
                <a:spcPct val="120000"/>
              </a:lnSpc>
              <a:buNone/>
            </a:pPr>
            <a:r>
              <a:rPr lang="en-US" dirty="0"/>
              <a:t>A composite indicator capturing chronic maternal and infant vulnerability based on poverty, health access, and demographic variables. Built from annual and multi-year datasets (CONEVAL, ENSANUT, INEGI), the index identifies municipalities where structural conditions make mothers and infants persistently at risk of poor outcomes. Because its underlying sources update annually, the index forecasts </a:t>
            </a:r>
            <a:r>
              <a:rPr lang="en-US" b="1" dirty="0"/>
              <a:t>long-term vulnerability</a:t>
            </a:r>
            <a:r>
              <a:rPr lang="en-US" dirty="0"/>
              <a:t> rather than short-term shocks.</a:t>
            </a:r>
          </a:p>
        </p:txBody>
      </p:sp>
      <p:sp>
        <p:nvSpPr>
          <p:cNvPr id="3" name="Content Placeholder 2">
            <a:extLst>
              <a:ext uri="{FF2B5EF4-FFF2-40B4-BE49-F238E27FC236}">
                <a16:creationId xmlns:a16="http://schemas.microsoft.com/office/drawing/2014/main" id="{FA7CCD04-A6D3-4015-29C5-7441E403B970}"/>
              </a:ext>
            </a:extLst>
          </p:cNvPr>
          <p:cNvSpPr>
            <a:spLocks noGrp="1"/>
          </p:cNvSpPr>
          <p:nvPr>
            <p:ph sz="half" idx="2"/>
          </p:nvPr>
        </p:nvSpPr>
        <p:spPr/>
        <p:txBody>
          <a:bodyPr>
            <a:noAutofit/>
          </a:bodyPr>
          <a:lstStyle/>
          <a:p>
            <a:pPr marL="0" indent="0">
              <a:buNone/>
            </a:pPr>
            <a:r>
              <a:rPr lang="en-US" sz="2000" b="1" dirty="0"/>
              <a:t>Primary Data Sources:</a:t>
            </a:r>
            <a:endParaRPr lang="en-US" sz="2000" dirty="0"/>
          </a:p>
          <a:p>
            <a:pPr lvl="1"/>
            <a:r>
              <a:rPr lang="en-US" sz="2000" b="1" dirty="0"/>
              <a:t>CONEVAL (2010–2020)</a:t>
            </a:r>
            <a:r>
              <a:rPr lang="en-US" sz="2000" dirty="0"/>
              <a:t> – Municipal poverty and social deprivation indicators</a:t>
            </a:r>
          </a:p>
          <a:p>
            <a:pPr lvl="1"/>
            <a:r>
              <a:rPr lang="en-US" sz="2000" b="1" dirty="0"/>
              <a:t>ENSANUT (INEGI / INSP)</a:t>
            </a:r>
            <a:r>
              <a:rPr lang="en-US" sz="2000" dirty="0"/>
              <a:t> – National Health and Nutrition Survey on maternal and child health access</a:t>
            </a:r>
          </a:p>
          <a:p>
            <a:pPr lvl="1"/>
            <a:r>
              <a:rPr lang="en-US" sz="2000" b="1" dirty="0"/>
              <a:t>INEGI Census (2020)</a:t>
            </a:r>
            <a:r>
              <a:rPr lang="en-US" sz="2000" dirty="0"/>
              <a:t> – Population and household characteristics by municipality</a:t>
            </a:r>
          </a:p>
        </p:txBody>
      </p:sp>
      <p:grpSp>
        <p:nvGrpSpPr>
          <p:cNvPr id="9" name="Group 8">
            <a:extLst>
              <a:ext uri="{FF2B5EF4-FFF2-40B4-BE49-F238E27FC236}">
                <a16:creationId xmlns:a16="http://schemas.microsoft.com/office/drawing/2014/main" id="{150F7311-EB2F-1629-AE19-F73A8DC3110D}"/>
              </a:ext>
            </a:extLst>
          </p:cNvPr>
          <p:cNvGrpSpPr/>
          <p:nvPr/>
        </p:nvGrpSpPr>
        <p:grpSpPr>
          <a:xfrm>
            <a:off x="8392837" y="0"/>
            <a:ext cx="3799163" cy="1513437"/>
            <a:chOff x="3826933" y="-517933"/>
            <a:chExt cx="6886222" cy="2743200"/>
          </a:xfrm>
        </p:grpSpPr>
        <p:pic>
          <p:nvPicPr>
            <p:cNvPr id="6" name="Picture 2" descr="United States - CRS - Caritas">
              <a:extLst>
                <a:ext uri="{FF2B5EF4-FFF2-40B4-BE49-F238E27FC236}">
                  <a16:creationId xmlns:a16="http://schemas.microsoft.com/office/drawing/2014/main" id="{D3810CEA-EFAE-528D-EFDC-DF19EE9288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6933" y="-517933"/>
              <a:ext cx="4195483" cy="2743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CáritasMexicana - YouTube">
              <a:extLst>
                <a:ext uri="{FF2B5EF4-FFF2-40B4-BE49-F238E27FC236}">
                  <a16:creationId xmlns:a16="http://schemas.microsoft.com/office/drawing/2014/main" id="{A36F8463-071E-183D-152A-4745BE5723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9955" y="-517933"/>
              <a:ext cx="2743200" cy="2743200"/>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Rectangle 1">
            <a:extLst>
              <a:ext uri="{FF2B5EF4-FFF2-40B4-BE49-F238E27FC236}">
                <a16:creationId xmlns:a16="http://schemas.microsoft.com/office/drawing/2014/main" id="{84DB549D-D794-626D-C1CA-56DA3A9FA4B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80918" tIns="0" rIns="0" bIns="396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0" i="0" u="none" strike="noStrike" cap="none" normalizeH="0" baseline="0">
                <a:ln>
                  <a:noFill/>
                </a:ln>
                <a:solidFill>
                  <a:srgbClr val="333333"/>
                </a:solidFill>
                <a:effectLst/>
                <a:latin typeface="LatoWeb"/>
              </a:rPr>
              <a:t>Evaluate at least two potential metrics and make a selection for your project.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70195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B9D8B98D-AF47-384B-BFAF-EFE8F02833BC}">
  <we:reference id="wa200005566" version="3.0.0.3" store="en-US" storeType="OMEX"/>
  <we:alternateReferences>
    <we:reference id="WA200005566" version="3.0.0.3"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405</TotalTime>
  <Words>1120</Words>
  <Application>Microsoft Macintosh PowerPoint</Application>
  <PresentationFormat>Widescreen</PresentationFormat>
  <Paragraphs>132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Aptos Display</vt:lpstr>
      <vt:lpstr>Arial</vt:lpstr>
      <vt:lpstr>LatoWeb</vt:lpstr>
      <vt:lpstr>Office Theme</vt:lpstr>
      <vt:lpstr>Dashboard for Brigadas de Salud Materna in Conflict-Affected Mexico</vt:lpstr>
      <vt:lpstr>What CRS and Cáritas Need to Predict</vt:lpstr>
      <vt:lpstr>Translating Prediction into Action</vt:lpstr>
      <vt:lpstr>Criteria for Selecting a Predictive Metric</vt:lpstr>
      <vt:lpstr>Operational Evaluation Criteria</vt:lpstr>
      <vt:lpstr>Operational Evaluation Criteria</vt:lpstr>
      <vt:lpstr>Predictive Metric Options Considered</vt:lpstr>
      <vt:lpstr>Metric 1 — Conflict-Related Access Disruptions (30-Day)</vt:lpstr>
      <vt:lpstr>Metric 2 — Maternal Vulnerability Index (Annual)</vt:lpstr>
      <vt:lpstr>Comparative Evaluation of Predictive Metrics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Clay Harris</dc:creator>
  <cp:lastModifiedBy>Microsoft Office User</cp:lastModifiedBy>
  <cp:revision>6</cp:revision>
  <cp:lastPrinted>2025-10-11T16:08:12Z</cp:lastPrinted>
  <dcterms:created xsi:type="dcterms:W3CDTF">2025-09-27T13:49:25Z</dcterms:created>
  <dcterms:modified xsi:type="dcterms:W3CDTF">2025-10-11T16:09:35Z</dcterms:modified>
</cp:coreProperties>
</file>