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8" r:id="rId1"/>
  </p:sldMasterIdLst>
  <p:notesMasterIdLst>
    <p:notesMasterId r:id="rId3"/>
  </p:notesMasterIdLst>
  <p:sldIdLst>
    <p:sldId id="258" r:id="rId2"/>
  </p:sldIdLst>
  <p:sldSz cx="42803763" cy="30275213"/>
  <p:notesSz cx="6858000" cy="9144000"/>
  <p:defaultTextStyle>
    <a:defPPr>
      <a:defRPr lang="en-US"/>
    </a:defPPr>
    <a:lvl1pPr marL="0" algn="l" defTabSz="1753865" rtl="0" eaLnBrk="1" latinLnBrk="0" hangingPunct="1">
      <a:defRPr sz="6905" kern="1200">
        <a:solidFill>
          <a:schemeClr val="tx1"/>
        </a:solidFill>
        <a:latin typeface="+mn-lt"/>
        <a:ea typeface="+mn-ea"/>
        <a:cs typeface="+mn-cs"/>
      </a:defRPr>
    </a:lvl1pPr>
    <a:lvl2pPr marL="1753865" algn="l" defTabSz="1753865" rtl="0" eaLnBrk="1" latinLnBrk="0" hangingPunct="1">
      <a:defRPr sz="6905" kern="1200">
        <a:solidFill>
          <a:schemeClr val="tx1"/>
        </a:solidFill>
        <a:latin typeface="+mn-lt"/>
        <a:ea typeface="+mn-ea"/>
        <a:cs typeface="+mn-cs"/>
      </a:defRPr>
    </a:lvl2pPr>
    <a:lvl3pPr marL="3507730" algn="l" defTabSz="1753865" rtl="0" eaLnBrk="1" latinLnBrk="0" hangingPunct="1">
      <a:defRPr sz="6905" kern="1200">
        <a:solidFill>
          <a:schemeClr val="tx1"/>
        </a:solidFill>
        <a:latin typeface="+mn-lt"/>
        <a:ea typeface="+mn-ea"/>
        <a:cs typeface="+mn-cs"/>
      </a:defRPr>
    </a:lvl3pPr>
    <a:lvl4pPr marL="5261595" algn="l" defTabSz="1753865" rtl="0" eaLnBrk="1" latinLnBrk="0" hangingPunct="1">
      <a:defRPr sz="6905" kern="1200">
        <a:solidFill>
          <a:schemeClr val="tx1"/>
        </a:solidFill>
        <a:latin typeface="+mn-lt"/>
        <a:ea typeface="+mn-ea"/>
        <a:cs typeface="+mn-cs"/>
      </a:defRPr>
    </a:lvl4pPr>
    <a:lvl5pPr marL="7015460" algn="l" defTabSz="1753865" rtl="0" eaLnBrk="1" latinLnBrk="0" hangingPunct="1">
      <a:defRPr sz="6905" kern="1200">
        <a:solidFill>
          <a:schemeClr val="tx1"/>
        </a:solidFill>
        <a:latin typeface="+mn-lt"/>
        <a:ea typeface="+mn-ea"/>
        <a:cs typeface="+mn-cs"/>
      </a:defRPr>
    </a:lvl5pPr>
    <a:lvl6pPr marL="8769325" algn="l" defTabSz="1753865" rtl="0" eaLnBrk="1" latinLnBrk="0" hangingPunct="1">
      <a:defRPr sz="6905" kern="1200">
        <a:solidFill>
          <a:schemeClr val="tx1"/>
        </a:solidFill>
        <a:latin typeface="+mn-lt"/>
        <a:ea typeface="+mn-ea"/>
        <a:cs typeface="+mn-cs"/>
      </a:defRPr>
    </a:lvl6pPr>
    <a:lvl7pPr marL="10523190" algn="l" defTabSz="1753865" rtl="0" eaLnBrk="1" latinLnBrk="0" hangingPunct="1">
      <a:defRPr sz="6905" kern="1200">
        <a:solidFill>
          <a:schemeClr val="tx1"/>
        </a:solidFill>
        <a:latin typeface="+mn-lt"/>
        <a:ea typeface="+mn-ea"/>
        <a:cs typeface="+mn-cs"/>
      </a:defRPr>
    </a:lvl7pPr>
    <a:lvl8pPr marL="12277054" algn="l" defTabSz="1753865" rtl="0" eaLnBrk="1" latinLnBrk="0" hangingPunct="1">
      <a:defRPr sz="6905" kern="1200">
        <a:solidFill>
          <a:schemeClr val="tx1"/>
        </a:solidFill>
        <a:latin typeface="+mn-lt"/>
        <a:ea typeface="+mn-ea"/>
        <a:cs typeface="+mn-cs"/>
      </a:defRPr>
    </a:lvl8pPr>
    <a:lvl9pPr marL="14030919" algn="l" defTabSz="1753865"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852" autoAdjust="0"/>
    <p:restoredTop sz="94660"/>
  </p:normalViewPr>
  <p:slideViewPr>
    <p:cSldViewPr snapToGrid="0">
      <p:cViewPr varScale="1">
        <p:scale>
          <a:sx n="26" d="100"/>
          <a:sy n="26" d="100"/>
        </p:scale>
        <p:origin x="220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67160B-F9A6-48FF-A727-993CA48AFD0B}" type="datetimeFigureOut">
              <a:rPr lang="en-IE" smtClean="0"/>
              <a:t>01/01/2014</a:t>
            </a:fld>
            <a:endParaRPr lang="en-IE"/>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74EFB-A5FE-46FD-AACA-4CD60D083D68}" type="slidenum">
              <a:rPr lang="en-IE" smtClean="0"/>
              <a:t>‹#›</a:t>
            </a:fld>
            <a:endParaRPr lang="en-IE"/>
          </a:p>
        </p:txBody>
      </p:sp>
    </p:spTree>
    <p:extLst>
      <p:ext uri="{BB962C8B-B14F-4D97-AF65-F5344CB8AC3E}">
        <p14:creationId xmlns:p14="http://schemas.microsoft.com/office/powerpoint/2010/main" val="3593802699"/>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1D674EFB-A5FE-46FD-AACA-4CD60D083D68}" type="slidenum">
              <a:rPr lang="en-IE" smtClean="0"/>
              <a:t>1</a:t>
            </a:fld>
            <a:endParaRPr lang="en-IE"/>
          </a:p>
        </p:txBody>
      </p:sp>
    </p:spTree>
    <p:extLst>
      <p:ext uri="{BB962C8B-B14F-4D97-AF65-F5344CB8AC3E}">
        <p14:creationId xmlns:p14="http://schemas.microsoft.com/office/powerpoint/2010/main" val="49959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50471" y="4954765"/>
            <a:ext cx="32102822" cy="10540259"/>
          </a:xfrm>
        </p:spPr>
        <p:txBody>
          <a:bodyPr anchor="b"/>
          <a:lstStyle>
            <a:lvl1pPr algn="ctr">
              <a:defRPr sz="21065"/>
            </a:lvl1pPr>
          </a:lstStyle>
          <a:p>
            <a:r>
              <a:rPr lang="en-US" smtClean="0"/>
              <a:t>Click to edit Master title style</a:t>
            </a:r>
            <a:endParaRPr lang="en-IE"/>
          </a:p>
        </p:txBody>
      </p:sp>
      <p:sp>
        <p:nvSpPr>
          <p:cNvPr id="3" name="Subtitle 2"/>
          <p:cNvSpPr>
            <a:spLocks noGrp="1"/>
          </p:cNvSpPr>
          <p:nvPr>
            <p:ph type="subTitle" idx="1"/>
          </p:nvPr>
        </p:nvSpPr>
        <p:spPr>
          <a:xfrm>
            <a:off x="5350471" y="15901497"/>
            <a:ext cx="32102822" cy="7309499"/>
          </a:xfrm>
        </p:spPr>
        <p:txBody>
          <a:bodyPr/>
          <a:lstStyle>
            <a:lvl1pPr marL="0" indent="0" algn="ctr">
              <a:buNone/>
              <a:defRPr sz="8426"/>
            </a:lvl1pPr>
            <a:lvl2pPr marL="1605138" indent="0" algn="ctr">
              <a:buNone/>
              <a:defRPr sz="7022"/>
            </a:lvl2pPr>
            <a:lvl3pPr marL="3210276" indent="0" algn="ctr">
              <a:buNone/>
              <a:defRPr sz="6319"/>
            </a:lvl3pPr>
            <a:lvl4pPr marL="4815413" indent="0" algn="ctr">
              <a:buNone/>
              <a:defRPr sz="5617"/>
            </a:lvl4pPr>
            <a:lvl5pPr marL="6420551" indent="0" algn="ctr">
              <a:buNone/>
              <a:defRPr sz="5617"/>
            </a:lvl5pPr>
            <a:lvl6pPr marL="8025689" indent="0" algn="ctr">
              <a:buNone/>
              <a:defRPr sz="5617"/>
            </a:lvl6pPr>
            <a:lvl7pPr marL="9630827" indent="0" algn="ctr">
              <a:buNone/>
              <a:defRPr sz="5617"/>
            </a:lvl7pPr>
            <a:lvl8pPr marL="11235964" indent="0" algn="ctr">
              <a:buNone/>
              <a:defRPr sz="5617"/>
            </a:lvl8pPr>
            <a:lvl9pPr marL="12841102" indent="0" algn="ctr">
              <a:buNone/>
              <a:defRPr sz="5617"/>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4AAD347D-5ACD-4C99-B74B-A9C85AD731AF}" type="datetimeFigureOut">
              <a:rPr lang="en-US" smtClean="0"/>
              <a:t>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4844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509A250-FF31-4206-8172-F9D3106AACB1}" type="datetimeFigureOut">
              <a:rPr lang="en-US" smtClean="0"/>
              <a:t>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4962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3" y="1611875"/>
            <a:ext cx="9229561" cy="25656844"/>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2942759" y="1611875"/>
            <a:ext cx="27153637" cy="256568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509A250-FF31-4206-8172-F9D3106AACB1}" type="datetimeFigureOut">
              <a:rPr lang="en-US" smtClean="0"/>
              <a:t>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475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4509A250-FF31-4206-8172-F9D3106AACB1}" type="datetimeFigureOut">
              <a:rPr lang="en-US" smtClean="0"/>
              <a:t>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0142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5" y="7547783"/>
            <a:ext cx="36918246" cy="12593645"/>
          </a:xfrm>
        </p:spPr>
        <p:txBody>
          <a:bodyPr anchor="b"/>
          <a:lstStyle>
            <a:lvl1pPr>
              <a:defRPr sz="21065"/>
            </a:lvl1pPr>
          </a:lstStyle>
          <a:p>
            <a:r>
              <a:rPr lang="en-US" smtClean="0"/>
              <a:t>Click to edit Master title style</a:t>
            </a:r>
            <a:endParaRPr lang="en-IE"/>
          </a:p>
        </p:txBody>
      </p:sp>
      <p:sp>
        <p:nvSpPr>
          <p:cNvPr id="3" name="Text Placeholder 2"/>
          <p:cNvSpPr>
            <a:spLocks noGrp="1"/>
          </p:cNvSpPr>
          <p:nvPr>
            <p:ph type="body" idx="1"/>
          </p:nvPr>
        </p:nvSpPr>
        <p:spPr>
          <a:xfrm>
            <a:off x="2920465" y="20260569"/>
            <a:ext cx="36918246" cy="6622701"/>
          </a:xfrm>
        </p:spPr>
        <p:txBody>
          <a:bodyPr/>
          <a:lstStyle>
            <a:lvl1pPr marL="0" indent="0">
              <a:buNone/>
              <a:defRPr sz="8426">
                <a:solidFill>
                  <a:schemeClr val="tx1">
                    <a:tint val="75000"/>
                  </a:schemeClr>
                </a:solidFill>
              </a:defRPr>
            </a:lvl1pPr>
            <a:lvl2pPr marL="1605138" indent="0">
              <a:buNone/>
              <a:defRPr sz="7022">
                <a:solidFill>
                  <a:schemeClr val="tx1">
                    <a:tint val="75000"/>
                  </a:schemeClr>
                </a:solidFill>
              </a:defRPr>
            </a:lvl2pPr>
            <a:lvl3pPr marL="3210276" indent="0">
              <a:buNone/>
              <a:defRPr sz="6319">
                <a:solidFill>
                  <a:schemeClr val="tx1">
                    <a:tint val="75000"/>
                  </a:schemeClr>
                </a:solidFill>
              </a:defRPr>
            </a:lvl3pPr>
            <a:lvl4pPr marL="4815413" indent="0">
              <a:buNone/>
              <a:defRPr sz="5617">
                <a:solidFill>
                  <a:schemeClr val="tx1">
                    <a:tint val="75000"/>
                  </a:schemeClr>
                </a:solidFill>
              </a:defRPr>
            </a:lvl4pPr>
            <a:lvl5pPr marL="6420551" indent="0">
              <a:buNone/>
              <a:defRPr sz="5617">
                <a:solidFill>
                  <a:schemeClr val="tx1">
                    <a:tint val="75000"/>
                  </a:schemeClr>
                </a:solidFill>
              </a:defRPr>
            </a:lvl5pPr>
            <a:lvl6pPr marL="8025689" indent="0">
              <a:buNone/>
              <a:defRPr sz="5617">
                <a:solidFill>
                  <a:schemeClr val="tx1">
                    <a:tint val="75000"/>
                  </a:schemeClr>
                </a:solidFill>
              </a:defRPr>
            </a:lvl6pPr>
            <a:lvl7pPr marL="9630827" indent="0">
              <a:buNone/>
              <a:defRPr sz="5617">
                <a:solidFill>
                  <a:schemeClr val="tx1">
                    <a:tint val="75000"/>
                  </a:schemeClr>
                </a:solidFill>
              </a:defRPr>
            </a:lvl7pPr>
            <a:lvl8pPr marL="11235964" indent="0">
              <a:buNone/>
              <a:defRPr sz="5617">
                <a:solidFill>
                  <a:schemeClr val="tx1">
                    <a:tint val="75000"/>
                  </a:schemeClr>
                </a:solidFill>
              </a:defRPr>
            </a:lvl8pPr>
            <a:lvl9pPr marL="12841102" indent="0">
              <a:buNone/>
              <a:defRPr sz="561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904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2942759" y="8059374"/>
            <a:ext cx="18191599"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21669405" y="8059374"/>
            <a:ext cx="18191599"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9796027F-7875-4030-9381-8BD8C4F21935}" type="datetimeFigureOut">
              <a:rPr lang="en-US" smtClean="0"/>
              <a:t>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0582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77"/>
            <a:ext cx="36918246" cy="5851808"/>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2948336" y="7421634"/>
            <a:ext cx="18107996" cy="3637228"/>
          </a:xfrm>
        </p:spPr>
        <p:txBody>
          <a:bodyPr anchor="b"/>
          <a:lstStyle>
            <a:lvl1pPr marL="0" indent="0">
              <a:buNone/>
              <a:defRPr sz="8426" b="1"/>
            </a:lvl1pPr>
            <a:lvl2pPr marL="1605138" indent="0">
              <a:buNone/>
              <a:defRPr sz="7022" b="1"/>
            </a:lvl2pPr>
            <a:lvl3pPr marL="3210276" indent="0">
              <a:buNone/>
              <a:defRPr sz="6319" b="1"/>
            </a:lvl3pPr>
            <a:lvl4pPr marL="4815413" indent="0">
              <a:buNone/>
              <a:defRPr sz="5617" b="1"/>
            </a:lvl4pPr>
            <a:lvl5pPr marL="6420551" indent="0">
              <a:buNone/>
              <a:defRPr sz="5617" b="1"/>
            </a:lvl5pPr>
            <a:lvl6pPr marL="8025689" indent="0">
              <a:buNone/>
              <a:defRPr sz="5617" b="1"/>
            </a:lvl6pPr>
            <a:lvl7pPr marL="9630827" indent="0">
              <a:buNone/>
              <a:defRPr sz="5617" b="1"/>
            </a:lvl7pPr>
            <a:lvl8pPr marL="11235964" indent="0">
              <a:buNone/>
              <a:defRPr sz="5617" b="1"/>
            </a:lvl8pPr>
            <a:lvl9pPr marL="12841102" indent="0">
              <a:buNone/>
              <a:defRPr sz="5617" b="1"/>
            </a:lvl9pPr>
          </a:lstStyle>
          <a:p>
            <a:pPr lvl="0"/>
            <a:r>
              <a:rPr lang="en-US" smtClean="0"/>
              <a:t>Click to edit Master text styles</a:t>
            </a:r>
          </a:p>
        </p:txBody>
      </p:sp>
      <p:sp>
        <p:nvSpPr>
          <p:cNvPr id="4" name="Content Placeholder 3"/>
          <p:cNvSpPr>
            <a:spLocks noGrp="1"/>
          </p:cNvSpPr>
          <p:nvPr>
            <p:ph sz="half" idx="2"/>
          </p:nvPr>
        </p:nvSpPr>
        <p:spPr>
          <a:xfrm>
            <a:off x="2948336" y="11058863"/>
            <a:ext cx="18107996"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21669405" y="7421634"/>
            <a:ext cx="18197174" cy="3637228"/>
          </a:xfrm>
        </p:spPr>
        <p:txBody>
          <a:bodyPr anchor="b"/>
          <a:lstStyle>
            <a:lvl1pPr marL="0" indent="0">
              <a:buNone/>
              <a:defRPr sz="8426" b="1"/>
            </a:lvl1pPr>
            <a:lvl2pPr marL="1605138" indent="0">
              <a:buNone/>
              <a:defRPr sz="7022" b="1"/>
            </a:lvl2pPr>
            <a:lvl3pPr marL="3210276" indent="0">
              <a:buNone/>
              <a:defRPr sz="6319" b="1"/>
            </a:lvl3pPr>
            <a:lvl4pPr marL="4815413" indent="0">
              <a:buNone/>
              <a:defRPr sz="5617" b="1"/>
            </a:lvl4pPr>
            <a:lvl5pPr marL="6420551" indent="0">
              <a:buNone/>
              <a:defRPr sz="5617" b="1"/>
            </a:lvl5pPr>
            <a:lvl6pPr marL="8025689" indent="0">
              <a:buNone/>
              <a:defRPr sz="5617" b="1"/>
            </a:lvl6pPr>
            <a:lvl7pPr marL="9630827" indent="0">
              <a:buNone/>
              <a:defRPr sz="5617" b="1"/>
            </a:lvl7pPr>
            <a:lvl8pPr marL="11235964" indent="0">
              <a:buNone/>
              <a:defRPr sz="5617" b="1"/>
            </a:lvl8pPr>
            <a:lvl9pPr marL="12841102" indent="0">
              <a:buNone/>
              <a:defRPr sz="5617" b="1"/>
            </a:lvl9pPr>
          </a:lstStyle>
          <a:p>
            <a:pPr lvl="0"/>
            <a:r>
              <a:rPr lang="en-US" smtClean="0"/>
              <a:t>Click to edit Master text styles</a:t>
            </a:r>
          </a:p>
        </p:txBody>
      </p:sp>
      <p:sp>
        <p:nvSpPr>
          <p:cNvPr id="6" name="Content Placeholder 5"/>
          <p:cNvSpPr>
            <a:spLocks noGrp="1"/>
          </p:cNvSpPr>
          <p:nvPr>
            <p:ph sz="quarter" idx="4"/>
          </p:nvPr>
        </p:nvSpPr>
        <p:spPr>
          <a:xfrm>
            <a:off x="21669405" y="11058863"/>
            <a:ext cx="18197174"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9796027F-7875-4030-9381-8BD8C4F21935}" type="datetimeFigureOut">
              <a:rPr lang="en-US" smtClean="0"/>
              <a:t>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8415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4509A250-FF31-4206-8172-F9D3106AACB1}" type="datetimeFigureOut">
              <a:rPr lang="en-US" smtClean="0"/>
              <a:t>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344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13118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6" y="2018348"/>
            <a:ext cx="13805326" cy="7064216"/>
          </a:xfrm>
        </p:spPr>
        <p:txBody>
          <a:bodyPr anchor="b"/>
          <a:lstStyle>
            <a:lvl1pPr>
              <a:defRPr sz="11235"/>
            </a:lvl1pPr>
          </a:lstStyle>
          <a:p>
            <a:r>
              <a:rPr lang="en-US" smtClean="0"/>
              <a:t>Click to edit Master title style</a:t>
            </a:r>
            <a:endParaRPr lang="en-IE"/>
          </a:p>
        </p:txBody>
      </p:sp>
      <p:sp>
        <p:nvSpPr>
          <p:cNvPr id="3" name="Content Placeholder 2"/>
          <p:cNvSpPr>
            <a:spLocks noGrp="1"/>
          </p:cNvSpPr>
          <p:nvPr>
            <p:ph idx="1"/>
          </p:nvPr>
        </p:nvSpPr>
        <p:spPr>
          <a:xfrm>
            <a:off x="18197174" y="4359072"/>
            <a:ext cx="21669405" cy="21515024"/>
          </a:xfrm>
        </p:spPr>
        <p:txBody>
          <a:bodyPr/>
          <a:lstStyle>
            <a:lvl1pPr>
              <a:defRPr sz="11235"/>
            </a:lvl1pPr>
            <a:lvl2pPr>
              <a:defRPr sz="9830"/>
            </a:lvl2pPr>
            <a:lvl3pPr>
              <a:defRPr sz="8426"/>
            </a:lvl3pPr>
            <a:lvl4pPr>
              <a:defRPr sz="7022"/>
            </a:lvl4pPr>
            <a:lvl5pPr>
              <a:defRPr sz="7022"/>
            </a:lvl5pPr>
            <a:lvl6pPr>
              <a:defRPr sz="7022"/>
            </a:lvl6pPr>
            <a:lvl7pPr>
              <a:defRPr sz="7022"/>
            </a:lvl7pPr>
            <a:lvl8pPr>
              <a:defRPr sz="7022"/>
            </a:lvl8pPr>
            <a:lvl9pPr>
              <a:defRPr sz="70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2948336" y="9082564"/>
            <a:ext cx="13805326" cy="16826573"/>
          </a:xfrm>
        </p:spPr>
        <p:txBody>
          <a:bodyPr/>
          <a:lstStyle>
            <a:lvl1pPr marL="0" indent="0">
              <a:buNone/>
              <a:defRPr sz="5617"/>
            </a:lvl1pPr>
            <a:lvl2pPr marL="1605138" indent="0">
              <a:buNone/>
              <a:defRPr sz="4915"/>
            </a:lvl2pPr>
            <a:lvl3pPr marL="3210276" indent="0">
              <a:buNone/>
              <a:defRPr sz="4213"/>
            </a:lvl3pPr>
            <a:lvl4pPr marL="4815413" indent="0">
              <a:buNone/>
              <a:defRPr sz="3511"/>
            </a:lvl4pPr>
            <a:lvl5pPr marL="6420551" indent="0">
              <a:buNone/>
              <a:defRPr sz="3511"/>
            </a:lvl5pPr>
            <a:lvl6pPr marL="8025689" indent="0">
              <a:buNone/>
              <a:defRPr sz="3511"/>
            </a:lvl6pPr>
            <a:lvl7pPr marL="9630827" indent="0">
              <a:buNone/>
              <a:defRPr sz="3511"/>
            </a:lvl7pPr>
            <a:lvl8pPr marL="11235964" indent="0">
              <a:buNone/>
              <a:defRPr sz="3511"/>
            </a:lvl8pPr>
            <a:lvl9pPr marL="12841102" indent="0">
              <a:buNone/>
              <a:defRPr sz="35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2645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6" y="2018348"/>
            <a:ext cx="13805326" cy="7064216"/>
          </a:xfrm>
        </p:spPr>
        <p:txBody>
          <a:bodyPr anchor="b"/>
          <a:lstStyle>
            <a:lvl1pPr>
              <a:defRPr sz="11235"/>
            </a:lvl1pPr>
          </a:lstStyle>
          <a:p>
            <a:r>
              <a:rPr lang="en-US" smtClean="0"/>
              <a:t>Click to edit Master title style</a:t>
            </a:r>
            <a:endParaRPr lang="en-IE"/>
          </a:p>
        </p:txBody>
      </p:sp>
      <p:sp>
        <p:nvSpPr>
          <p:cNvPr id="3" name="Picture Placeholder 2"/>
          <p:cNvSpPr>
            <a:spLocks noGrp="1"/>
          </p:cNvSpPr>
          <p:nvPr>
            <p:ph type="pic" idx="1"/>
          </p:nvPr>
        </p:nvSpPr>
        <p:spPr>
          <a:xfrm>
            <a:off x="18197174" y="4359072"/>
            <a:ext cx="21669405" cy="21515024"/>
          </a:xfrm>
        </p:spPr>
        <p:txBody>
          <a:bodyPr/>
          <a:lstStyle>
            <a:lvl1pPr marL="0" indent="0">
              <a:buNone/>
              <a:defRPr sz="11235"/>
            </a:lvl1pPr>
            <a:lvl2pPr marL="1605138" indent="0">
              <a:buNone/>
              <a:defRPr sz="9830"/>
            </a:lvl2pPr>
            <a:lvl3pPr marL="3210276" indent="0">
              <a:buNone/>
              <a:defRPr sz="8426"/>
            </a:lvl3pPr>
            <a:lvl4pPr marL="4815413" indent="0">
              <a:buNone/>
              <a:defRPr sz="7022"/>
            </a:lvl4pPr>
            <a:lvl5pPr marL="6420551" indent="0">
              <a:buNone/>
              <a:defRPr sz="7022"/>
            </a:lvl5pPr>
            <a:lvl6pPr marL="8025689" indent="0">
              <a:buNone/>
              <a:defRPr sz="7022"/>
            </a:lvl6pPr>
            <a:lvl7pPr marL="9630827" indent="0">
              <a:buNone/>
              <a:defRPr sz="7022"/>
            </a:lvl7pPr>
            <a:lvl8pPr marL="11235964" indent="0">
              <a:buNone/>
              <a:defRPr sz="7022"/>
            </a:lvl8pPr>
            <a:lvl9pPr marL="12841102" indent="0">
              <a:buNone/>
              <a:defRPr sz="7022"/>
            </a:lvl9pPr>
          </a:lstStyle>
          <a:p>
            <a:endParaRPr lang="en-IE"/>
          </a:p>
        </p:txBody>
      </p:sp>
      <p:sp>
        <p:nvSpPr>
          <p:cNvPr id="4" name="Text Placeholder 3"/>
          <p:cNvSpPr>
            <a:spLocks noGrp="1"/>
          </p:cNvSpPr>
          <p:nvPr>
            <p:ph type="body" sz="half" idx="2"/>
          </p:nvPr>
        </p:nvSpPr>
        <p:spPr>
          <a:xfrm>
            <a:off x="2948336" y="9082564"/>
            <a:ext cx="13805326" cy="16826573"/>
          </a:xfrm>
        </p:spPr>
        <p:txBody>
          <a:bodyPr/>
          <a:lstStyle>
            <a:lvl1pPr marL="0" indent="0">
              <a:buNone/>
              <a:defRPr sz="5617"/>
            </a:lvl1pPr>
            <a:lvl2pPr marL="1605138" indent="0">
              <a:buNone/>
              <a:defRPr sz="4915"/>
            </a:lvl2pPr>
            <a:lvl3pPr marL="3210276" indent="0">
              <a:buNone/>
              <a:defRPr sz="4213"/>
            </a:lvl3pPr>
            <a:lvl4pPr marL="4815413" indent="0">
              <a:buNone/>
              <a:defRPr sz="3511"/>
            </a:lvl4pPr>
            <a:lvl5pPr marL="6420551" indent="0">
              <a:buNone/>
              <a:defRPr sz="3511"/>
            </a:lvl5pPr>
            <a:lvl6pPr marL="8025689" indent="0">
              <a:buNone/>
              <a:defRPr sz="3511"/>
            </a:lvl6pPr>
            <a:lvl7pPr marL="9630827" indent="0">
              <a:buNone/>
              <a:defRPr sz="3511"/>
            </a:lvl7pPr>
            <a:lvl8pPr marL="11235964" indent="0">
              <a:buNone/>
              <a:defRPr sz="3511"/>
            </a:lvl8pPr>
            <a:lvl9pPr marL="12841102" indent="0">
              <a:buNone/>
              <a:defRPr sz="35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7682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77"/>
            <a:ext cx="36918246" cy="5851808"/>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2942759" y="28060639"/>
            <a:ext cx="9630847" cy="1611875"/>
          </a:xfrm>
          <a:prstGeom prst="rect">
            <a:avLst/>
          </a:prstGeom>
        </p:spPr>
        <p:txBody>
          <a:bodyPr vert="horz" lIns="91440" tIns="45720" rIns="91440" bIns="45720" rtlCol="0" anchor="ctr"/>
          <a:lstStyle>
            <a:lvl1pPr algn="l">
              <a:defRPr sz="4213">
                <a:solidFill>
                  <a:schemeClr val="tx1">
                    <a:tint val="75000"/>
                  </a:schemeClr>
                </a:solidFill>
              </a:defRPr>
            </a:lvl1pPr>
          </a:lstStyle>
          <a:p>
            <a:fld id="{4AAD347D-5ACD-4C99-B74B-A9C85AD731AF}" type="datetimeFigureOut">
              <a:rPr lang="en-US" smtClean="0"/>
              <a:t>1/1/2014</a:t>
            </a:fld>
            <a:endParaRPr lang="en-US" dirty="0"/>
          </a:p>
        </p:txBody>
      </p:sp>
      <p:sp>
        <p:nvSpPr>
          <p:cNvPr id="5" name="Footer Placeholder 4"/>
          <p:cNvSpPr>
            <a:spLocks noGrp="1"/>
          </p:cNvSpPr>
          <p:nvPr>
            <p:ph type="ftr" sz="quarter" idx="3"/>
          </p:nvPr>
        </p:nvSpPr>
        <p:spPr>
          <a:xfrm>
            <a:off x="14178747" y="28060639"/>
            <a:ext cx="14446270" cy="1611875"/>
          </a:xfrm>
          <a:prstGeom prst="rect">
            <a:avLst/>
          </a:prstGeom>
        </p:spPr>
        <p:txBody>
          <a:bodyPr vert="horz" lIns="91440" tIns="45720" rIns="91440" bIns="45720" rtlCol="0" anchor="ctr"/>
          <a:lstStyle>
            <a:lvl1pPr algn="ctr">
              <a:defRPr sz="421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230157" y="28060639"/>
            <a:ext cx="9630847" cy="1611875"/>
          </a:xfrm>
          <a:prstGeom prst="rect">
            <a:avLst/>
          </a:prstGeom>
        </p:spPr>
        <p:txBody>
          <a:bodyPr vert="horz" lIns="91440" tIns="45720" rIns="91440" bIns="45720" rtlCol="0" anchor="ctr"/>
          <a:lstStyle>
            <a:lvl1pPr algn="r">
              <a:defRPr sz="4213">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029270493"/>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hf sldNum="0" hdr="0" ftr="0" dt="0"/>
  <p:txStyles>
    <p:titleStyle>
      <a:lvl1pPr algn="l" defTabSz="3210276" rtl="0" eaLnBrk="1" latinLnBrk="0" hangingPunct="1">
        <a:lnSpc>
          <a:spcPct val="90000"/>
        </a:lnSpc>
        <a:spcBef>
          <a:spcPct val="0"/>
        </a:spcBef>
        <a:buNone/>
        <a:defRPr sz="15448" kern="1200">
          <a:solidFill>
            <a:schemeClr val="tx1"/>
          </a:solidFill>
          <a:latin typeface="+mj-lt"/>
          <a:ea typeface="+mj-ea"/>
          <a:cs typeface="+mj-cs"/>
        </a:defRPr>
      </a:lvl1pPr>
    </p:titleStyle>
    <p:bodyStyle>
      <a:lvl1pPr marL="802569" indent="-802569" algn="l" defTabSz="3210276" rtl="0" eaLnBrk="1" latinLnBrk="0" hangingPunct="1">
        <a:lnSpc>
          <a:spcPct val="90000"/>
        </a:lnSpc>
        <a:spcBef>
          <a:spcPts val="3511"/>
        </a:spcBef>
        <a:buFont typeface="Arial" panose="020B0604020202020204" pitchFamily="34" charset="0"/>
        <a:buChar char="•"/>
        <a:defRPr sz="9830" kern="1200">
          <a:solidFill>
            <a:schemeClr val="tx1"/>
          </a:solidFill>
          <a:latin typeface="+mn-lt"/>
          <a:ea typeface="+mn-ea"/>
          <a:cs typeface="+mn-cs"/>
        </a:defRPr>
      </a:lvl1pPr>
      <a:lvl2pPr marL="2407707" indent="-802569" algn="l" defTabSz="3210276" rtl="0" eaLnBrk="1" latinLnBrk="0" hangingPunct="1">
        <a:lnSpc>
          <a:spcPct val="90000"/>
        </a:lnSpc>
        <a:spcBef>
          <a:spcPts val="1755"/>
        </a:spcBef>
        <a:buFont typeface="Arial" panose="020B0604020202020204" pitchFamily="34" charset="0"/>
        <a:buChar char="•"/>
        <a:defRPr sz="8426" kern="1200">
          <a:solidFill>
            <a:schemeClr val="tx1"/>
          </a:solidFill>
          <a:latin typeface="+mn-lt"/>
          <a:ea typeface="+mn-ea"/>
          <a:cs typeface="+mn-cs"/>
        </a:defRPr>
      </a:lvl2pPr>
      <a:lvl3pPr marL="4012844" indent="-802569" algn="l" defTabSz="3210276" rtl="0" eaLnBrk="1" latinLnBrk="0" hangingPunct="1">
        <a:lnSpc>
          <a:spcPct val="90000"/>
        </a:lnSpc>
        <a:spcBef>
          <a:spcPts val="1755"/>
        </a:spcBef>
        <a:buFont typeface="Arial" panose="020B0604020202020204" pitchFamily="34" charset="0"/>
        <a:buChar char="•"/>
        <a:defRPr sz="7022" kern="1200">
          <a:solidFill>
            <a:schemeClr val="tx1"/>
          </a:solidFill>
          <a:latin typeface="+mn-lt"/>
          <a:ea typeface="+mn-ea"/>
          <a:cs typeface="+mn-cs"/>
        </a:defRPr>
      </a:lvl3pPr>
      <a:lvl4pPr marL="5617982" indent="-802569" algn="l" defTabSz="3210276"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4pPr>
      <a:lvl5pPr marL="7223120" indent="-802569" algn="l" defTabSz="3210276"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5pPr>
      <a:lvl6pPr marL="8828258" indent="-802569" algn="l" defTabSz="3210276"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6pPr>
      <a:lvl7pPr marL="10433395" indent="-802569" algn="l" defTabSz="3210276"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7pPr>
      <a:lvl8pPr marL="12038533" indent="-802569" algn="l" defTabSz="3210276"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8pPr>
      <a:lvl9pPr marL="13643671" indent="-802569" algn="l" defTabSz="3210276" rtl="0" eaLnBrk="1" latinLnBrk="0" hangingPunct="1">
        <a:lnSpc>
          <a:spcPct val="90000"/>
        </a:lnSpc>
        <a:spcBef>
          <a:spcPts val="1755"/>
        </a:spcBef>
        <a:buFont typeface="Arial" panose="020B0604020202020204" pitchFamily="34" charset="0"/>
        <a:buChar char="•"/>
        <a:defRPr sz="6319" kern="1200">
          <a:solidFill>
            <a:schemeClr val="tx1"/>
          </a:solidFill>
          <a:latin typeface="+mn-lt"/>
          <a:ea typeface="+mn-ea"/>
          <a:cs typeface="+mn-cs"/>
        </a:defRPr>
      </a:lvl9pPr>
    </p:bodyStyle>
    <p:otherStyle>
      <a:defPPr>
        <a:defRPr lang="en-US"/>
      </a:defPPr>
      <a:lvl1pPr marL="0" algn="l" defTabSz="3210276" rtl="0" eaLnBrk="1" latinLnBrk="0" hangingPunct="1">
        <a:defRPr sz="6319" kern="1200">
          <a:solidFill>
            <a:schemeClr val="tx1"/>
          </a:solidFill>
          <a:latin typeface="+mn-lt"/>
          <a:ea typeface="+mn-ea"/>
          <a:cs typeface="+mn-cs"/>
        </a:defRPr>
      </a:lvl1pPr>
      <a:lvl2pPr marL="1605138" algn="l" defTabSz="3210276" rtl="0" eaLnBrk="1" latinLnBrk="0" hangingPunct="1">
        <a:defRPr sz="6319" kern="1200">
          <a:solidFill>
            <a:schemeClr val="tx1"/>
          </a:solidFill>
          <a:latin typeface="+mn-lt"/>
          <a:ea typeface="+mn-ea"/>
          <a:cs typeface="+mn-cs"/>
        </a:defRPr>
      </a:lvl2pPr>
      <a:lvl3pPr marL="3210276" algn="l" defTabSz="3210276" rtl="0" eaLnBrk="1" latinLnBrk="0" hangingPunct="1">
        <a:defRPr sz="6319" kern="1200">
          <a:solidFill>
            <a:schemeClr val="tx1"/>
          </a:solidFill>
          <a:latin typeface="+mn-lt"/>
          <a:ea typeface="+mn-ea"/>
          <a:cs typeface="+mn-cs"/>
        </a:defRPr>
      </a:lvl3pPr>
      <a:lvl4pPr marL="4815413" algn="l" defTabSz="3210276" rtl="0" eaLnBrk="1" latinLnBrk="0" hangingPunct="1">
        <a:defRPr sz="6319" kern="1200">
          <a:solidFill>
            <a:schemeClr val="tx1"/>
          </a:solidFill>
          <a:latin typeface="+mn-lt"/>
          <a:ea typeface="+mn-ea"/>
          <a:cs typeface="+mn-cs"/>
        </a:defRPr>
      </a:lvl4pPr>
      <a:lvl5pPr marL="6420551" algn="l" defTabSz="3210276" rtl="0" eaLnBrk="1" latinLnBrk="0" hangingPunct="1">
        <a:defRPr sz="6319" kern="1200">
          <a:solidFill>
            <a:schemeClr val="tx1"/>
          </a:solidFill>
          <a:latin typeface="+mn-lt"/>
          <a:ea typeface="+mn-ea"/>
          <a:cs typeface="+mn-cs"/>
        </a:defRPr>
      </a:lvl5pPr>
      <a:lvl6pPr marL="8025689" algn="l" defTabSz="3210276" rtl="0" eaLnBrk="1" latinLnBrk="0" hangingPunct="1">
        <a:defRPr sz="6319" kern="1200">
          <a:solidFill>
            <a:schemeClr val="tx1"/>
          </a:solidFill>
          <a:latin typeface="+mn-lt"/>
          <a:ea typeface="+mn-ea"/>
          <a:cs typeface="+mn-cs"/>
        </a:defRPr>
      </a:lvl6pPr>
      <a:lvl7pPr marL="9630827" algn="l" defTabSz="3210276" rtl="0" eaLnBrk="1" latinLnBrk="0" hangingPunct="1">
        <a:defRPr sz="6319" kern="1200">
          <a:solidFill>
            <a:schemeClr val="tx1"/>
          </a:solidFill>
          <a:latin typeface="+mn-lt"/>
          <a:ea typeface="+mn-ea"/>
          <a:cs typeface="+mn-cs"/>
        </a:defRPr>
      </a:lvl7pPr>
      <a:lvl8pPr marL="11235964" algn="l" defTabSz="3210276" rtl="0" eaLnBrk="1" latinLnBrk="0" hangingPunct="1">
        <a:defRPr sz="6319" kern="1200">
          <a:solidFill>
            <a:schemeClr val="tx1"/>
          </a:solidFill>
          <a:latin typeface="+mn-lt"/>
          <a:ea typeface="+mn-ea"/>
          <a:cs typeface="+mn-cs"/>
        </a:defRPr>
      </a:lvl8pPr>
      <a:lvl9pPr marL="12841102" algn="l" defTabSz="3210276" rtl="0" eaLnBrk="1" latinLnBrk="0" hangingPunct="1">
        <a:defRPr sz="63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jpg"/><Relationship Id="rId7" Type="http://schemas.openxmlformats.org/officeDocument/2006/relationships/image" Target="../media/image4.jp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gif"/><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emf"/><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50000">
              <a:schemeClr val="bg1">
                <a:tint val="98000"/>
                <a:satMod val="130000"/>
                <a:shade val="90000"/>
                <a:lumMod val="103000"/>
              </a:schemeClr>
            </a:gs>
            <a:gs pos="100000">
              <a:schemeClr val="bg1">
                <a:lumMod val="85000"/>
                <a:lumOff val="1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0" y="900724"/>
            <a:ext cx="42803763" cy="1569660"/>
          </a:xfrm>
          <a:prstGeom prst="rect">
            <a:avLst/>
          </a:prstGeom>
          <a:noFill/>
        </p:spPr>
        <p:txBody>
          <a:bodyPr wrap="square" rtlCol="0">
            <a:spAutoFit/>
          </a:bodyPr>
          <a:lstStyle/>
          <a:p>
            <a:pPr algn="ctr"/>
            <a:r>
              <a:rPr lang="en-IE" sz="9600" dirty="0" smtClean="0"/>
              <a:t>Pulse Oximeter</a:t>
            </a:r>
            <a:endParaRPr lang="en-IE" sz="9600" dirty="0"/>
          </a:p>
        </p:txBody>
      </p:sp>
      <p:sp>
        <p:nvSpPr>
          <p:cNvPr id="5" name="TextBox 4"/>
          <p:cNvSpPr txBox="1"/>
          <p:nvPr/>
        </p:nvSpPr>
        <p:spPr>
          <a:xfrm>
            <a:off x="1560097" y="3280925"/>
            <a:ext cx="12106656" cy="5355312"/>
          </a:xfrm>
          <a:prstGeom prst="rect">
            <a:avLst/>
          </a:prstGeom>
          <a:noFill/>
        </p:spPr>
        <p:txBody>
          <a:bodyPr wrap="square" rtlCol="0">
            <a:spAutoFit/>
          </a:bodyPr>
          <a:lstStyle/>
          <a:p>
            <a:pPr algn="ctr"/>
            <a:r>
              <a:rPr lang="en-IE" sz="5400" u="sng" dirty="0" smtClean="0"/>
              <a:t>Introduction</a:t>
            </a:r>
            <a:endParaRPr lang="en-IE" sz="7200" u="sng" dirty="0"/>
          </a:p>
          <a:p>
            <a:pPr algn="just"/>
            <a:r>
              <a:rPr lang="en-GB" sz="2800" dirty="0"/>
              <a:t>Once a patient starts losing oxygen, a doctor has less than three minutes to prevent risk of brain damage, heart failure and death. In sub Saharan Africa up to 70% of operating theatres don't have access to pulse oximeters that could help minimise this by alerting doctors to the low oxygen levels</a:t>
            </a:r>
            <a:r>
              <a:rPr lang="en-GB" sz="3600" dirty="0" smtClean="0"/>
              <a:t>.</a:t>
            </a:r>
          </a:p>
          <a:p>
            <a:pPr algn="just"/>
            <a:endParaRPr lang="en-GB" sz="2800" dirty="0"/>
          </a:p>
          <a:p>
            <a:pPr algn="just"/>
            <a:r>
              <a:rPr lang="en-GB" sz="2800" dirty="0" smtClean="0"/>
              <a:t>Our project is to design build a pulse oximetry system which </a:t>
            </a:r>
            <a:r>
              <a:rPr lang="en-GB" sz="2800" dirty="0"/>
              <a:t>can help people in developing countries who can die from hypoxia </a:t>
            </a:r>
            <a:r>
              <a:rPr lang="en-GB" sz="2800" dirty="0" smtClean="0"/>
              <a:t>where </a:t>
            </a:r>
            <a:r>
              <a:rPr lang="en-GB" sz="2800" dirty="0"/>
              <a:t>hospitals and doctors often cannot afford proper monitoring equipment</a:t>
            </a:r>
            <a:r>
              <a:rPr lang="en-GB" sz="2800" dirty="0" smtClean="0"/>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344" y="8753810"/>
            <a:ext cx="6876288" cy="3867912"/>
          </a:xfrm>
          <a:prstGeom prst="rect">
            <a:avLst/>
          </a:prstGeom>
        </p:spPr>
      </p:pic>
      <p:sp>
        <p:nvSpPr>
          <p:cNvPr id="9" name="TextBox 8"/>
          <p:cNvSpPr txBox="1"/>
          <p:nvPr/>
        </p:nvSpPr>
        <p:spPr>
          <a:xfrm>
            <a:off x="1609343" y="12898231"/>
            <a:ext cx="12107483" cy="7848302"/>
          </a:xfrm>
          <a:prstGeom prst="rect">
            <a:avLst/>
          </a:prstGeom>
          <a:noFill/>
        </p:spPr>
        <p:txBody>
          <a:bodyPr wrap="square" rtlCol="0">
            <a:spAutoFit/>
          </a:bodyPr>
          <a:lstStyle/>
          <a:p>
            <a:pPr algn="just"/>
            <a:r>
              <a:rPr lang="en-GB" sz="2800" dirty="0"/>
              <a:t>Our Pulse </a:t>
            </a:r>
            <a:r>
              <a:rPr lang="en-GB" sz="2800" dirty="0" smtClean="0"/>
              <a:t>Oximetry </a:t>
            </a:r>
            <a:r>
              <a:rPr lang="en-GB" sz="2800" dirty="0"/>
              <a:t>system consists of a probe, electronics and a local web server running on a laptop. By using the laptops battery power and a local area network, this makes it suitable for a region where electricity and internet access are limited</a:t>
            </a:r>
            <a:r>
              <a:rPr lang="en-GB" sz="2800" dirty="0" smtClean="0"/>
              <a:t>.</a:t>
            </a:r>
          </a:p>
          <a:p>
            <a:pPr algn="just"/>
            <a:endParaRPr lang="en-IE" sz="2800" dirty="0" smtClean="0"/>
          </a:p>
          <a:p>
            <a:pPr algn="just"/>
            <a:r>
              <a:rPr lang="en-IE" sz="2800" dirty="0" smtClean="0"/>
              <a:t>Existing clinical pulse oximeters are large and expensive and generally lack wireless connectivity.</a:t>
            </a:r>
            <a:endParaRPr lang="en-IE" sz="2800" dirty="0"/>
          </a:p>
          <a:p>
            <a:pPr algn="just"/>
            <a:r>
              <a:rPr lang="en-GB" sz="2800" dirty="0"/>
              <a:t>The leading edge in this technology is from The University of British Columbia </a:t>
            </a:r>
            <a:r>
              <a:rPr lang="en-GB" sz="2800" dirty="0" smtClean="0"/>
              <a:t>who </a:t>
            </a:r>
            <a:r>
              <a:rPr lang="en-GB" sz="2800" dirty="0"/>
              <a:t>have invented their own p</a:t>
            </a:r>
            <a:r>
              <a:rPr lang="en-GB" sz="2800" dirty="0" smtClean="0"/>
              <a:t>ulse oximeter </a:t>
            </a:r>
            <a:r>
              <a:rPr lang="en-GB" sz="2800" dirty="0"/>
              <a:t>which can connect to an iPhone. </a:t>
            </a:r>
            <a:r>
              <a:rPr lang="en-GB" sz="2800" dirty="0" smtClean="0"/>
              <a:t>This proves </a:t>
            </a:r>
            <a:r>
              <a:rPr lang="en-GB" sz="2800" dirty="0"/>
              <a:t>that our project is also cutting edge</a:t>
            </a:r>
            <a:r>
              <a:rPr lang="en-GB" sz="2800" dirty="0" smtClean="0"/>
              <a:t>.</a:t>
            </a:r>
          </a:p>
          <a:p>
            <a:pPr algn="just"/>
            <a:endParaRPr lang="en-GB" sz="2800" dirty="0" smtClean="0"/>
          </a:p>
          <a:p>
            <a:pPr algn="just"/>
            <a:r>
              <a:rPr lang="en-GB" sz="2800" dirty="0"/>
              <a:t>Our system uses a microcontroller SOC to perform the signal processing and wireless communication.</a:t>
            </a:r>
            <a:r>
              <a:rPr lang="en-IE" sz="2800" dirty="0"/>
              <a:t> The final product would use the Spark Core platform to make a smaller and cheaper version.</a:t>
            </a:r>
          </a:p>
          <a:p>
            <a:pPr algn="just"/>
            <a:r>
              <a:rPr lang="en-IE" sz="2800" dirty="0"/>
              <a:t>For prototyping we used a Programmable System on Chip(PSoC) and an Arduino </a:t>
            </a:r>
            <a:r>
              <a:rPr lang="en-IE" sz="2800" dirty="0" err="1"/>
              <a:t>wifi</a:t>
            </a:r>
            <a:r>
              <a:rPr lang="en-IE" sz="2800" dirty="0"/>
              <a:t> shield.</a:t>
            </a:r>
          </a:p>
          <a:p>
            <a:pPr algn="just"/>
            <a:endParaRPr lang="en-GB" sz="2800" dirty="0" smtClean="0"/>
          </a:p>
        </p:txBody>
      </p:sp>
      <p:sp>
        <p:nvSpPr>
          <p:cNvPr id="3" name="Rectangle 2"/>
          <p:cNvSpPr/>
          <p:nvPr/>
        </p:nvSpPr>
        <p:spPr>
          <a:xfrm>
            <a:off x="14801860" y="3217605"/>
            <a:ext cx="12106656" cy="3611245"/>
          </a:xfrm>
          <a:prstGeom prst="rect">
            <a:avLst/>
          </a:prstGeom>
        </p:spPr>
        <p:txBody>
          <a:bodyPr wrap="square">
            <a:spAutoFit/>
          </a:bodyPr>
          <a:lstStyle/>
          <a:p>
            <a:pPr algn="ctr">
              <a:spcAft>
                <a:spcPts val="800"/>
              </a:spcAft>
            </a:pPr>
            <a:r>
              <a:rPr lang="en-IE" sz="5400" u="sng" dirty="0" smtClean="0">
                <a:latin typeface="Century Gothic" panose="020B0502020202020204" pitchFamily="34" charset="0"/>
              </a:rPr>
              <a:t>What is a Pulse Oximeter ?</a:t>
            </a:r>
            <a:endParaRPr lang="en-GB" sz="5400" u="sng" dirty="0" smtClean="0">
              <a:latin typeface="Century Gothic" panose="020B0502020202020204" pitchFamily="34" charset="0"/>
              <a:ea typeface="Calibri" panose="020F0502020204030204" pitchFamily="34" charset="0"/>
              <a:cs typeface="Calibri" panose="020F0502020204030204" pitchFamily="34" charset="0"/>
            </a:endParaRPr>
          </a:p>
          <a:p>
            <a:pPr algn="just">
              <a:spcAft>
                <a:spcPts val="800"/>
              </a:spcAft>
            </a:pPr>
            <a:r>
              <a:rPr lang="en-IE" sz="2800" dirty="0"/>
              <a:t>Pulse oximeters are medical devices that monitor the level of oxygen in a patient's blood and alert the health-care worker if oxygen levels drop below safe levels, allowing rapid intervention. These devices are essential in any setting in which a patient's blood oxygen levels requires monitoring like operations, emergency and intensive care, and treatment and recovery in hospital wards</a:t>
            </a:r>
            <a:r>
              <a:rPr lang="en-IE" sz="2800" dirty="0" smtClean="0"/>
              <a:t>. (source: WHO)</a:t>
            </a:r>
            <a:endParaRPr lang="en-IE" sz="2400" dirty="0">
              <a:effectLst/>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8" name="TextBox 7"/>
          <p:cNvSpPr txBox="1"/>
          <p:nvPr/>
        </p:nvSpPr>
        <p:spPr>
          <a:xfrm>
            <a:off x="14849030" y="7160059"/>
            <a:ext cx="12106656" cy="2646878"/>
          </a:xfrm>
          <a:prstGeom prst="rect">
            <a:avLst/>
          </a:prstGeom>
          <a:noFill/>
        </p:spPr>
        <p:txBody>
          <a:bodyPr wrap="square" rtlCol="0">
            <a:spAutoFit/>
          </a:bodyPr>
          <a:lstStyle/>
          <a:p>
            <a:pPr algn="ctr"/>
            <a:r>
              <a:rPr lang="en-IE" sz="5400" u="sng" dirty="0" smtClean="0"/>
              <a:t>Web Platform</a:t>
            </a:r>
          </a:p>
          <a:p>
            <a:pPr algn="just"/>
            <a:r>
              <a:rPr lang="en-GB" sz="2800" dirty="0" smtClean="0"/>
              <a:t>The aim of our web platform is to allow doctors to easily check their patients pulse and oxygen levels while keeping the probe small and removing the need for a screen or monitor as the doctor can check the results on any device.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7444" y="10207745"/>
            <a:ext cx="8031480" cy="5455909"/>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28089541" y="3280925"/>
                <a:ext cx="12106656" cy="5841727"/>
              </a:xfrm>
              <a:prstGeom prst="rect">
                <a:avLst/>
              </a:prstGeom>
              <a:noFill/>
            </p:spPr>
            <p:txBody>
              <a:bodyPr wrap="square" rtlCol="0">
                <a:spAutoFit/>
              </a:bodyPr>
              <a:lstStyle/>
              <a:p>
                <a:pPr algn="ctr"/>
                <a:r>
                  <a:rPr lang="en-IE" sz="5400" u="sng" dirty="0" smtClean="0"/>
                  <a:t>Principles of Pulse Oximetry</a:t>
                </a:r>
              </a:p>
              <a:p>
                <a:pPr algn="just"/>
                <a:r>
                  <a:rPr lang="en-IE" sz="2800" dirty="0"/>
                  <a:t>The oxygen saturation is </a:t>
                </a:r>
                <a:r>
                  <a:rPr lang="en-IE" sz="2800" dirty="0" smtClean="0"/>
                  <a:t>taken by </a:t>
                </a:r>
                <a:r>
                  <a:rPr lang="en-IE" sz="2800" dirty="0"/>
                  <a:t>measuring the transmission of light through the </a:t>
                </a:r>
                <a:r>
                  <a:rPr lang="en-IE" sz="2800" dirty="0" smtClean="0"/>
                  <a:t>finger. </a:t>
                </a:r>
                <a:r>
                  <a:rPr lang="en-IE" sz="2800" dirty="0"/>
                  <a:t>This is based </a:t>
                </a:r>
                <a:r>
                  <a:rPr lang="en-IE" sz="2800" dirty="0" smtClean="0"/>
                  <a:t>on Beer’s law.</a:t>
                </a:r>
                <a:r>
                  <a:rPr lang="en-GB" sz="2800" dirty="0" smtClean="0"/>
                  <a:t> Beer’s law explains how light is absorbed by materials. The equation of Beers law:</a:t>
                </a:r>
              </a:p>
              <a:p>
                <a:pPr algn="just"/>
                <a:r>
                  <a:rPr lang="en-GB" sz="2800" dirty="0" smtClean="0"/>
                  <a:t> </a:t>
                </a:r>
                <a14:m>
                  <m:oMath xmlns:m="http://schemas.openxmlformats.org/officeDocument/2006/math">
                    <m:r>
                      <a:rPr lang="en-IE" sz="2800" b="0" i="1" smtClean="0">
                        <a:latin typeface="Cambria Math" panose="02040503050406030204" pitchFamily="18" charset="0"/>
                      </a:rPr>
                      <m:t>𝐴</m:t>
                    </m:r>
                    <m:r>
                      <a:rPr lang="en-IE" sz="2800" b="0" i="0" smtClean="0">
                        <a:latin typeface="Cambria Math" panose="02040503050406030204" pitchFamily="18" charset="0"/>
                      </a:rPr>
                      <m:t>=</m:t>
                    </m:r>
                    <m:r>
                      <m:rPr>
                        <m:sty m:val="p"/>
                      </m:rPr>
                      <a:rPr lang="en-IE" sz="2800" b="0" i="0" smtClean="0">
                        <a:latin typeface="Cambria Math" panose="02040503050406030204" pitchFamily="18" charset="0"/>
                      </a:rPr>
                      <m:t>log</m:t>
                    </m:r>
                    <m:r>
                      <a:rPr lang="en-IE" sz="2800" b="0" i="0" smtClean="0">
                        <a:latin typeface="Cambria Math" panose="02040503050406030204" pitchFamily="18" charset="0"/>
                      </a:rPr>
                      <m:t>10(</m:t>
                    </m:r>
                    <m:f>
                      <m:fPr>
                        <m:ctrlPr>
                          <a:rPr lang="en-IE" sz="2800" b="0" i="1" smtClean="0">
                            <a:latin typeface="Cambria Math" panose="02040503050406030204" pitchFamily="18" charset="0"/>
                          </a:rPr>
                        </m:ctrlPr>
                      </m:fPr>
                      <m:num>
                        <m:r>
                          <a:rPr lang="en-IE" sz="2800" b="0" i="1" smtClean="0">
                            <a:latin typeface="Cambria Math" panose="02040503050406030204" pitchFamily="18" charset="0"/>
                          </a:rPr>
                          <m:t>𝐼𝑜</m:t>
                        </m:r>
                      </m:num>
                      <m:den>
                        <m:r>
                          <a:rPr lang="en-IE" sz="2800" b="0" i="1" smtClean="0">
                            <a:latin typeface="Cambria Math" panose="02040503050406030204" pitchFamily="18" charset="0"/>
                          </a:rPr>
                          <m:t>𝐼</m:t>
                        </m:r>
                      </m:den>
                    </m:f>
                    <m:r>
                      <a:rPr lang="en-IE" sz="2800" b="0" i="0" smtClean="0">
                        <a:latin typeface="Cambria Math" panose="02040503050406030204" pitchFamily="18" charset="0"/>
                      </a:rPr>
                      <m:t>)</m:t>
                    </m:r>
                  </m:oMath>
                </a14:m>
                <a:endParaRPr lang="en-GB" sz="2800" dirty="0" smtClean="0"/>
              </a:p>
              <a:p>
                <a:pPr algn="just"/>
                <a:r>
                  <a:rPr lang="en-GB" sz="2800" dirty="0" smtClean="0"/>
                  <a:t>Where </a:t>
                </a:r>
                <a14:m>
                  <m:oMath xmlns:m="http://schemas.openxmlformats.org/officeDocument/2006/math">
                    <m:r>
                      <a:rPr lang="en-IE" sz="2800" b="0" i="1" smtClean="0">
                        <a:latin typeface="Cambria Math" panose="02040503050406030204" pitchFamily="18" charset="0"/>
                      </a:rPr>
                      <m:t>𝐴</m:t>
                    </m:r>
                  </m:oMath>
                </a14:m>
                <a:r>
                  <a:rPr lang="en-GB" sz="2800" dirty="0" smtClean="0"/>
                  <a:t> is the absorbance, </a:t>
                </a:r>
                <a14:m>
                  <m:oMath xmlns:m="http://schemas.openxmlformats.org/officeDocument/2006/math">
                    <m:r>
                      <a:rPr lang="en-IE" sz="2800" b="0" i="1" smtClean="0">
                        <a:latin typeface="Cambria Math" panose="02040503050406030204" pitchFamily="18" charset="0"/>
                      </a:rPr>
                      <m:t>𝐼</m:t>
                    </m:r>
                  </m:oMath>
                </a14:m>
                <a:r>
                  <a:rPr lang="en-GB" sz="2800" dirty="0" smtClean="0"/>
                  <a:t> </a:t>
                </a:r>
                <a:r>
                  <a:rPr lang="en-IE" sz="2800" dirty="0" smtClean="0"/>
                  <a:t>is </a:t>
                </a:r>
                <a:r>
                  <a:rPr lang="en-IE" sz="2800" dirty="0"/>
                  <a:t>the intensity of light </a:t>
                </a:r>
                <a:r>
                  <a:rPr lang="en-IE" sz="2800" dirty="0" smtClean="0"/>
                  <a:t>transmitted, and </a:t>
                </a:r>
                <a14:m>
                  <m:oMath xmlns:m="http://schemas.openxmlformats.org/officeDocument/2006/math">
                    <m:r>
                      <a:rPr lang="en-IE" sz="2800" b="0" i="1" smtClean="0">
                        <a:latin typeface="Cambria Math" panose="02040503050406030204" pitchFamily="18" charset="0"/>
                      </a:rPr>
                      <m:t>𝐼𝑜</m:t>
                    </m:r>
                  </m:oMath>
                </a14:m>
                <a:r>
                  <a:rPr lang="en-IE" sz="2800" dirty="0" smtClean="0"/>
                  <a:t> </a:t>
                </a:r>
                <a:r>
                  <a:rPr lang="en-IE" sz="2800" dirty="0"/>
                  <a:t>is the original intensity of </a:t>
                </a:r>
                <a:r>
                  <a:rPr lang="en-IE" sz="2800" dirty="0" smtClean="0"/>
                  <a:t>light</a:t>
                </a:r>
                <a:r>
                  <a:rPr lang="en-GB" sz="2800" dirty="0" smtClean="0"/>
                  <a:t>.</a:t>
                </a:r>
              </a:p>
              <a:p>
                <a:pPr algn="just"/>
                <a:endParaRPr lang="en-GB" sz="2800" dirty="0"/>
              </a:p>
              <a:p>
                <a:pPr algn="just"/>
                <a:r>
                  <a:rPr lang="en-GB" sz="2800" dirty="0" smtClean="0"/>
                  <a:t>In a pulse oximeter the calculation of the level of oxygen in the blood is based on measuring of the absorption of light by body tissue, which depends on how much </a:t>
                </a:r>
                <a:r>
                  <a:rPr lang="en-GB" sz="2800" dirty="0" err="1" smtClean="0"/>
                  <a:t>oxyhaemoglobin</a:t>
                </a:r>
                <a:r>
                  <a:rPr lang="en-GB" sz="2800" dirty="0" smtClean="0"/>
                  <a:t> is in the blood. This is calculated as the </a:t>
                </a:r>
                <a:r>
                  <a:rPr lang="en-IE" sz="2800" dirty="0" smtClean="0"/>
                  <a:t>ratio </a:t>
                </a:r>
                <a:r>
                  <a:rPr lang="en-IE" sz="2800" dirty="0"/>
                  <a:t>of red AC to the infrared </a:t>
                </a:r>
                <a:r>
                  <a:rPr lang="en-IE" sz="2800" dirty="0" smtClean="0"/>
                  <a:t>AC.</a:t>
                </a:r>
                <a:endParaRPr lang="en-GB" sz="2800" dirty="0" smtClean="0"/>
              </a:p>
            </p:txBody>
          </p:sp>
        </mc:Choice>
        <mc:Fallback xmlns="">
          <p:sp>
            <p:nvSpPr>
              <p:cNvPr id="11" name="TextBox 10"/>
              <p:cNvSpPr txBox="1">
                <a:spLocks noRot="1" noChangeAspect="1" noMove="1" noResize="1" noEditPoints="1" noAdjustHandles="1" noChangeArrowheads="1" noChangeShapeType="1" noTextEdit="1"/>
              </p:cNvSpPr>
              <p:nvPr/>
            </p:nvSpPr>
            <p:spPr>
              <a:xfrm>
                <a:off x="28089541" y="3280925"/>
                <a:ext cx="12106656" cy="5841727"/>
              </a:xfrm>
              <a:prstGeom prst="rect">
                <a:avLst/>
              </a:prstGeom>
              <a:blipFill rotWithShape="0">
                <a:blip r:embed="rId5"/>
                <a:stretch>
                  <a:fillRect l="-1057" t="-2923" r="-1007" b="-1983"/>
                </a:stretch>
              </a:blipFill>
            </p:spPr>
            <p:txBody>
              <a:bodyPr/>
              <a:lstStyle/>
              <a:p>
                <a:r>
                  <a:rPr lang="en-IE">
                    <a:noFill/>
                  </a:rPr>
                  <a:t> </a:t>
                </a:r>
              </a:p>
            </p:txBody>
          </p:sp>
        </mc:Fallback>
      </mc:AlternateContent>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88715" y="10009013"/>
            <a:ext cx="4797525" cy="3022487"/>
          </a:xfrm>
          <a:prstGeom prst="rect">
            <a:avLst/>
          </a:prstGeom>
        </p:spPr>
      </p:pic>
      <p:sp>
        <p:nvSpPr>
          <p:cNvPr id="13" name="TextBox 12"/>
          <p:cNvSpPr txBox="1"/>
          <p:nvPr/>
        </p:nvSpPr>
        <p:spPr>
          <a:xfrm>
            <a:off x="14849030" y="16205470"/>
            <a:ext cx="12106656" cy="2677656"/>
          </a:xfrm>
          <a:prstGeom prst="rect">
            <a:avLst/>
          </a:prstGeom>
          <a:noFill/>
        </p:spPr>
        <p:txBody>
          <a:bodyPr wrap="square" rtlCol="0">
            <a:spAutoFit/>
          </a:bodyPr>
          <a:lstStyle/>
          <a:p>
            <a:pPr algn="just"/>
            <a:r>
              <a:rPr lang="en-GB" sz="2800" dirty="0"/>
              <a:t>Our project uses a client-server model to communicate between the PSoC and the web server. According to Wikipedia “</a:t>
            </a:r>
            <a:r>
              <a:rPr lang="en-GB" sz="2800" i="1" dirty="0"/>
              <a:t>The client-server relationship describes the relation between the client and how it makes a service request from the server, and how the server can accept these requests, process them, and return the requested information to the client</a:t>
            </a:r>
            <a:r>
              <a:rPr lang="en-GB" sz="2800" i="1" dirty="0" smtClean="0"/>
              <a:t>.</a:t>
            </a:r>
            <a:r>
              <a:rPr lang="en-GB" sz="2800" dirty="0" smtClean="0"/>
              <a:t>”</a:t>
            </a:r>
          </a:p>
        </p:txBody>
      </p:sp>
      <p:sp>
        <p:nvSpPr>
          <p:cNvPr id="15" name="TextBox 14"/>
          <p:cNvSpPr txBox="1"/>
          <p:nvPr/>
        </p:nvSpPr>
        <p:spPr>
          <a:xfrm>
            <a:off x="10336415" y="11868109"/>
            <a:ext cx="2638015" cy="523220"/>
          </a:xfrm>
          <a:prstGeom prst="rect">
            <a:avLst/>
          </a:prstGeom>
          <a:noFill/>
        </p:spPr>
        <p:txBody>
          <a:bodyPr wrap="square" rtlCol="0">
            <a:spAutoFit/>
          </a:bodyPr>
          <a:lstStyle/>
          <a:p>
            <a:pPr algn="ctr"/>
            <a:r>
              <a:rPr lang="en-IE" sz="2800" dirty="0" smtClean="0">
                <a:solidFill>
                  <a:schemeClr val="accent6"/>
                </a:solidFill>
              </a:rPr>
              <a:t>A Spark Core</a:t>
            </a:r>
            <a:endParaRPr lang="en-IE" sz="2800" dirty="0">
              <a:solidFill>
                <a:schemeClr val="accent6"/>
              </a:solidFill>
            </a:endParaRPr>
          </a:p>
        </p:txBody>
      </p:sp>
      <p:sp>
        <p:nvSpPr>
          <p:cNvPr id="17" name="TextBox 16"/>
          <p:cNvSpPr txBox="1"/>
          <p:nvPr/>
        </p:nvSpPr>
        <p:spPr>
          <a:xfrm>
            <a:off x="22472847" y="25281659"/>
            <a:ext cx="4892154" cy="523220"/>
          </a:xfrm>
          <a:prstGeom prst="rect">
            <a:avLst/>
          </a:prstGeom>
          <a:noFill/>
        </p:spPr>
        <p:txBody>
          <a:bodyPr wrap="square" rtlCol="0">
            <a:spAutoFit/>
          </a:bodyPr>
          <a:lstStyle/>
          <a:p>
            <a:pPr algn="ctr"/>
            <a:r>
              <a:rPr lang="en-IE" sz="2800" dirty="0" smtClean="0">
                <a:solidFill>
                  <a:schemeClr val="accent6"/>
                </a:solidFill>
              </a:rPr>
              <a:t>The Client-Server model</a:t>
            </a:r>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7229" y="8546691"/>
            <a:ext cx="3899524" cy="2924643"/>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85982" y="19547351"/>
            <a:ext cx="4069704" cy="5527150"/>
          </a:xfrm>
          <a:prstGeom prst="rect">
            <a:avLst/>
          </a:prstGeom>
        </p:spPr>
      </p:pic>
      <p:sp>
        <p:nvSpPr>
          <p:cNvPr id="22" name="TextBox 21"/>
          <p:cNvSpPr txBox="1"/>
          <p:nvPr/>
        </p:nvSpPr>
        <p:spPr>
          <a:xfrm>
            <a:off x="14801729" y="19424942"/>
            <a:ext cx="7670292" cy="8710077"/>
          </a:xfrm>
          <a:prstGeom prst="rect">
            <a:avLst/>
          </a:prstGeom>
          <a:noFill/>
        </p:spPr>
        <p:txBody>
          <a:bodyPr wrap="square" rtlCol="0">
            <a:spAutoFit/>
          </a:bodyPr>
          <a:lstStyle/>
          <a:p>
            <a:pPr algn="just"/>
            <a:r>
              <a:rPr lang="en-GB" sz="2800" dirty="0"/>
              <a:t>The graphs are plotted on our website by using a PHP charting library. When the user clicks a button on the page, we get the data from the PSoC to the PHP page by getting the button to link to a PHP web crawler script which sends a GET request to the PSoC telling it to serve up a new page with specific data according to which button the user has pressed by using the REST protocol. We use a </a:t>
            </a:r>
            <a:r>
              <a:rPr lang="en-GB" sz="2800" dirty="0" smtClean="0"/>
              <a:t>parameter/value pair which </a:t>
            </a:r>
            <a:r>
              <a:rPr lang="en-GB" sz="2800" dirty="0"/>
              <a:t>changes according to which button was pressed. When the PSoC detects </a:t>
            </a:r>
            <a:r>
              <a:rPr lang="en-GB" sz="2800" dirty="0" smtClean="0"/>
              <a:t>the value it </a:t>
            </a:r>
            <a:r>
              <a:rPr lang="en-GB" sz="2800" dirty="0"/>
              <a:t>sends out a different set of </a:t>
            </a:r>
            <a:r>
              <a:rPr lang="en-GB" sz="2800" dirty="0" smtClean="0"/>
              <a:t>data according to the value received. </a:t>
            </a:r>
            <a:r>
              <a:rPr lang="en-GB" sz="2800" dirty="0"/>
              <a:t>The web crawler script then uses another library to take the tags out of the </a:t>
            </a:r>
            <a:r>
              <a:rPr lang="en-GB" sz="2800" dirty="0" err="1"/>
              <a:t>PSoCs</a:t>
            </a:r>
            <a:r>
              <a:rPr lang="en-GB" sz="2800" dirty="0"/>
              <a:t> page and saves them into a file.  We then load in these files and graph them on a line plot.</a:t>
            </a:r>
            <a:endParaRPr lang="en-IE" sz="2800" dirty="0"/>
          </a:p>
          <a:p>
            <a:endParaRPr lang="en-IE" sz="2800" dirty="0"/>
          </a:p>
        </p:txBody>
      </p:sp>
      <p:sp>
        <p:nvSpPr>
          <p:cNvPr id="23" name="TextBox 22"/>
          <p:cNvSpPr txBox="1"/>
          <p:nvPr/>
        </p:nvSpPr>
        <p:spPr>
          <a:xfrm>
            <a:off x="36978335" y="28057683"/>
            <a:ext cx="6437376" cy="2217530"/>
          </a:xfrm>
          <a:prstGeom prst="rect">
            <a:avLst/>
          </a:prstGeom>
          <a:noFill/>
        </p:spPr>
        <p:txBody>
          <a:bodyPr wrap="square" rtlCol="0">
            <a:spAutoFit/>
          </a:bodyPr>
          <a:lstStyle/>
          <a:p>
            <a:r>
              <a:rPr lang="en-IE" dirty="0" smtClean="0"/>
              <a:t>Adrian Kelly</a:t>
            </a:r>
          </a:p>
          <a:p>
            <a:r>
              <a:rPr lang="en-IE" dirty="0" smtClean="0"/>
              <a:t>Robert Corby</a:t>
            </a:r>
            <a:endParaRPr lang="en-IE" dirty="0"/>
          </a:p>
        </p:txBody>
      </p:sp>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 y="379153"/>
            <a:ext cx="42803763" cy="2359956"/>
          </a:xfrm>
          <a:prstGeom prst="rect">
            <a:avLst/>
          </a:prstGeom>
        </p:spPr>
      </p:pic>
      <p:sp>
        <p:nvSpPr>
          <p:cNvPr id="24" name="TextBox 23"/>
          <p:cNvSpPr txBox="1"/>
          <p:nvPr/>
        </p:nvSpPr>
        <p:spPr>
          <a:xfrm>
            <a:off x="28088714" y="13067090"/>
            <a:ext cx="12108309" cy="1754326"/>
          </a:xfrm>
          <a:prstGeom prst="rect">
            <a:avLst/>
          </a:prstGeom>
          <a:noFill/>
        </p:spPr>
        <p:txBody>
          <a:bodyPr wrap="square" rtlCol="0">
            <a:spAutoFit/>
          </a:bodyPr>
          <a:lstStyle/>
          <a:p>
            <a:pPr algn="ctr"/>
            <a:r>
              <a:rPr lang="en-IE" sz="5400" u="sng" dirty="0" smtClean="0"/>
              <a:t>Microcontroller SOC</a:t>
            </a:r>
          </a:p>
          <a:p>
            <a:pPr algn="just"/>
            <a:endParaRPr lang="en-IE" sz="5400" u="sng" dirty="0"/>
          </a:p>
        </p:txBody>
      </p:sp>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087889" y="13992915"/>
            <a:ext cx="12108308" cy="7916931"/>
          </a:xfrm>
          <a:prstGeom prst="rect">
            <a:avLst/>
          </a:prstGeom>
        </p:spPr>
      </p:pic>
      <p:sp>
        <p:nvSpPr>
          <p:cNvPr id="26" name="TextBox 25"/>
          <p:cNvSpPr txBox="1"/>
          <p:nvPr/>
        </p:nvSpPr>
        <p:spPr>
          <a:xfrm>
            <a:off x="1608517" y="20284868"/>
            <a:ext cx="12106656" cy="923330"/>
          </a:xfrm>
          <a:prstGeom prst="rect">
            <a:avLst/>
          </a:prstGeom>
          <a:noFill/>
        </p:spPr>
        <p:txBody>
          <a:bodyPr wrap="square" rtlCol="0">
            <a:spAutoFit/>
          </a:bodyPr>
          <a:lstStyle/>
          <a:p>
            <a:pPr algn="ctr"/>
            <a:r>
              <a:rPr lang="en-IE" sz="5400" u="sng" dirty="0" smtClean="0"/>
              <a:t>Results &amp; Conclusions</a:t>
            </a:r>
            <a:endParaRPr lang="en-IE" sz="5400" u="sng" dirty="0"/>
          </a:p>
        </p:txBody>
      </p:sp>
      <p:sp>
        <p:nvSpPr>
          <p:cNvPr id="27" name="TextBox 26"/>
          <p:cNvSpPr txBox="1"/>
          <p:nvPr/>
        </p:nvSpPr>
        <p:spPr>
          <a:xfrm>
            <a:off x="28188035" y="22048803"/>
            <a:ext cx="12008162" cy="4832092"/>
          </a:xfrm>
          <a:prstGeom prst="rect">
            <a:avLst/>
          </a:prstGeom>
          <a:noFill/>
        </p:spPr>
        <p:txBody>
          <a:bodyPr wrap="square" rtlCol="0">
            <a:spAutoFit/>
          </a:bodyPr>
          <a:lstStyle/>
          <a:p>
            <a:pPr algn="just"/>
            <a:r>
              <a:rPr lang="en-IE" sz="2800" dirty="0" smtClean="0"/>
              <a:t>Shown above is a block diagram of how the PSoC runs our program. Firstly the phototransistor picks up the light transmitted through the finger then amplifies it, then it is read in the ADC and repeats until 256 readings have been taken. The ADC then averages these readings and sends them to be separated into red data and infrared data. The ADC sample rate is set to 200Hz to reject interference from mains lighting. These then go through various filters(band pass filter, low pass filter, autocorrelation) to get the AC and DC values for oxygen % calculation and BPM. Finally the values are sent to the web server to be sent back to the  web page to be displayed on a graph.</a:t>
            </a:r>
          </a:p>
        </p:txBody>
      </p:sp>
      <p:sp>
        <p:nvSpPr>
          <p:cNvPr id="28" name="TextBox 27"/>
          <p:cNvSpPr txBox="1"/>
          <p:nvPr/>
        </p:nvSpPr>
        <p:spPr>
          <a:xfrm>
            <a:off x="33320736" y="10052227"/>
            <a:ext cx="5632705" cy="1815882"/>
          </a:xfrm>
          <a:prstGeom prst="rect">
            <a:avLst/>
          </a:prstGeom>
          <a:noFill/>
        </p:spPr>
        <p:txBody>
          <a:bodyPr wrap="square" rtlCol="0">
            <a:spAutoFit/>
          </a:bodyPr>
          <a:lstStyle/>
          <a:p>
            <a:pPr algn="just"/>
            <a:r>
              <a:rPr lang="en-IE" sz="2800" dirty="0" smtClean="0"/>
              <a:t>This graph shows how light of different wavelengths is absorbed by the different types of haemoglobin in the blood.</a:t>
            </a:r>
          </a:p>
        </p:txBody>
      </p:sp>
      <p:pic>
        <p:nvPicPr>
          <p:cNvPr id="29" name="Picture 28"/>
          <p:cNvPicPr>
            <a:picLocks noChangeAspect="1"/>
          </p:cNvPicPr>
          <p:nvPr/>
        </p:nvPicPr>
        <p:blipFill>
          <a:blip r:embed="rId11"/>
          <a:stretch>
            <a:fillRect/>
          </a:stretch>
        </p:blipFill>
        <p:spPr>
          <a:xfrm>
            <a:off x="1560097" y="21338646"/>
            <a:ext cx="6130880" cy="3243353"/>
          </a:xfrm>
          <a:prstGeom prst="rect">
            <a:avLst/>
          </a:prstGeom>
        </p:spPr>
      </p:pic>
      <p:sp>
        <p:nvSpPr>
          <p:cNvPr id="32" name="TextBox 31"/>
          <p:cNvSpPr txBox="1"/>
          <p:nvPr/>
        </p:nvSpPr>
        <p:spPr>
          <a:xfrm>
            <a:off x="1535887" y="25074501"/>
            <a:ext cx="12155076" cy="3539430"/>
          </a:xfrm>
          <a:prstGeom prst="rect">
            <a:avLst/>
          </a:prstGeom>
          <a:noFill/>
        </p:spPr>
        <p:txBody>
          <a:bodyPr wrap="square" rtlCol="0">
            <a:spAutoFit/>
          </a:bodyPr>
          <a:lstStyle/>
          <a:p>
            <a:pPr algn="just"/>
            <a:r>
              <a:rPr lang="en-IE" sz="2800" dirty="0" smtClean="0"/>
              <a:t>We tested our pulse oximeter on several different people. The 2 graphs above show a persons beats per minute(left) and their ratio of red AC to the infrared AC. This shows that the beats per minute are consistent with a persons pulse over the 5 minute period of the test. The ratios show an average of ~0.2 but a larger spread. This shows that the readings are more easily affected by movement and the fingers placement in the probe. We modified the probe design to attempt to fix this problem.</a:t>
            </a:r>
            <a:endParaRPr lang="en-IE" sz="4000" dirty="0"/>
          </a:p>
        </p:txBody>
      </p:sp>
      <p:pic>
        <p:nvPicPr>
          <p:cNvPr id="33" name="Picture 32"/>
          <p:cNvPicPr>
            <a:picLocks noChangeAspect="1"/>
          </p:cNvPicPr>
          <p:nvPr/>
        </p:nvPicPr>
        <p:blipFill>
          <a:blip r:embed="rId12"/>
          <a:stretch>
            <a:fillRect/>
          </a:stretch>
        </p:blipFill>
        <p:spPr>
          <a:xfrm>
            <a:off x="7690978" y="21328834"/>
            <a:ext cx="6024196" cy="3253166"/>
          </a:xfrm>
          <a:prstGeom prst="rect">
            <a:avLst/>
          </a:prstGeom>
        </p:spPr>
      </p:pic>
      <p:sp>
        <p:nvSpPr>
          <p:cNvPr id="14" name="TextBox 13"/>
          <p:cNvSpPr txBox="1"/>
          <p:nvPr/>
        </p:nvSpPr>
        <p:spPr>
          <a:xfrm>
            <a:off x="14149588" y="28704783"/>
            <a:ext cx="13411200" cy="923330"/>
          </a:xfrm>
          <a:prstGeom prst="rect">
            <a:avLst/>
          </a:prstGeom>
          <a:noFill/>
        </p:spPr>
        <p:txBody>
          <a:bodyPr wrap="square" rtlCol="0">
            <a:spAutoFit/>
          </a:bodyPr>
          <a:lstStyle/>
          <a:p>
            <a:pPr algn="ctr"/>
            <a:r>
              <a:rPr lang="en-IE" sz="5400" dirty="0" err="1" smtClean="0">
                <a:solidFill>
                  <a:schemeClr val="accent6"/>
                </a:solidFill>
                <a:latin typeface="Century Gothic" panose="020B0502020202020204" pitchFamily="34" charset="0"/>
              </a:rPr>
              <a:t>Salesian</a:t>
            </a:r>
            <a:r>
              <a:rPr lang="en-IE" sz="5400" dirty="0" smtClean="0">
                <a:solidFill>
                  <a:schemeClr val="accent6"/>
                </a:solidFill>
                <a:latin typeface="Century Gothic" panose="020B0502020202020204" pitchFamily="34" charset="0"/>
              </a:rPr>
              <a:t> Secondary College, Limerick</a:t>
            </a:r>
            <a:endParaRPr lang="en-IE" sz="5400" dirty="0">
              <a:solidFill>
                <a:schemeClr val="accent6"/>
              </a:solidFill>
              <a:latin typeface="Century Gothic" panose="020B0502020202020204" pitchFamily="34" charset="0"/>
            </a:endParaRPr>
          </a:p>
        </p:txBody>
      </p:sp>
    </p:spTree>
    <p:extLst>
      <p:ext uri="{BB962C8B-B14F-4D97-AF65-F5344CB8AC3E}">
        <p14:creationId xmlns:p14="http://schemas.microsoft.com/office/powerpoint/2010/main" val="2114048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853</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Century Gothic</vt:lpstr>
      <vt:lpstr>Times New Roman</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Display</dc:title>
  <dc:creator>Adrian</dc:creator>
  <cp:lastModifiedBy>Adrian</cp:lastModifiedBy>
  <cp:revision>44</cp:revision>
  <dcterms:created xsi:type="dcterms:W3CDTF">2013-12-30T12:22:10Z</dcterms:created>
  <dcterms:modified xsi:type="dcterms:W3CDTF">2014-01-01T19:56:36Z</dcterms:modified>
</cp:coreProperties>
</file>