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64" r:id="rId13"/>
    <p:sldId id="259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0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3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0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9714" y="1736725"/>
            <a:ext cx="10998926" cy="227398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Comparativo </a:t>
            </a:r>
            <a:r>
              <a:rPr lang="pt-BR" sz="4400" dirty="0" err="1" smtClean="0"/>
              <a:t>Enade</a:t>
            </a:r>
            <a:r>
              <a:rPr lang="pt-BR" sz="4400" dirty="0" smtClean="0"/>
              <a:t> -2017</a:t>
            </a:r>
            <a:br>
              <a:rPr lang="pt-BR" sz="4400" dirty="0" smtClean="0"/>
            </a:br>
            <a:r>
              <a:rPr lang="pt-BR" sz="4400" dirty="0" smtClean="0"/>
              <a:t>instituições Federais </a:t>
            </a:r>
            <a:r>
              <a:rPr lang="pt-BR" sz="4400" dirty="0" err="1" smtClean="0"/>
              <a:t>vs</a:t>
            </a:r>
            <a:r>
              <a:rPr lang="pt-BR" sz="4400" dirty="0" smtClean="0"/>
              <a:t> não federais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2652" y="4686254"/>
            <a:ext cx="8430171" cy="1655762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Anne Almeida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Giovane </a:t>
            </a:r>
            <a:r>
              <a:rPr lang="pt-BR" dirty="0" smtClean="0">
                <a:solidFill>
                  <a:schemeClr val="tx1"/>
                </a:solidFill>
              </a:rPr>
              <a:t>Richard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Robert Cristiano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58" y="1061176"/>
            <a:ext cx="5745865" cy="1110869"/>
          </a:xfrm>
          <a:prstGeom prst="rect">
            <a:avLst/>
          </a:prstGeom>
          <a:effectLst>
            <a:reflection stA="23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2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7383" y="134470"/>
            <a:ext cx="7116840" cy="1250576"/>
          </a:xfrm>
        </p:spPr>
        <p:txBody>
          <a:bodyPr/>
          <a:lstStyle/>
          <a:p>
            <a:pPr algn="ctr"/>
            <a:r>
              <a:rPr lang="pt-BR" dirty="0" smtClean="0"/>
              <a:t>Instituições </a:t>
            </a:r>
            <a:r>
              <a:rPr lang="pt-BR" dirty="0" smtClean="0"/>
              <a:t>federais e Privadas lucrativas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08" y="1586336"/>
            <a:ext cx="7172390" cy="47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7383" y="134470"/>
            <a:ext cx="7116840" cy="1250576"/>
          </a:xfrm>
        </p:spPr>
        <p:txBody>
          <a:bodyPr/>
          <a:lstStyle/>
          <a:p>
            <a:pPr algn="ctr"/>
            <a:r>
              <a:rPr lang="pt-BR" dirty="0" smtClean="0"/>
              <a:t>Instituições </a:t>
            </a:r>
            <a:r>
              <a:rPr lang="pt-BR" dirty="0" smtClean="0"/>
              <a:t>federais e Privadas não lucrativas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40" y="1640125"/>
            <a:ext cx="7201526" cy="48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 smtClean="0"/>
              <a:t>Gráfico comparativo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" y="1201783"/>
            <a:ext cx="11957011" cy="55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 Máxima, Mediana e média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9218"/>
              </p:ext>
            </p:extLst>
          </p:nvPr>
        </p:nvGraphicFramePr>
        <p:xfrm>
          <a:off x="1267097" y="2249486"/>
          <a:ext cx="9780316" cy="409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079">
                  <a:extLst>
                    <a:ext uri="{9D8B030D-6E8A-4147-A177-3AD203B41FA5}">
                      <a16:colId xmlns:a16="http://schemas.microsoft.com/office/drawing/2014/main" xmlns="" val="3078037120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xmlns="" val="3156660994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xmlns="" val="2536979040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xmlns="" val="398647426"/>
                    </a:ext>
                  </a:extLst>
                </a:gridCol>
              </a:tblGrid>
              <a:tr h="68317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Tipo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Nota Máxima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Mediana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Média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3316714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1. Federal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50.70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5641513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 Não Federais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93.3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38.9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39.78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4176951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2.1 Estaduais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86.5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44.8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45.21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296138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2.2 Privada Luc.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76.0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36.8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37.58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57877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2.3 Privada Não </a:t>
                      </a:r>
                      <a:r>
                        <a:rPr lang="pt-BR" dirty="0" err="1" smtClean="0"/>
                        <a:t>luc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93.3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131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95943"/>
            <a:ext cx="9905998" cy="744583"/>
          </a:xfrm>
        </p:spPr>
        <p:txBody>
          <a:bodyPr>
            <a:normAutofit/>
          </a:bodyPr>
          <a:lstStyle/>
          <a:p>
            <a:r>
              <a:rPr lang="pt-BR" dirty="0" smtClean="0"/>
              <a:t>gráfico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9" y="1188720"/>
            <a:ext cx="11563605" cy="53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78" y="1659987"/>
            <a:ext cx="9699483" cy="33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err="1" smtClean="0"/>
              <a:t>enade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93223"/>
            <a:ext cx="9905999" cy="4497978"/>
          </a:xfrm>
        </p:spPr>
        <p:txBody>
          <a:bodyPr/>
          <a:lstStyle/>
          <a:p>
            <a:r>
              <a:rPr lang="pt-BR" dirty="0"/>
              <a:t>O Exame Nacional de Desempenho de Estudantes (</a:t>
            </a:r>
            <a:r>
              <a:rPr lang="pt-BR" dirty="0" err="1"/>
              <a:t>Enade</a:t>
            </a:r>
            <a:r>
              <a:rPr lang="pt-BR" dirty="0"/>
              <a:t>) avalia o rendimento dos concluintes dos cursos de graduação, em relação aos conteúdos programáticos, habilidades e competências adquiridas em sua formação. </a:t>
            </a:r>
            <a:endParaRPr lang="pt-BR" dirty="0" smtClean="0"/>
          </a:p>
          <a:p>
            <a:r>
              <a:rPr lang="pt-BR" dirty="0"/>
              <a:t>O objetivo do </a:t>
            </a:r>
            <a:r>
              <a:rPr lang="pt-BR" dirty="0" err="1"/>
              <a:t>Enade</a:t>
            </a:r>
            <a:r>
              <a:rPr lang="pt-BR" dirty="0"/>
              <a:t> é avaliar o desempenho dos estudantes com relação aos conteúdos programáticos previstos nas diretrizes curriculares dos cursos de graduação, o desenvolvimento de competências e habilidades necessárias ao aprofundamento da formação geral e profissional, e o nível de atualização dos estudantes com relação à realidade brasileira e </a:t>
            </a:r>
            <a:r>
              <a:rPr lang="pt-BR" dirty="0" smtClean="0"/>
              <a:t>mundial.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853" y="-152190"/>
            <a:ext cx="9905998" cy="9098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Instituições Federais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" y="1240973"/>
            <a:ext cx="11479300" cy="53362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66070" y="1828799"/>
            <a:ext cx="2325188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count    2706.000000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mean       50.699815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        13.312321</a:t>
            </a:r>
          </a:p>
          <a:p>
            <a:r>
              <a:rPr lang="en-US" sz="1600" dirty="0">
                <a:solidFill>
                  <a:schemeClr val="bg1"/>
                </a:solidFill>
              </a:rPr>
              <a:t>min         0.000000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25%        41.525000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50%        51.100000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75%        60.175000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max        95.100000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não federais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4" y="1123406"/>
            <a:ext cx="11928912" cy="55452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88583" y="1737360"/>
            <a:ext cx="2024743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5783.000000</a:t>
            </a:r>
          </a:p>
          <a:p>
            <a:r>
              <a:rPr lang="en-US" sz="1600" dirty="0"/>
              <a:t>mean       39.782812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12.326573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31.400000</a:t>
            </a:r>
          </a:p>
          <a:p>
            <a:r>
              <a:rPr lang="en-US" sz="1600" dirty="0"/>
              <a:t>50%        38.900000</a:t>
            </a:r>
          </a:p>
          <a:p>
            <a:r>
              <a:rPr lang="en-US" sz="1600" dirty="0"/>
              <a:t>75%        47.400000</a:t>
            </a:r>
          </a:p>
          <a:p>
            <a:r>
              <a:rPr lang="en-US" sz="1600" dirty="0"/>
              <a:t>max        93.300000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431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-113002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estaduais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" y="1175658"/>
            <a:ext cx="11928910" cy="5545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36331" y="1698171"/>
            <a:ext cx="2103120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970.000000</a:t>
            </a:r>
          </a:p>
          <a:p>
            <a:r>
              <a:rPr lang="en-US" sz="1600" dirty="0"/>
              <a:t>mean      45.210206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13.429972</a:t>
            </a:r>
          </a:p>
          <a:p>
            <a:r>
              <a:rPr lang="en-US" sz="1600" dirty="0"/>
              <a:t>min        0.000000</a:t>
            </a:r>
          </a:p>
          <a:p>
            <a:r>
              <a:rPr lang="en-US" sz="1600" dirty="0"/>
              <a:t>25%       35.900000</a:t>
            </a:r>
          </a:p>
          <a:p>
            <a:r>
              <a:rPr lang="en-US" sz="1600" dirty="0"/>
              <a:t>50%       44.800000</a:t>
            </a:r>
          </a:p>
          <a:p>
            <a:r>
              <a:rPr lang="en-US" sz="1600" dirty="0"/>
              <a:t>75%       54.500000</a:t>
            </a:r>
          </a:p>
          <a:p>
            <a:r>
              <a:rPr lang="en-US" sz="1600" dirty="0"/>
              <a:t>max       86.500000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76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privadas lucrativas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5" y="1227910"/>
            <a:ext cx="11872708" cy="551915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66069" y="1789612"/>
            <a:ext cx="2468880" cy="2127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2094.000000</a:t>
            </a:r>
          </a:p>
          <a:p>
            <a:r>
              <a:rPr lang="en-US" sz="1600" dirty="0"/>
              <a:t>mean       37.584384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10.722355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30.600000</a:t>
            </a:r>
          </a:p>
          <a:p>
            <a:r>
              <a:rPr lang="en-US" sz="1600" dirty="0"/>
              <a:t>50%        36.800000</a:t>
            </a:r>
          </a:p>
          <a:p>
            <a:r>
              <a:rPr lang="en-US" sz="1600" dirty="0"/>
              <a:t>75%        44.200000</a:t>
            </a:r>
          </a:p>
          <a:p>
            <a:r>
              <a:rPr lang="en-US" sz="1600" dirty="0"/>
              <a:t>max        76.000000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35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Privadas não lucrativas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9" y="1175657"/>
            <a:ext cx="11900809" cy="55322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26880" y="1685109"/>
            <a:ext cx="2547257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2469.000000</a:t>
            </a:r>
          </a:p>
          <a:p>
            <a:r>
              <a:rPr lang="en-US" sz="1600" dirty="0"/>
              <a:t>mean       39.734305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12.545465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31.100000</a:t>
            </a:r>
          </a:p>
          <a:p>
            <a:r>
              <a:rPr lang="en-US" sz="1600" dirty="0"/>
              <a:t>50%        39.000000</a:t>
            </a:r>
          </a:p>
          <a:p>
            <a:r>
              <a:rPr lang="en-US" sz="1600" dirty="0"/>
              <a:t>75%        47.900000</a:t>
            </a:r>
          </a:p>
          <a:p>
            <a:r>
              <a:rPr lang="en-US" sz="1600" dirty="0"/>
              <a:t>max        93.300000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172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3629" y="67235"/>
            <a:ext cx="7881563" cy="1250576"/>
          </a:xfrm>
        </p:spPr>
        <p:txBody>
          <a:bodyPr/>
          <a:lstStyle/>
          <a:p>
            <a:r>
              <a:rPr lang="pt-BR" dirty="0" smtClean="0"/>
              <a:t>Instituições </a:t>
            </a:r>
            <a:r>
              <a:rPr lang="pt-BR" dirty="0" smtClean="0"/>
              <a:t>federais e não federais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22" y="1478570"/>
            <a:ext cx="7302379" cy="48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7383" y="134470"/>
            <a:ext cx="7116840" cy="1250576"/>
          </a:xfrm>
        </p:spPr>
        <p:txBody>
          <a:bodyPr/>
          <a:lstStyle/>
          <a:p>
            <a:r>
              <a:rPr lang="pt-BR" dirty="0" smtClean="0"/>
              <a:t>Instituições </a:t>
            </a:r>
            <a:r>
              <a:rPr lang="pt-BR" dirty="0" smtClean="0"/>
              <a:t>federais e estaduais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97" y="1519101"/>
            <a:ext cx="7239625" cy="48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67</TotalTime>
  <Words>273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Trebuchet MS</vt:lpstr>
      <vt:lpstr>Tw Cen MT</vt:lpstr>
      <vt:lpstr>Circuito</vt:lpstr>
      <vt:lpstr>Comparativo Enade -2017 instituições Federais vs não federais</vt:lpstr>
      <vt:lpstr>enade</vt:lpstr>
      <vt:lpstr>  Instituições Federais</vt:lpstr>
      <vt:lpstr>Instituições não federais</vt:lpstr>
      <vt:lpstr>Instituições estaduais</vt:lpstr>
      <vt:lpstr>Instituições privadas lucrativas</vt:lpstr>
      <vt:lpstr>Instituições Privadas não lucrativas</vt:lpstr>
      <vt:lpstr>Instituições federais e não federais</vt:lpstr>
      <vt:lpstr>Instituições federais e estaduais</vt:lpstr>
      <vt:lpstr>Instituições federais e Privadas lucrativas</vt:lpstr>
      <vt:lpstr>Instituições federais e Privadas não lucrativas</vt:lpstr>
      <vt:lpstr>Gráfico comparativo</vt:lpstr>
      <vt:lpstr>Nota Máxima, Mediana e média</vt:lpstr>
      <vt:lpstr>gráfico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Comparativo Enade  Federais vs não federais</dc:title>
  <dc:creator>Usuário do Windows</dc:creator>
  <cp:lastModifiedBy>giovane richard xavier lopes</cp:lastModifiedBy>
  <cp:revision>12</cp:revision>
  <dcterms:created xsi:type="dcterms:W3CDTF">2018-10-26T17:30:01Z</dcterms:created>
  <dcterms:modified xsi:type="dcterms:W3CDTF">2018-10-30T23:22:10Z</dcterms:modified>
</cp:coreProperties>
</file>