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330" autoAdjust="0"/>
    <p:restoredTop sz="94660"/>
  </p:normalViewPr>
  <p:slideViewPr>
    <p:cSldViewPr>
      <p:cViewPr varScale="1">
        <p:scale>
          <a:sx n="88" d="100"/>
          <a:sy n="88" d="100"/>
        </p:scale>
        <p:origin x="-108" y="-5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BABC-70E1-4210-AEFA-BB6BB6F68932}" type="datetimeFigureOut">
              <a:rPr lang="en-US" smtClean="0"/>
              <a:t>6/2/2010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A39F-B737-40A3-B45E-D041E74AF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53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BABC-70E1-4210-AEFA-BB6BB6F68932}" type="datetimeFigureOut">
              <a:rPr lang="en-US" smtClean="0"/>
              <a:t>6/2/2010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A39F-B737-40A3-B45E-D041E74AF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7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BABC-70E1-4210-AEFA-BB6BB6F68932}" type="datetimeFigureOut">
              <a:rPr lang="en-US" smtClean="0"/>
              <a:t>6/2/2010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A39F-B737-40A3-B45E-D041E74AF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82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0">
                <a:schemeClr val="bg1">
                  <a:lumMod val="75000"/>
                </a:schemeClr>
              </a:gs>
              <a:gs pos="75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BABC-70E1-4210-AEFA-BB6BB6F68932}" type="datetimeFigureOut">
              <a:rPr lang="en-US" smtClean="0"/>
              <a:t>6/2/2010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A39F-B737-40A3-B45E-D041E74AF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99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BABC-70E1-4210-AEFA-BB6BB6F68932}" type="datetimeFigureOut">
              <a:rPr lang="en-US" smtClean="0"/>
              <a:t>6/2/2010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A39F-B737-40A3-B45E-D041E74AF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07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BABC-70E1-4210-AEFA-BB6BB6F68932}" type="datetimeFigureOut">
              <a:rPr lang="en-US" smtClean="0"/>
              <a:t>6/2/2010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A39F-B737-40A3-B45E-D041E74AF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51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BABC-70E1-4210-AEFA-BB6BB6F68932}" type="datetimeFigureOut">
              <a:rPr lang="en-US" smtClean="0"/>
              <a:t>6/2/2010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A39F-B737-40A3-B45E-D041E74AF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3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BABC-70E1-4210-AEFA-BB6BB6F68932}" type="datetimeFigureOut">
              <a:rPr lang="en-US" smtClean="0"/>
              <a:t>6/2/2010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A39F-B737-40A3-B45E-D041E74AF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42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BABC-70E1-4210-AEFA-BB6BB6F68932}" type="datetimeFigureOut">
              <a:rPr lang="en-US" smtClean="0"/>
              <a:t>6/2/2010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A39F-B737-40A3-B45E-D041E74AF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93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BABC-70E1-4210-AEFA-BB6BB6F68932}" type="datetimeFigureOut">
              <a:rPr lang="en-US" smtClean="0"/>
              <a:t>6/2/2010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A39F-B737-40A3-B45E-D041E74AF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59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BABC-70E1-4210-AEFA-BB6BB6F68932}" type="datetimeFigureOut">
              <a:rPr lang="en-US" smtClean="0"/>
              <a:t>6/2/2010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A39F-B737-40A3-B45E-D041E74AF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ABABC-70E1-4210-AEFA-BB6BB6F68932}" type="datetimeFigureOut">
              <a:rPr lang="en-US" smtClean="0"/>
              <a:t>6/2/2010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FA39F-B737-40A3-B45E-D041E74AF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4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92375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Using the Future to Segment Your Users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114800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Robert Do, Wharton School, W’10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33543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answer to the 80/20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would you rather know…</a:t>
            </a:r>
          </a:p>
          <a:p>
            <a:endParaRPr lang="en-US" dirty="0" smtClean="0"/>
          </a:p>
          <a:p>
            <a:pPr algn="ctr"/>
            <a:r>
              <a:rPr lang="en-US" dirty="0" smtClean="0"/>
              <a:t>“Which 20% of my customers </a:t>
            </a:r>
            <a:r>
              <a:rPr lang="en-US" i="1" dirty="0" smtClean="0"/>
              <a:t>made</a:t>
            </a:r>
            <a:r>
              <a:rPr lang="en-US" dirty="0" smtClean="0"/>
              <a:t> up 80% of my sales?</a:t>
            </a:r>
          </a:p>
          <a:p>
            <a:pPr algn="ctr"/>
            <a:r>
              <a:rPr lang="en-US" dirty="0" smtClean="0"/>
              <a:t>or</a:t>
            </a:r>
          </a:p>
          <a:p>
            <a:pPr algn="ctr"/>
            <a:r>
              <a:rPr lang="en-US" dirty="0" smtClean="0"/>
              <a:t>“Which 20% of my customers </a:t>
            </a:r>
            <a:r>
              <a:rPr lang="en-US" i="1" dirty="0" smtClean="0"/>
              <a:t>will</a:t>
            </a:r>
            <a:r>
              <a:rPr lang="en-US" dirty="0" smtClean="0"/>
              <a:t> make up 80% of my sales?</a:t>
            </a:r>
          </a:p>
          <a:p>
            <a:pPr algn="ctr"/>
            <a:endParaRPr lang="en-US" dirty="0"/>
          </a:p>
          <a:p>
            <a:r>
              <a:rPr lang="en-US" dirty="0" smtClean="0"/>
              <a:t>Traditional approaches based on the past tell you the former, but the latter is more useful for the future.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450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Eventbrite</a:t>
            </a:r>
            <a:r>
              <a:rPr lang="en-US" dirty="0" smtClean="0"/>
              <a:t> has a 10/70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target only the users who have a conditional expectation of at least 1, this constitutes 10.3% of users who are expected to make up 70.7% of the future activity. </a:t>
            </a:r>
          </a:p>
          <a:p>
            <a:endParaRPr lang="en-US" dirty="0"/>
          </a:p>
          <a:p>
            <a:r>
              <a:rPr lang="en-US" dirty="0" smtClean="0"/>
              <a:t>You can now make your targeting decisions based on what </a:t>
            </a:r>
            <a:r>
              <a:rPr lang="en-US" i="1" dirty="0" smtClean="0"/>
              <a:t>will</a:t>
            </a:r>
            <a:r>
              <a:rPr lang="en-US" dirty="0" smtClean="0"/>
              <a:t> happen in the future rather than on old past data.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14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Forecasting activity in weeks 11 – 69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1752600"/>
            <a:ext cx="2971800" cy="46783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Mean average percentage error in weeks 11 – 69 is 3.76%</a:t>
            </a:r>
          </a:p>
          <a:p>
            <a:endParaRPr lang="en-US" sz="2000" dirty="0"/>
          </a:p>
          <a:p>
            <a:r>
              <a:rPr lang="en-US" sz="2000" dirty="0" smtClean="0"/>
              <a:t>Week 69 forecast is off by 1.10%</a:t>
            </a:r>
            <a:endParaRPr lang="en-US" sz="2000" dirty="0"/>
          </a:p>
        </p:txBody>
      </p:sp>
      <p:pic>
        <p:nvPicPr>
          <p:cNvPr id="4" name=" 0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5644941" cy="566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364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a user dead or alive?</a:t>
            </a:r>
            <a:endParaRPr lang="en-US" dirty="0"/>
          </a:p>
        </p:txBody>
      </p:sp>
      <p:pic>
        <p:nvPicPr>
          <p:cNvPr id="4" name=" 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371599"/>
            <a:ext cx="5181600" cy="520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44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Forecasts of expected future activity</a:t>
            </a:r>
            <a:endParaRPr lang="en-US" dirty="0"/>
          </a:p>
        </p:txBody>
      </p:sp>
      <p:pic>
        <p:nvPicPr>
          <p:cNvPr id="4" name=" 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447800"/>
            <a:ext cx="5029200" cy="505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73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next step is to identify best actions to take for each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user is now assigned to a cluster. Match the information from the user database to the users in order to find commonalities in each cluster. Database information may include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Revenue information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Qualitative information such as event vertical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Percent of features user is utilizing </a:t>
            </a:r>
          </a:p>
          <a:p>
            <a:endParaRPr lang="en-US" dirty="0"/>
          </a:p>
          <a:p>
            <a:r>
              <a:rPr lang="en-US" dirty="0" smtClean="0"/>
              <a:t>Commonalities inform us of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Appropriate messaging in reaching out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Appropriate tactics in reaching out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Whether user brings in enough sales to be worth the cost of reaching out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7104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Fader, Peter S., Bruce G. S. </a:t>
            </a:r>
            <a:r>
              <a:rPr lang="en-US" sz="1800" dirty="0" err="1"/>
              <a:t>Hardie</a:t>
            </a:r>
            <a:r>
              <a:rPr lang="en-US" sz="1800" dirty="0"/>
              <a:t>, and </a:t>
            </a:r>
            <a:r>
              <a:rPr lang="en-US" sz="1800" dirty="0" err="1"/>
              <a:t>Ka</a:t>
            </a:r>
            <a:r>
              <a:rPr lang="en-US" sz="1800" dirty="0"/>
              <a:t> </a:t>
            </a:r>
            <a:r>
              <a:rPr lang="en-US" sz="1800" dirty="0" err="1"/>
              <a:t>Lok</a:t>
            </a:r>
            <a:r>
              <a:rPr lang="en-US" sz="1800" dirty="0"/>
              <a:t> Lee (2005), “A Note on Implementing the Pareto/NBD Model in </a:t>
            </a:r>
            <a:r>
              <a:rPr lang="en-US" sz="1800" dirty="0" err="1"/>
              <a:t>Matlab</a:t>
            </a:r>
            <a:r>
              <a:rPr lang="en-US" sz="1800" dirty="0"/>
              <a:t>.” &lt;http://brucehardie.com/notes/008/&gt; 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err="1"/>
              <a:t>Schmittlein</a:t>
            </a:r>
            <a:r>
              <a:rPr lang="en-US" sz="1800" dirty="0"/>
              <a:t>, David C. , Donald G. Morrison, and Richard Colombo (1987), “Counting Your Customers: Who They Are and What Will They Do Next?” </a:t>
            </a:r>
            <a:r>
              <a:rPr lang="en-US" sz="1800" i="1" dirty="0"/>
              <a:t>Management Science</a:t>
            </a:r>
            <a:r>
              <a:rPr lang="en-US" sz="1800" dirty="0"/>
              <a:t>, </a:t>
            </a:r>
            <a:r>
              <a:rPr lang="en-US" sz="1800" b="1" dirty="0"/>
              <a:t>33 </a:t>
            </a:r>
            <a:r>
              <a:rPr lang="en-US" sz="1800" dirty="0"/>
              <a:t>(January), 1 – 24.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37608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Segmentation based on the future produces distinct high, medium, and low user segments with predictions on each segment’s future activity </a:t>
            </a:r>
          </a:p>
          <a:p>
            <a:endParaRPr lang="en-US" dirty="0" smtClean="0"/>
          </a:p>
          <a:p>
            <a:r>
              <a:rPr lang="en-US" dirty="0" smtClean="0"/>
              <a:t>It uncovers which 10.3% of users </a:t>
            </a:r>
            <a:r>
              <a:rPr lang="en-US" i="1" dirty="0" smtClean="0"/>
              <a:t>will </a:t>
            </a:r>
            <a:r>
              <a:rPr lang="en-US" dirty="0" smtClean="0"/>
              <a:t>make up 70.7% of activity in the future</a:t>
            </a:r>
          </a:p>
          <a:p>
            <a:endParaRPr lang="en-US" dirty="0"/>
          </a:p>
          <a:p>
            <a:r>
              <a:rPr lang="en-US" dirty="0" smtClean="0"/>
              <a:t>The model can forecast activity in weeks 11 – 69 from the activity in weeks 1 – 10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782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Segmentation is often based on past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Segmentation </a:t>
            </a:r>
            <a:r>
              <a:rPr lang="en-US" dirty="0" smtClean="0"/>
              <a:t>puts users into groups that share similar usage behavior</a:t>
            </a:r>
          </a:p>
          <a:p>
            <a:endParaRPr lang="en-US" dirty="0" smtClean="0"/>
          </a:p>
          <a:p>
            <a:r>
              <a:rPr lang="en-US" b="1" dirty="0" smtClean="0"/>
              <a:t>Examples</a:t>
            </a:r>
          </a:p>
          <a:p>
            <a:r>
              <a:rPr lang="en-US" dirty="0" smtClean="0"/>
              <a:t>“All users who made 0 events last month”</a:t>
            </a:r>
          </a:p>
          <a:p>
            <a:r>
              <a:rPr lang="en-US" dirty="0" smtClean="0"/>
              <a:t>“Users who made only 1 event last month”</a:t>
            </a:r>
          </a:p>
          <a:p>
            <a:r>
              <a:rPr lang="en-US" dirty="0" smtClean="0"/>
              <a:t>“Users who made 5+ events last month”</a:t>
            </a:r>
          </a:p>
          <a:p>
            <a:endParaRPr lang="en-US" dirty="0"/>
          </a:p>
          <a:p>
            <a:r>
              <a:rPr lang="en-US" dirty="0" smtClean="0"/>
              <a:t>Grouping on past behavior is troubling for decisions to be made for the future…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130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What if you drafted baseball players based on their single game batting averages?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player may have been lucky and his average was higher than his true average, or vice versa</a:t>
            </a:r>
          </a:p>
          <a:p>
            <a:endParaRPr lang="en-US" dirty="0" smtClean="0"/>
          </a:p>
          <a:p>
            <a:r>
              <a:rPr lang="en-US" dirty="0" smtClean="0"/>
              <a:t>Should we pick our users based on 10 week usage behavior? They may have been similarly lucky!</a:t>
            </a:r>
          </a:p>
        </p:txBody>
      </p:sp>
    </p:spTree>
    <p:extLst>
      <p:ext uri="{BB962C8B-B14F-4D97-AF65-F5344CB8AC3E}">
        <p14:creationId xmlns:p14="http://schemas.microsoft.com/office/powerpoint/2010/main" val="778337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Customers should be segmented based on what they WILL do in the future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know their true “batting average” or true “average usage per month”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We don’t have the future, but we can predict it</a:t>
            </a:r>
          </a:p>
        </p:txBody>
      </p:sp>
    </p:spTree>
    <p:extLst>
      <p:ext uri="{BB962C8B-B14F-4D97-AF65-F5344CB8AC3E}">
        <p14:creationId xmlns:p14="http://schemas.microsoft.com/office/powerpoint/2010/main" val="81455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take a look at our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data consists of the activity over </a:t>
            </a:r>
            <a:r>
              <a:rPr lang="en-US" b="1" dirty="0" smtClean="0"/>
              <a:t>69 weeks</a:t>
            </a:r>
            <a:r>
              <a:rPr lang="en-US" dirty="0" smtClean="0"/>
              <a:t> for the cohort of users who joined in </a:t>
            </a:r>
            <a:r>
              <a:rPr lang="en-US" b="1" dirty="0" smtClean="0"/>
              <a:t>Jan 2009</a:t>
            </a:r>
            <a:r>
              <a:rPr lang="en-US" dirty="0" smtClean="0"/>
              <a:t>. 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p1x</a:t>
            </a:r>
            <a:r>
              <a:rPr lang="en-US" sz="1600" dirty="0" smtClean="0"/>
              <a:t> = number of days a user logged on to create an event in weeks 1 – 10 (excluding join day)</a:t>
            </a:r>
          </a:p>
          <a:p>
            <a:r>
              <a:rPr lang="en-US" sz="1600" b="1" dirty="0" err="1" smtClean="0"/>
              <a:t>tx</a:t>
            </a:r>
            <a:r>
              <a:rPr lang="en-US" sz="1600" dirty="0" smtClean="0"/>
              <a:t> = week of most recent usage</a:t>
            </a:r>
          </a:p>
          <a:p>
            <a:r>
              <a:rPr lang="en-US" sz="1600" b="1" dirty="0" smtClean="0"/>
              <a:t>T</a:t>
            </a:r>
            <a:r>
              <a:rPr lang="en-US" sz="1600" dirty="0" smtClean="0"/>
              <a:t> = length of weeks user has been observed</a:t>
            </a:r>
          </a:p>
          <a:p>
            <a:r>
              <a:rPr lang="en-US" sz="1600" b="1" dirty="0" smtClean="0"/>
              <a:t>p2x</a:t>
            </a:r>
            <a:r>
              <a:rPr lang="en-US" sz="1600" dirty="0" smtClean="0"/>
              <a:t> = number of days a user logged on to create an event in weeks 11 – 69 (used for holdout and testing)</a:t>
            </a:r>
          </a:p>
          <a:p>
            <a:endParaRPr lang="en-US" sz="1600" dirty="0"/>
          </a:p>
          <a:p>
            <a:pPr algn="ctr"/>
            <a:r>
              <a:rPr lang="en-US" sz="1600" b="1" dirty="0" smtClean="0"/>
              <a:t>Sample of the data</a:t>
            </a:r>
          </a:p>
          <a:p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220776"/>
              </p:ext>
            </p:extLst>
          </p:nvPr>
        </p:nvGraphicFramePr>
        <p:xfrm>
          <a:off x="2133600" y="4650861"/>
          <a:ext cx="4952999" cy="1682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586"/>
                <a:gridCol w="971573"/>
                <a:gridCol w="1065694"/>
                <a:gridCol w="971573"/>
                <a:gridCol w="971573"/>
              </a:tblGrid>
              <a:tr h="2187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ID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p1x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tx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p2x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1871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493836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7800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493856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0.714286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1871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493871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1871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493878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1871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493880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1255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 fontScale="90000"/>
          </a:bodyPr>
          <a:lstStyle/>
          <a:p>
            <a:r>
              <a:rPr lang="en-US" dirty="0" smtClean="0"/>
              <a:t>K-means clustering is used to form groups of similar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This algorithm groups users into </a:t>
            </a:r>
            <a:r>
              <a:rPr lang="en-US" sz="1600" i="1" dirty="0" smtClean="0"/>
              <a:t>k</a:t>
            </a:r>
            <a:r>
              <a:rPr lang="en-US" sz="1600" dirty="0" smtClean="0"/>
              <a:t> number of clusters where everyone is most similar to others within their cluster and most dissimilar to users in other clusters.</a:t>
            </a:r>
          </a:p>
          <a:p>
            <a:endParaRPr lang="en-US" sz="1600" dirty="0"/>
          </a:p>
          <a:p>
            <a:r>
              <a:rPr lang="en-US" sz="1600" b="1" dirty="0" smtClean="0"/>
              <a:t>Data used when clustering on observable characteristics (traditional method)</a:t>
            </a:r>
          </a:p>
          <a:p>
            <a:r>
              <a:rPr lang="en-US" sz="1600" dirty="0" smtClean="0"/>
              <a:t>p1x = activity in first 10 weeks</a:t>
            </a:r>
          </a:p>
          <a:p>
            <a:r>
              <a:rPr lang="en-US" sz="1600" dirty="0" smtClean="0"/>
              <a:t>T-</a:t>
            </a:r>
            <a:r>
              <a:rPr lang="en-US" sz="1600" dirty="0" err="1" smtClean="0"/>
              <a:t>tx</a:t>
            </a:r>
            <a:r>
              <a:rPr lang="en-US" sz="1600" dirty="0" smtClean="0"/>
              <a:t> = Time elapsed since last usage </a:t>
            </a:r>
          </a:p>
          <a:p>
            <a:endParaRPr lang="en-US" sz="1600" dirty="0"/>
          </a:p>
          <a:p>
            <a:r>
              <a:rPr lang="en-US" sz="1600" b="1" dirty="0" smtClean="0"/>
              <a:t>Data used when clustering on unobservable characteristics (future behavior method)</a:t>
            </a:r>
          </a:p>
          <a:p>
            <a:r>
              <a:rPr lang="en-US" sz="1600" dirty="0" smtClean="0"/>
              <a:t>Conditional expectation = expected number of days product will be used in weeks 11 – 69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20146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based on past data</a:t>
            </a:r>
            <a:endParaRPr lang="en-US" dirty="0"/>
          </a:p>
        </p:txBody>
      </p:sp>
      <p:pic>
        <p:nvPicPr>
          <p:cNvPr id="4" name=" 0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5538930" cy="55626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720257"/>
              </p:ext>
            </p:extLst>
          </p:nvPr>
        </p:nvGraphicFramePr>
        <p:xfrm>
          <a:off x="5486400" y="1905000"/>
          <a:ext cx="3505202" cy="1904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1"/>
                <a:gridCol w="654193"/>
                <a:gridCol w="530393"/>
                <a:gridCol w="530393"/>
                <a:gridCol w="571022"/>
              </a:tblGrid>
              <a:tr h="4247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Cluster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 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(</a:t>
                      </a:r>
                      <a:r>
                        <a:rPr lang="en-US" sz="1000" dirty="0">
                          <a:effectLst/>
                        </a:rPr>
                        <a:t>active)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 (triers)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 (triers)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 (triers)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595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Size</a:t>
                      </a:r>
                      <a:endParaRPr lang="en-US" sz="1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452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1882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1962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2096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47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Conditional </a:t>
                      </a:r>
                      <a:r>
                        <a:rPr lang="en-US" sz="1000" b="1" dirty="0" smtClean="0">
                          <a:effectLst/>
                        </a:rPr>
                        <a:t>expectation</a:t>
                      </a:r>
                      <a:endParaRPr lang="en-US" sz="1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5.75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0.45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0.23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0.17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47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Total expected usage</a:t>
                      </a:r>
                      <a:endParaRPr lang="en-US" sz="1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2598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855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457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361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47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Months between </a:t>
                      </a:r>
                      <a:r>
                        <a:rPr lang="en-US" sz="1000" b="1" dirty="0">
                          <a:effectLst/>
                        </a:rPr>
                        <a:t>each usage</a:t>
                      </a:r>
                      <a:endParaRPr lang="en-US" sz="1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2.4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30.0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58.4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79.1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715000" y="41148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Makes accurate predictions, but produces only 2 segments</a:t>
            </a:r>
          </a:p>
        </p:txBody>
      </p:sp>
    </p:spTree>
    <p:extLst>
      <p:ext uri="{BB962C8B-B14F-4D97-AF65-F5344CB8AC3E}">
        <p14:creationId xmlns:p14="http://schemas.microsoft.com/office/powerpoint/2010/main" val="297882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Clustering based on conditional expectation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4776520"/>
              </p:ext>
            </p:extLst>
          </p:nvPr>
        </p:nvGraphicFramePr>
        <p:xfrm>
          <a:off x="5486402" y="1828800"/>
          <a:ext cx="3505198" cy="1905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000"/>
                <a:gridCol w="530392"/>
                <a:gridCol w="530392"/>
                <a:gridCol w="530392"/>
                <a:gridCol w="571022"/>
              </a:tblGrid>
              <a:tr h="5383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Cluster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1 (high)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2 (</a:t>
                      </a:r>
                      <a:r>
                        <a:rPr lang="en-US" sz="1050" dirty="0" smtClean="0">
                          <a:effectLst/>
                        </a:rPr>
                        <a:t>med)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3 </a:t>
                      </a:r>
                      <a:endParaRPr lang="en-US" sz="1050" dirty="0" smtClean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</a:rPr>
                        <a:t>(</a:t>
                      </a:r>
                      <a:r>
                        <a:rPr lang="en-US" sz="1050" dirty="0">
                          <a:effectLst/>
                        </a:rPr>
                        <a:t>low)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 (triers)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313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Size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49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180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359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5804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017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Conditional </a:t>
                      </a:r>
                      <a:r>
                        <a:rPr lang="en-US" sz="1050" b="1" dirty="0" smtClean="0">
                          <a:effectLst/>
                        </a:rPr>
                        <a:t>expectation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12.19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6.66 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3.11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0.23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313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Total expected usage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597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1198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1118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1357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017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 smtClean="0">
                          <a:effectLst/>
                        </a:rPr>
                        <a:t>Months between </a:t>
                      </a:r>
                      <a:r>
                        <a:rPr lang="en-US" sz="1050" b="1" dirty="0">
                          <a:effectLst/>
                        </a:rPr>
                        <a:t>each usage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</a:rPr>
                        <a:t>1.1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</a:rPr>
                        <a:t>2.0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</a:rPr>
                        <a:t>4.4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</a:rPr>
                        <a:t>58.2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4" name=" 0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346200"/>
            <a:ext cx="5488346" cy="5511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5000" y="41148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Produces much more meaningful segments</a:t>
            </a:r>
          </a:p>
        </p:txBody>
      </p:sp>
    </p:spTree>
    <p:extLst>
      <p:ext uri="{BB962C8B-B14F-4D97-AF65-F5344CB8AC3E}">
        <p14:creationId xmlns:p14="http://schemas.microsoft.com/office/powerpoint/2010/main" val="4025731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2161</TotalTime>
  <Words>890</Words>
  <Application>Microsoft Office PowerPoint</Application>
  <PresentationFormat>On-screen Show (4:3)</PresentationFormat>
  <Paragraphs>161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Using the Future to Segment Your Users</vt:lpstr>
      <vt:lpstr>Segmentation Findings</vt:lpstr>
      <vt:lpstr>Segmentation is often based on past data</vt:lpstr>
      <vt:lpstr>What if you drafted baseball players based on their single game batting averages?</vt:lpstr>
      <vt:lpstr>Customers should be segmented based on what they WILL do in the future</vt:lpstr>
      <vt:lpstr>Let’s take a look at our data</vt:lpstr>
      <vt:lpstr>K-means clustering is used to form groups of similar users</vt:lpstr>
      <vt:lpstr>Clustering based on past data</vt:lpstr>
      <vt:lpstr>Clustering based on conditional expectation</vt:lpstr>
      <vt:lpstr>A better answer to the 80/20 problem</vt:lpstr>
      <vt:lpstr>Eventbrite has a 10/70 problem</vt:lpstr>
      <vt:lpstr>Forecasting activity in weeks 11 – 69 </vt:lpstr>
      <vt:lpstr>Is a user dead or alive?</vt:lpstr>
      <vt:lpstr>Forecasts of expected future activity</vt:lpstr>
      <vt:lpstr>The next step is to identify best actions to take for each cluster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Future to Segment Your Users</dc:title>
  <dc:creator>Robert</dc:creator>
  <cp:lastModifiedBy>Brian Do</cp:lastModifiedBy>
  <cp:revision>20</cp:revision>
  <dcterms:created xsi:type="dcterms:W3CDTF">2010-05-11T19:43:56Z</dcterms:created>
  <dcterms:modified xsi:type="dcterms:W3CDTF">2010-06-03T17:58:33Z</dcterms:modified>
</cp:coreProperties>
</file>