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83F1F2-4DD3-448A-9335-87264D83D09E}" type="datetimeFigureOut">
              <a:rPr lang="zh-CN" altLang="en-US" smtClean="0"/>
              <a:t>2012/6/9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Eworm</a:t>
            </a:r>
            <a:r>
              <a:rPr lang="zh-CN" altLang="en-US" dirty="0" smtClean="0"/>
              <a:t>爬虫算法设计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CSC - </a:t>
            </a:r>
            <a:r>
              <a:rPr lang="zh-CN" altLang="en-US" dirty="0" smtClean="0"/>
              <a:t>刘家鸣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优先队列实现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抽象爬虫的任务</a:t>
            </a:r>
            <a:endParaRPr lang="en-US" altLang="zh-CN" dirty="0" smtClean="0"/>
          </a:p>
          <a:p>
            <a:r>
              <a:rPr lang="zh-CN" altLang="en-US" dirty="0" smtClean="0"/>
              <a:t>关键字选择</a:t>
            </a:r>
            <a:endParaRPr lang="en-US" altLang="zh-CN" dirty="0" smtClean="0"/>
          </a:p>
          <a:p>
            <a:r>
              <a:rPr lang="zh-CN" altLang="en-US" dirty="0" smtClean="0"/>
              <a:t>结果筛选（根据销量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信誉等）</a:t>
            </a:r>
            <a:endParaRPr lang="en-US" altLang="zh-CN" dirty="0" smtClean="0"/>
          </a:p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79" cy="3508977"/>
          </a:xfrm>
        </p:spPr>
        <p:txBody>
          <a:bodyPr/>
          <a:lstStyle/>
          <a:p>
            <a:r>
              <a:rPr lang="zh-CN" altLang="en-US" dirty="0" smtClean="0"/>
              <a:t>队列存放的是</a:t>
            </a:r>
            <a:r>
              <a:rPr lang="en-US" altLang="zh-CN" dirty="0" smtClean="0"/>
              <a:t>Job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有一个优先级如果有新的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入队，加入到优先级刚大于新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之后（右图所示）</a:t>
            </a:r>
            <a:endParaRPr lang="en-US" altLang="zh-CN" dirty="0" smtClean="0"/>
          </a:p>
          <a:p>
            <a:r>
              <a:rPr lang="zh-CN" altLang="en-US" dirty="0" smtClean="0"/>
              <a:t>队列长度限制在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42730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4588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JobX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73748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36022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ActivateJob</a:t>
            </a:r>
            <a:r>
              <a:rPr lang="en-US" altLang="zh-CN" dirty="0"/>
              <a:t> </a:t>
            </a:r>
            <a:r>
              <a:rPr lang="zh-CN" altLang="en-US" dirty="0" smtClean="0"/>
              <a:t>负责爬虫的启动，</a:t>
            </a:r>
            <a:r>
              <a:rPr lang="zh-CN" altLang="en-US" dirty="0"/>
              <a:t>并</a:t>
            </a:r>
            <a:r>
              <a:rPr lang="zh-CN" altLang="en-US" dirty="0" smtClean="0"/>
              <a:t>响应给爬虫的输入</a:t>
            </a:r>
            <a:endParaRPr lang="en-US" altLang="zh-CN" dirty="0" smtClean="0"/>
          </a:p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根据关键字抓取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到缓存池，并且产生后续的</a:t>
            </a:r>
            <a:r>
              <a:rPr lang="en-US" altLang="zh-CN" dirty="0" smtClean="0"/>
              <a:t>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zh-CN" altLang="en-US" dirty="0" smtClean="0"/>
              <a:t>负责选择下一个关键字，开展下次的</a:t>
            </a:r>
            <a:r>
              <a:rPr lang="en-US" altLang="zh-CN" dirty="0" smtClean="0"/>
              <a:t>FetchJob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FilterJob</a:t>
            </a:r>
            <a:r>
              <a:rPr lang="zh-CN" altLang="en-US" dirty="0" smtClean="0"/>
              <a:t>负责筛选并持久化缓存池中的商品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788024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3"/>
          </p:cNvCxnSpPr>
          <p:nvPr/>
        </p:nvCxnSpPr>
        <p:spPr>
          <a:xfrm>
            <a:off x="5220072" y="2966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120" y="107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35886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3" idx="3"/>
          </p:cNvCxnSpPr>
          <p:nvPr/>
        </p:nvCxnSpPr>
        <p:spPr>
          <a:xfrm flipH="1">
            <a:off x="6967934" y="296652"/>
            <a:ext cx="402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82053" y="116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87624" y="1764105"/>
            <a:ext cx="6853288" cy="4257183"/>
            <a:chOff x="1187624" y="1764105"/>
            <a:chExt cx="6853288" cy="4257183"/>
          </a:xfrm>
        </p:grpSpPr>
        <p:sp>
          <p:nvSpPr>
            <p:cNvPr id="3" name="圆角矩形 2"/>
            <p:cNvSpPr/>
            <p:nvPr/>
          </p:nvSpPr>
          <p:spPr>
            <a:xfrm>
              <a:off x="6372200" y="1989008"/>
              <a:ext cx="1583954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Activate Job</a:t>
              </a:r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372421" y="4743146"/>
              <a:ext cx="158417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Search Job</a:t>
              </a:r>
              <a:endParaRPr lang="zh-CN" altLang="en-US" dirty="0"/>
            </a:p>
          </p:txBody>
        </p:sp>
        <p:sp>
          <p:nvSpPr>
            <p:cNvPr id="9" name="单圆角矩形 8"/>
            <p:cNvSpPr/>
            <p:nvPr/>
          </p:nvSpPr>
          <p:spPr>
            <a:xfrm>
              <a:off x="1187625" y="4149248"/>
              <a:ext cx="1944216" cy="792088"/>
            </a:xfrm>
            <a:prstGeom prst="round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Goods</a:t>
              </a:r>
              <a:r>
                <a:rPr lang="zh-CN" altLang="en-US" dirty="0" smtClean="0"/>
                <a:t>缓存</a:t>
              </a:r>
              <a:r>
                <a:rPr lang="zh-CN" altLang="en-US" dirty="0"/>
                <a:t>池</a:t>
              </a:r>
            </a:p>
          </p:txBody>
        </p:sp>
        <p:sp>
          <p:nvSpPr>
            <p:cNvPr id="10" name="单圆角矩形 9"/>
            <p:cNvSpPr/>
            <p:nvPr/>
          </p:nvSpPr>
          <p:spPr>
            <a:xfrm>
              <a:off x="1187624" y="5229200"/>
              <a:ext cx="1944216" cy="792088"/>
            </a:xfrm>
            <a:prstGeom prst="round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Goods</a:t>
              </a:r>
              <a:r>
                <a:rPr lang="zh-CN" altLang="en-US" dirty="0" smtClean="0"/>
                <a:t>数据库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372200" y="3429169"/>
              <a:ext cx="158417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Keyword Select Job</a:t>
              </a:r>
              <a:endParaRPr lang="zh-CN" altLang="en-US" dirty="0"/>
            </a:p>
          </p:txBody>
        </p:sp>
        <p:sp>
          <p:nvSpPr>
            <p:cNvPr id="12" name="单圆角矩形 11"/>
            <p:cNvSpPr/>
            <p:nvPr/>
          </p:nvSpPr>
          <p:spPr>
            <a:xfrm>
              <a:off x="3472210" y="2585822"/>
              <a:ext cx="1531838" cy="609046"/>
            </a:xfrm>
            <a:prstGeom prst="round1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关键字队列</a:t>
              </a:r>
              <a:endParaRPr lang="zh-CN" altLang="en-US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419872" y="4743146"/>
              <a:ext cx="158417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Filter Job</a:t>
              </a:r>
              <a:endParaRPr lang="zh-CN" altLang="en-US" dirty="0"/>
            </a:p>
          </p:txBody>
        </p:sp>
        <p:cxnSp>
          <p:nvCxnSpPr>
            <p:cNvPr id="30" name="肘形连接符 29"/>
            <p:cNvCxnSpPr>
              <a:stCxn id="9" idx="3"/>
              <a:endCxn id="28" idx="0"/>
            </p:cNvCxnSpPr>
            <p:nvPr/>
          </p:nvCxnSpPr>
          <p:spPr>
            <a:xfrm>
              <a:off x="3131841" y="4545292"/>
              <a:ext cx="1080119" cy="19785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8" idx="2"/>
              <a:endCxn id="10" idx="3"/>
            </p:cNvCxnSpPr>
            <p:nvPr/>
          </p:nvCxnSpPr>
          <p:spPr>
            <a:xfrm rot="5400000">
              <a:off x="3590891" y="5004175"/>
              <a:ext cx="162018" cy="108012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31" idx="1"/>
              <a:endCxn id="9" idx="0"/>
            </p:cNvCxnSpPr>
            <p:nvPr/>
          </p:nvCxnSpPr>
          <p:spPr>
            <a:xfrm rot="10800000" flipV="1">
              <a:off x="2159734" y="3789208"/>
              <a:ext cx="1248013" cy="36004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407746" y="3429168"/>
              <a:ext cx="158417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Fetch Job</a:t>
              </a:r>
              <a:endParaRPr lang="zh-CN" altLang="en-US" dirty="0"/>
            </a:p>
          </p:txBody>
        </p:sp>
        <p:cxnSp>
          <p:nvCxnSpPr>
            <p:cNvPr id="90" name="直接箭头连接符 89"/>
            <p:cNvCxnSpPr>
              <a:stCxn id="3" idx="1"/>
              <a:endCxn id="12" idx="0"/>
            </p:cNvCxnSpPr>
            <p:nvPr/>
          </p:nvCxnSpPr>
          <p:spPr>
            <a:xfrm rot="10800000" flipV="1">
              <a:off x="4238130" y="2349048"/>
              <a:ext cx="2134071" cy="23677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3" idx="2"/>
              <a:endCxn id="11" idx="0"/>
            </p:cNvCxnSpPr>
            <p:nvPr/>
          </p:nvCxnSpPr>
          <p:spPr>
            <a:xfrm rot="16200000" flipH="1">
              <a:off x="6804192" y="3069072"/>
              <a:ext cx="720081" cy="111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连接符 95"/>
            <p:cNvCxnSpPr>
              <a:stCxn id="11" idx="2"/>
              <a:endCxn id="4" idx="0"/>
            </p:cNvCxnSpPr>
            <p:nvPr/>
          </p:nvCxnSpPr>
          <p:spPr>
            <a:xfrm rot="16200000" flipH="1">
              <a:off x="6867450" y="4446086"/>
              <a:ext cx="593897" cy="221"/>
            </a:xfrm>
            <a:prstGeom prst="bentConnector3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4" idx="1"/>
              <a:endCxn id="28" idx="3"/>
            </p:cNvCxnSpPr>
            <p:nvPr/>
          </p:nvCxnSpPr>
          <p:spPr>
            <a:xfrm flipH="1">
              <a:off x="5004048" y="5103186"/>
              <a:ext cx="1368373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肘形连接符 130"/>
            <p:cNvCxnSpPr>
              <a:stCxn id="4" idx="1"/>
              <a:endCxn id="31" idx="3"/>
            </p:cNvCxnSpPr>
            <p:nvPr/>
          </p:nvCxnSpPr>
          <p:spPr>
            <a:xfrm rot="10800000">
              <a:off x="4991923" y="3789208"/>
              <a:ext cx="1380499" cy="1313978"/>
            </a:xfrm>
            <a:prstGeom prst="bentConnector3">
              <a:avLst>
                <a:gd name="adj1" fmla="val 64572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/>
            <p:cNvCxnSpPr>
              <a:stCxn id="4" idx="3"/>
              <a:endCxn id="11" idx="3"/>
            </p:cNvCxnSpPr>
            <p:nvPr/>
          </p:nvCxnSpPr>
          <p:spPr>
            <a:xfrm flipH="1" flipV="1">
              <a:off x="7956376" y="3789209"/>
              <a:ext cx="221" cy="1313977"/>
            </a:xfrm>
            <a:prstGeom prst="bentConnector3">
              <a:avLst>
                <a:gd name="adj1" fmla="val -103438914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89"/>
            <p:cNvCxnSpPr>
              <a:stCxn id="12" idx="3"/>
              <a:endCxn id="11" idx="1"/>
            </p:cNvCxnSpPr>
            <p:nvPr/>
          </p:nvCxnSpPr>
          <p:spPr>
            <a:xfrm>
              <a:off x="5004048" y="2890345"/>
              <a:ext cx="1368152" cy="898864"/>
            </a:xfrm>
            <a:prstGeom prst="bentConnector3">
              <a:avLst>
                <a:gd name="adj1" fmla="val 64704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552330" y="1764105"/>
              <a:ext cx="174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Both"/>
              </a:pPr>
              <a:r>
                <a:rPr lang="zh-CN" altLang="en-US" sz="1600" dirty="0" smtClean="0"/>
                <a:t>可以让用户关键字优先入队</a:t>
              </a:r>
              <a:endParaRPr lang="zh-CN" altLang="en-US" sz="16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104587" y="2856314"/>
              <a:ext cx="936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(2</a:t>
              </a:r>
              <a:r>
                <a:rPr lang="en-US" altLang="zh-CN" sz="1600" dirty="0"/>
                <a:t>)</a:t>
              </a:r>
              <a:r>
                <a:rPr lang="zh-CN" altLang="en-US" sz="1600" dirty="0" smtClean="0"/>
                <a:t>创建</a:t>
              </a:r>
              <a:endParaRPr lang="zh-CN" altLang="en-US" sz="16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148064" y="2551791"/>
              <a:ext cx="936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(3)</a:t>
              </a:r>
              <a:r>
                <a:rPr lang="zh-CN" altLang="en-US" sz="1600" dirty="0" smtClean="0"/>
                <a:t>获取</a:t>
              </a:r>
              <a:endParaRPr lang="zh-CN" altLang="en-US" sz="16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092280" y="4242574"/>
              <a:ext cx="936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(4)</a:t>
              </a:r>
              <a:r>
                <a:rPr lang="zh-CN" altLang="en-US" sz="1600" dirty="0" smtClean="0"/>
                <a:t>创建</a:t>
              </a:r>
              <a:endParaRPr lang="zh-CN" altLang="en-US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435875" y="4098558"/>
              <a:ext cx="936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(5)</a:t>
              </a:r>
              <a:r>
                <a:rPr lang="zh-CN" altLang="en-US" sz="1600" dirty="0" smtClean="0"/>
                <a:t>创建</a:t>
              </a:r>
              <a:endParaRPr lang="zh-CN" altLang="en-US" sz="16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004048" y="5124908"/>
              <a:ext cx="936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(6)</a:t>
              </a:r>
              <a:r>
                <a:rPr lang="zh-CN" altLang="en-US" sz="1600" dirty="0" smtClean="0"/>
                <a:t>创建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33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优先级确定方法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ActivateJob</a:t>
            </a:r>
            <a:r>
              <a:rPr lang="zh-CN" altLang="en-US" dirty="0" smtClean="0"/>
              <a:t>具有最高优先级，为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SelectJob</a:t>
            </a:r>
            <a:r>
              <a:rPr lang="zh-CN" altLang="en-US" dirty="0" smtClean="0"/>
              <a:t>的优先级是创建者优先级减一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r>
              <a:rPr lang="en-US" altLang="zh-CN" dirty="0" smtClean="0"/>
              <a:t>Job</a:t>
            </a:r>
            <a:r>
              <a:rPr lang="zh-CN" altLang="en-US" smtClean="0"/>
              <a:t>的优先级同创建者的优先级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6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7" cy="38416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同样是一个优先队列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zh-CN" altLang="en-US" dirty="0" smtClean="0"/>
              <a:t>是关键字被发现的次数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个关键字如果发现次数刚好大于上一个高优先级关键字，则与之交换</a:t>
            </a:r>
            <a:endParaRPr lang="en-US" altLang="zh-CN" dirty="0" smtClean="0"/>
          </a:p>
          <a:p>
            <a:r>
              <a:rPr lang="zh-CN" altLang="en-US" dirty="0" smtClean="0"/>
              <a:t>刚被使用的关键字出队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253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48205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64M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54663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87466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结果筛选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缓存池里是已经被识别的商品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商品可能包括的计算属性：卖家信誉</a:t>
                </a:r>
                <a:r>
                  <a:rPr lang="en-US" altLang="zh-CN" dirty="0" smtClean="0"/>
                  <a:t>(C)</a:t>
                </a:r>
                <a:r>
                  <a:rPr lang="zh-CN" altLang="en-US" dirty="0" smtClean="0"/>
                  <a:t>、销量</a:t>
                </a:r>
                <a:r>
                  <a:rPr lang="en-US" altLang="zh-CN" dirty="0" smtClean="0"/>
                  <a:t>(S)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50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取</a:t>
                </a:r>
                <a:r>
                  <a:rPr lang="zh-CN" altLang="en-US" dirty="0" smtClean="0"/>
                  <a:t>缓存池里的前</a:t>
                </a:r>
                <a:r>
                  <a:rPr lang="en-US" altLang="zh-CN" dirty="0" smtClean="0"/>
                  <a:t>50%</a:t>
                </a:r>
                <a:r>
                  <a:rPr lang="zh-CN" altLang="en-US" dirty="0" smtClean="0"/>
                  <a:t>记录（根据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  <a:blipFill rotWithShape="1">
                <a:blip r:embed="rId2"/>
                <a:stretch>
                  <a:fillRect t="-2181" r="-7362" b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单圆角矩形 3"/>
          <p:cNvSpPr/>
          <p:nvPr/>
        </p:nvSpPr>
        <p:spPr>
          <a:xfrm>
            <a:off x="6372200" y="249289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6372200" y="501317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64288" y="3898359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 Filter Job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3"/>
            <a:endCxn id="6" idx="0"/>
          </p:cNvCxnSpPr>
          <p:nvPr/>
        </p:nvCxnSpPr>
        <p:spPr>
          <a:xfrm>
            <a:off x="7524328" y="2888940"/>
            <a:ext cx="324036" cy="1009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2"/>
            <a:endCxn id="5" idx="3"/>
          </p:cNvCxnSpPr>
          <p:nvPr/>
        </p:nvCxnSpPr>
        <p:spPr>
          <a:xfrm rot="5400000">
            <a:off x="7290956" y="4851811"/>
            <a:ext cx="790781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913660"/>
          </a:xfrm>
        </p:spPr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产生的</a:t>
            </a:r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是其</a:t>
            </a:r>
            <a:r>
              <a:rPr lang="en-US" altLang="zh-CN" dirty="0" smtClean="0"/>
              <a:t>Creator</a:t>
            </a:r>
            <a:r>
              <a:rPr lang="zh-CN" altLang="en-US" dirty="0" smtClean="0"/>
              <a:t>的递增值</a:t>
            </a:r>
            <a:endParaRPr lang="en-US" altLang="zh-CN" dirty="0" smtClean="0"/>
          </a:p>
          <a:p>
            <a:r>
              <a:rPr lang="en-US" altLang="zh-CN" dirty="0" smtClean="0"/>
              <a:t>Depth&gt;=3</a:t>
            </a:r>
            <a:r>
              <a:rPr lang="zh-CN" altLang="en-US" dirty="0" smtClean="0"/>
              <a:t>的不再入队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79" y="267387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Depth=0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  <p:sp>
        <p:nvSpPr>
          <p:cNvPr id="10" name="圆角矩形 9"/>
          <p:cNvSpPr/>
          <p:nvPr/>
        </p:nvSpPr>
        <p:spPr>
          <a:xfrm>
            <a:off x="7020271" y="534339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10" idx="1"/>
          </p:cNvCxnSpPr>
          <p:nvPr/>
        </p:nvCxnSpPr>
        <p:spPr>
          <a:xfrm rot="10800000">
            <a:off x="5976155" y="4548698"/>
            <a:ext cx="1044117" cy="115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698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664584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肘形连接符 13"/>
          <p:cNvCxnSpPr>
            <a:stCxn id="9" idx="3"/>
            <a:endCxn id="10" idx="0"/>
          </p:cNvCxnSpPr>
          <p:nvPr/>
        </p:nvCxnSpPr>
        <p:spPr>
          <a:xfrm>
            <a:off x="6660231" y="3033916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292078" y="382748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Depth=1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33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452</TotalTime>
  <Words>494</Words>
  <Application>Microsoft Office PowerPoint</Application>
  <PresentationFormat>全屏显示(4:3)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奥斯汀</vt:lpstr>
      <vt:lpstr>Eworm爬虫算法设计</vt:lpstr>
      <vt:lpstr>思路</vt:lpstr>
      <vt:lpstr>优先队列</vt:lpstr>
      <vt:lpstr>Job的分类</vt:lpstr>
      <vt:lpstr>Job拓扑</vt:lpstr>
      <vt:lpstr>Job优先级确定方法</vt:lpstr>
      <vt:lpstr>关键字队列</vt:lpstr>
      <vt:lpstr>结果筛选</vt:lpstr>
      <vt:lpstr>深度控制</vt:lpstr>
    </vt:vector>
  </TitlesOfParts>
  <Company>NJUST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Eworm爬虫算法设计</dc:title>
  <dc:creator>Techird</dc:creator>
  <cp:lastModifiedBy>刘家鸣</cp:lastModifiedBy>
  <cp:revision>49</cp:revision>
  <dcterms:created xsi:type="dcterms:W3CDTF">2012-05-21T03:21:04Z</dcterms:created>
  <dcterms:modified xsi:type="dcterms:W3CDTF">2012-06-09T08:02:06Z</dcterms:modified>
</cp:coreProperties>
</file>