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83F1F2-4DD3-448A-9335-87264D83D09E}" type="datetimeFigureOut">
              <a:rPr lang="zh-CN" altLang="en-US" smtClean="0"/>
              <a:t>2012/5/21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10D1-046A-47FA-A195-95BE7F1C1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Eworm</a:t>
            </a:r>
            <a:r>
              <a:rPr lang="zh-CN" altLang="en-US" dirty="0" smtClean="0"/>
              <a:t>爬虫算法设计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CSC - </a:t>
            </a:r>
            <a:r>
              <a:rPr lang="zh-CN" altLang="en-US" dirty="0" smtClean="0"/>
              <a:t>刘家鸣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1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优先队列实现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抽象爬虫的任务</a:t>
            </a:r>
            <a:endParaRPr lang="en-US" altLang="zh-CN" dirty="0" smtClean="0"/>
          </a:p>
          <a:p>
            <a:r>
              <a:rPr lang="zh-CN" altLang="en-US" dirty="0" smtClean="0"/>
              <a:t>关键字选择</a:t>
            </a:r>
            <a:endParaRPr lang="en-US" altLang="zh-CN" dirty="0" smtClean="0"/>
          </a:p>
          <a:p>
            <a:r>
              <a:rPr lang="zh-CN" altLang="en-US" dirty="0" smtClean="0"/>
              <a:t>结果筛选（根据销量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评价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信誉等）</a:t>
            </a:r>
            <a:endParaRPr lang="en-US" altLang="zh-CN" dirty="0" smtClean="0"/>
          </a:p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2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76579" cy="3508977"/>
          </a:xfrm>
        </p:spPr>
        <p:txBody>
          <a:bodyPr/>
          <a:lstStyle/>
          <a:p>
            <a:r>
              <a:rPr lang="zh-CN" altLang="en-US" dirty="0" smtClean="0"/>
              <a:t>队列存放的是</a:t>
            </a:r>
            <a:r>
              <a:rPr lang="en-US" altLang="zh-CN" dirty="0" smtClean="0"/>
              <a:t>Job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有一个优先级</a:t>
            </a:r>
            <a:endParaRPr lang="en-US" altLang="zh-CN" dirty="0" smtClean="0"/>
          </a:p>
          <a:p>
            <a:r>
              <a:rPr lang="zh-CN" altLang="en-US" dirty="0" smtClean="0"/>
              <a:t>如果有新的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入队，加入到优先级刚大于新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之后（右图所示）</a:t>
            </a:r>
            <a:endParaRPr lang="en-US" altLang="zh-CN" dirty="0" smtClean="0"/>
          </a:p>
          <a:p>
            <a:r>
              <a:rPr lang="zh-CN" altLang="en-US" dirty="0" smtClean="0"/>
              <a:t>队列长度限制在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以内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42730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4588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Job/</a:t>
                      </a:r>
                      <a:r>
                        <a:rPr lang="zh-CN" altLang="en-US" sz="1400" dirty="0" smtClean="0"/>
                        <a:t>优先级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JobX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Job3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73748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36022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ActivateJob</a:t>
            </a:r>
            <a:r>
              <a:rPr lang="en-US" altLang="zh-CN" dirty="0"/>
              <a:t> </a:t>
            </a:r>
            <a:r>
              <a:rPr lang="zh-CN" altLang="en-US" dirty="0" smtClean="0"/>
              <a:t>负责爬虫的启动，</a:t>
            </a:r>
            <a:r>
              <a:rPr lang="zh-CN" altLang="en-US" dirty="0"/>
              <a:t>并</a:t>
            </a:r>
            <a:r>
              <a:rPr lang="zh-CN" altLang="en-US" dirty="0" smtClean="0"/>
              <a:t>响应给爬虫的输入</a:t>
            </a:r>
            <a:endParaRPr lang="en-US" altLang="zh-CN" dirty="0" smtClean="0"/>
          </a:p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根据关键字抓取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到缓存池，并且产生后续的</a:t>
            </a:r>
            <a:r>
              <a:rPr lang="en-US" altLang="zh-CN" dirty="0" smtClean="0"/>
              <a:t>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zh-CN" altLang="en-US" dirty="0" smtClean="0"/>
              <a:t>负责选择下一个关键字，开展下次的</a:t>
            </a:r>
            <a:r>
              <a:rPr lang="en-US" altLang="zh-CN" dirty="0" smtClean="0"/>
              <a:t>FetchJob</a:t>
            </a:r>
          </a:p>
          <a:p>
            <a:r>
              <a:rPr lang="en-US" altLang="zh-CN" u="sng" dirty="0" smtClean="0">
                <a:solidFill>
                  <a:schemeClr val="bg2">
                    <a:lumMod val="50000"/>
                  </a:schemeClr>
                </a:solidFill>
              </a:rPr>
              <a:t>GoodsFilterJob</a:t>
            </a:r>
            <a:r>
              <a:rPr lang="zh-CN" altLang="en-US" dirty="0" smtClean="0"/>
              <a:t>负责持久化缓存池中的商品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</a:t>
            </a:r>
            <a:r>
              <a:rPr lang="zh-CN" altLang="en-US" dirty="0" smtClean="0"/>
              <a:t>拓扑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187624" y="2348880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Activate Job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572000" y="2348880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3" idx="3"/>
            <a:endCxn id="4" idx="1"/>
          </p:cNvCxnSpPr>
          <p:nvPr/>
        </p:nvCxnSpPr>
        <p:spPr>
          <a:xfrm>
            <a:off x="3131840" y="27089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单圆角矩形 8"/>
          <p:cNvSpPr/>
          <p:nvPr/>
        </p:nvSpPr>
        <p:spPr>
          <a:xfrm>
            <a:off x="1187624" y="3645024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1187624" y="5013176"/>
            <a:ext cx="1944216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00192" y="5018402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</a:t>
            </a:r>
            <a:r>
              <a:rPr lang="en-US" altLang="zh-CN" dirty="0" smtClean="0"/>
              <a:t>Select </a:t>
            </a:r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12" name="单圆角矩形 11"/>
          <p:cNvSpPr/>
          <p:nvPr/>
        </p:nvSpPr>
        <p:spPr>
          <a:xfrm>
            <a:off x="7370476" y="2564904"/>
            <a:ext cx="513892" cy="2088232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>
            <a:off x="762742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1" idx="1"/>
            <a:endCxn id="4" idx="2"/>
          </p:cNvCxnSpPr>
          <p:nvPr/>
        </p:nvCxnSpPr>
        <p:spPr>
          <a:xfrm rot="10800000">
            <a:off x="5256076" y="3068960"/>
            <a:ext cx="1044116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0"/>
            <a:endCxn id="12" idx="0"/>
          </p:cNvCxnSpPr>
          <p:nvPr/>
        </p:nvCxnSpPr>
        <p:spPr>
          <a:xfrm rot="16200000" flipH="1">
            <a:off x="6333737" y="1271219"/>
            <a:ext cx="216024" cy="2371346"/>
          </a:xfrm>
          <a:prstGeom prst="bentConnector3">
            <a:avLst>
              <a:gd name="adj1" fmla="val -105822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7106" y="1412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提取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0072" y="5373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63888" y="436510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 Filter Job</a:t>
            </a:r>
            <a:endParaRPr lang="zh-CN" altLang="en-US" dirty="0"/>
          </a:p>
        </p:txBody>
      </p:sp>
      <p:cxnSp>
        <p:nvCxnSpPr>
          <p:cNvPr id="30" name="肘形连接符 29"/>
          <p:cNvCxnSpPr>
            <a:stCxn id="9" idx="3"/>
            <a:endCxn id="28" idx="0"/>
          </p:cNvCxnSpPr>
          <p:nvPr/>
        </p:nvCxnSpPr>
        <p:spPr>
          <a:xfrm>
            <a:off x="3131840" y="4041068"/>
            <a:ext cx="1116124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8" idx="2"/>
            <a:endCxn id="10" idx="3"/>
          </p:cNvCxnSpPr>
          <p:nvPr/>
        </p:nvCxnSpPr>
        <p:spPr>
          <a:xfrm rot="5400000">
            <a:off x="3527884" y="4689140"/>
            <a:ext cx="324036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3"/>
            <a:endCxn id="28" idx="3"/>
          </p:cNvCxnSpPr>
          <p:nvPr/>
        </p:nvCxnSpPr>
        <p:spPr>
          <a:xfrm flipH="1">
            <a:off x="4932040" y="2708920"/>
            <a:ext cx="1008112" cy="2016224"/>
          </a:xfrm>
          <a:prstGeom prst="bentConnector3">
            <a:avLst>
              <a:gd name="adj1" fmla="val -22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9399" y="2770709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788024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3"/>
          </p:cNvCxnSpPr>
          <p:nvPr/>
        </p:nvCxnSpPr>
        <p:spPr>
          <a:xfrm>
            <a:off x="5220072" y="2966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2120" y="107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535886" y="116632"/>
            <a:ext cx="43204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43" idx="3"/>
          </p:cNvCxnSpPr>
          <p:nvPr/>
        </p:nvCxnSpPr>
        <p:spPr>
          <a:xfrm flipH="1">
            <a:off x="6967934" y="296652"/>
            <a:ext cx="402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82053" y="116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肘形连接符 52"/>
          <p:cNvCxnSpPr>
            <a:stCxn id="4" idx="3"/>
            <a:endCxn id="11" idx="0"/>
          </p:cNvCxnSpPr>
          <p:nvPr/>
        </p:nvCxnSpPr>
        <p:spPr>
          <a:xfrm>
            <a:off x="5940152" y="2708920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3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7" cy="38416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同样是一个优先队列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r>
              <a:rPr lang="zh-CN" altLang="en-US" dirty="0" smtClean="0"/>
              <a:t>是关键字被发现的次数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个关键字如果发现次数刚好大于上一个高优先级关键字，则与之交换</a:t>
            </a:r>
            <a:endParaRPr lang="en-US" altLang="zh-CN" dirty="0" smtClean="0"/>
          </a:p>
          <a:p>
            <a:r>
              <a:rPr lang="zh-CN" altLang="en-US" dirty="0" smtClean="0"/>
              <a:t>刚被使用的关键字出队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253"/>
              </p:ext>
            </p:extLst>
          </p:nvPr>
        </p:nvGraphicFramePr>
        <p:xfrm>
          <a:off x="5292080" y="2420888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8942"/>
              </p:ext>
            </p:extLst>
          </p:nvPr>
        </p:nvGraphicFramePr>
        <p:xfrm>
          <a:off x="7236296" y="1772816"/>
          <a:ext cx="12241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275"/>
                <a:gridCol w="55086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400" dirty="0" smtClean="0"/>
                        <a:t>关键字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次数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小米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手机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64M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包邮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54663"/>
              </p:ext>
            </p:extLst>
          </p:nvPr>
        </p:nvGraphicFramePr>
        <p:xfrm>
          <a:off x="7236296" y="5733256"/>
          <a:ext cx="1224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 flipV="1">
            <a:off x="658822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8224" y="436510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530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87466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结果筛选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缓存池里是已经被识别的商品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商品可能包括的计算属性：卖家信誉</a:t>
                </a:r>
                <a:r>
                  <a:rPr lang="en-US" altLang="zh-CN" dirty="0" smtClean="0"/>
                  <a:t>(C)</a:t>
                </a:r>
                <a:r>
                  <a:rPr lang="zh-CN" altLang="en-US" dirty="0" smtClean="0"/>
                  <a:t>、销量</a:t>
                </a:r>
                <a:r>
                  <a:rPr lang="en-US" altLang="zh-CN" dirty="0" smtClean="0"/>
                  <a:t>(S)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计算公式：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50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50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10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且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取</a:t>
                </a:r>
                <a:r>
                  <a:rPr lang="zh-CN" altLang="en-US" dirty="0" smtClean="0"/>
                  <a:t>缓存池里的前</a:t>
                </a:r>
                <a:r>
                  <a:rPr lang="en-US" altLang="zh-CN" dirty="0" smtClean="0"/>
                  <a:t>50</a:t>
                </a:r>
                <a:r>
                  <a:rPr lang="zh-CN" altLang="en-US" dirty="0" smtClean="0"/>
                  <a:t>条记录（根据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4968668" cy="3913660"/>
              </a:xfrm>
              <a:blipFill rotWithShape="1">
                <a:blip r:embed="rId2"/>
                <a:stretch>
                  <a:fillRect t="-2181" r="-7362" b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单圆角矩形 3"/>
          <p:cNvSpPr/>
          <p:nvPr/>
        </p:nvSpPr>
        <p:spPr>
          <a:xfrm>
            <a:off x="6372200" y="249289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缓存</a:t>
            </a:r>
            <a:r>
              <a:rPr lang="zh-CN" altLang="en-US" dirty="0"/>
              <a:t>池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6372200" y="5013176"/>
            <a:ext cx="1152128" cy="792088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64288" y="3898359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Goods Filter Job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3"/>
            <a:endCxn id="6" idx="0"/>
          </p:cNvCxnSpPr>
          <p:nvPr/>
        </p:nvCxnSpPr>
        <p:spPr>
          <a:xfrm>
            <a:off x="7524328" y="2888940"/>
            <a:ext cx="324036" cy="100941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" idx="2"/>
            <a:endCxn id="5" idx="3"/>
          </p:cNvCxnSpPr>
          <p:nvPr/>
        </p:nvCxnSpPr>
        <p:spPr>
          <a:xfrm rot="5400000">
            <a:off x="7290956" y="4851811"/>
            <a:ext cx="790781" cy="3240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2323652"/>
            <a:ext cx="4104572" cy="3913660"/>
          </a:xfrm>
        </p:spPr>
        <p:txBody>
          <a:bodyPr/>
          <a:lstStyle/>
          <a:p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KeywordSelectJob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产生的</a:t>
            </a:r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</a:rPr>
              <a:t>FetchJob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是其</a:t>
            </a:r>
            <a:r>
              <a:rPr lang="en-US" altLang="zh-CN" dirty="0" smtClean="0"/>
              <a:t>Creator</a:t>
            </a:r>
            <a:r>
              <a:rPr lang="zh-CN" altLang="en-US" dirty="0" smtClean="0"/>
              <a:t>的递增值</a:t>
            </a:r>
            <a:endParaRPr lang="en-US" altLang="zh-CN" dirty="0" smtClean="0"/>
          </a:p>
          <a:p>
            <a:r>
              <a:rPr lang="en-US" altLang="zh-CN" dirty="0" smtClean="0"/>
              <a:t>Depth&gt;=3</a:t>
            </a:r>
            <a:r>
              <a:rPr lang="zh-CN" altLang="en-US" smtClean="0"/>
              <a:t>的不再入队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92079" y="267387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Depth=0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  <p:sp>
        <p:nvSpPr>
          <p:cNvPr id="10" name="圆角矩形 9"/>
          <p:cNvSpPr/>
          <p:nvPr/>
        </p:nvSpPr>
        <p:spPr>
          <a:xfrm>
            <a:off x="7020271" y="534339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Keyword </a:t>
            </a:r>
            <a:r>
              <a:rPr lang="en-US" altLang="zh-CN" dirty="0" smtClean="0"/>
              <a:t>Select </a:t>
            </a:r>
            <a:r>
              <a:rPr lang="en-US" altLang="zh-CN" dirty="0" smtClean="0"/>
              <a:t>Job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10" idx="1"/>
          </p:cNvCxnSpPr>
          <p:nvPr/>
        </p:nvCxnSpPr>
        <p:spPr>
          <a:xfrm rot="10800000">
            <a:off x="5976155" y="4548698"/>
            <a:ext cx="1044117" cy="1154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0151" y="5698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抽取产生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664584"/>
            <a:ext cx="13388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完成后产生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肘形连接符 13"/>
          <p:cNvCxnSpPr>
            <a:stCxn id="9" idx="3"/>
            <a:endCxn id="10" idx="0"/>
          </p:cNvCxnSpPr>
          <p:nvPr/>
        </p:nvCxnSpPr>
        <p:spPr>
          <a:xfrm>
            <a:off x="6660231" y="3033916"/>
            <a:ext cx="1152128" cy="2309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292078" y="382748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Fetch Job</a:t>
            </a:r>
          </a:p>
          <a:p>
            <a:pPr algn="ctr"/>
            <a:r>
              <a:rPr lang="zh-CN" altLang="en-US" sz="1400" i="1" dirty="0" smtClean="0"/>
              <a:t>（</a:t>
            </a:r>
            <a:r>
              <a:rPr lang="en-US" altLang="zh-CN" sz="1400" i="1" dirty="0" smtClean="0"/>
              <a:t>Depth=1</a:t>
            </a:r>
            <a:r>
              <a:rPr lang="zh-CN" altLang="en-US" sz="1400" i="1" dirty="0" smtClean="0"/>
              <a:t>）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3033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158</TotalTime>
  <Words>442</Words>
  <Application>Microsoft Office PowerPoint</Application>
  <PresentationFormat>全屏显示(4:3)</PresentationFormat>
  <Paragraphs>117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奥斯汀</vt:lpstr>
      <vt:lpstr>Eworm爬虫算法设计</vt:lpstr>
      <vt:lpstr>思路</vt:lpstr>
      <vt:lpstr>优先队列</vt:lpstr>
      <vt:lpstr>Job的分类</vt:lpstr>
      <vt:lpstr>Job拓扑</vt:lpstr>
      <vt:lpstr>关键字队列</vt:lpstr>
      <vt:lpstr>结果筛选</vt:lpstr>
      <vt:lpstr>深度控制</vt:lpstr>
    </vt:vector>
  </TitlesOfParts>
  <Company>NJUST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Eworm爬虫算法设计</dc:title>
  <dc:creator>Techird</dc:creator>
  <cp:lastModifiedBy>Techird</cp:lastModifiedBy>
  <cp:revision>16</cp:revision>
  <dcterms:created xsi:type="dcterms:W3CDTF">2012-05-21T03:21:04Z</dcterms:created>
  <dcterms:modified xsi:type="dcterms:W3CDTF">2012-05-21T05:59:39Z</dcterms:modified>
</cp:coreProperties>
</file>