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/>
    <p:restoredTop sz="96345"/>
  </p:normalViewPr>
  <p:slideViewPr>
    <p:cSldViewPr snapToGrid="0">
      <p:cViewPr varScale="1">
        <p:scale>
          <a:sx n="115" d="100"/>
          <a:sy n="115" d="100"/>
        </p:scale>
        <p:origin x="21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D94B2-6620-A096-F4B7-7B82A9CBA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3CA603-678F-0B76-4DB4-C74FDC7696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663AB-566B-C203-091D-2C5431950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0C483-4154-E043-98A6-179F5D4D9242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1835E-FE54-26AB-6C56-FADCC61CF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E06BF-00AF-5B61-DC9B-11367EC09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C689-F8CD-1144-AEDB-743D6655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01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1FE59-9126-C1F4-7146-0A71C455A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A3F5A5-985A-EEFD-E813-DCD88BEC3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3D1EE-803E-970D-0530-AF562F37F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0C483-4154-E043-98A6-179F5D4D9242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6A576-D9DD-691B-487B-751914855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1576D-1196-3465-8E97-E9A028866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C689-F8CD-1144-AEDB-743D6655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603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5247B0-BC6A-6AB9-E67A-01DF13488F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1438FB-716B-E15D-1E03-AF7187A5F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6227E-0014-FE94-159D-F813BD546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0C483-4154-E043-98A6-179F5D4D9242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2CE07-FB52-3E6A-4572-C658F130B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3ED94-C740-329B-A697-FACD3F24C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C689-F8CD-1144-AEDB-743D6655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37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D32BC-1695-27C6-B969-D852ECD57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DCF18-9922-6FF7-5ACB-1C41EA8DE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41D68-F6AE-9AA9-1343-3F974673D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0C483-4154-E043-98A6-179F5D4D9242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5BE83-72CE-974B-01AB-B9BBE1F42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672A3-58B1-10AC-810E-495527A93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C689-F8CD-1144-AEDB-743D6655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5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21644-D371-429E-DFD2-2B2E2CDDD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DA39B-2C15-5BCB-5EB9-DECAE59C8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DBC2D-6076-BEBF-BE67-654F2DD11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0C483-4154-E043-98A6-179F5D4D9242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CCB0A-AAE6-2D24-0C90-6F8E1BD0E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DBF9F-184A-3308-BFC6-725E45D52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C689-F8CD-1144-AEDB-743D6655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997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4D1-BF55-2973-A4AD-114DB9F0F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3332E-51FA-F1D5-6C74-7AB363C563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E26184-536C-D7E1-82F8-907DC9E0C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515E0F-9AA4-8C18-7808-08902731C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0C483-4154-E043-98A6-179F5D4D9242}" type="datetimeFigureOut">
              <a:rPr lang="en-US" smtClean="0"/>
              <a:t>1/29/24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6AF951-7C1A-47B5-14B3-EAF02F1DC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DEAEB0-096B-D4AB-5398-12E1C3113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C689-F8CD-1144-AEDB-743D6655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159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89C55-2948-E2BF-D5D4-E843C8A10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BC57B-9AA0-3C20-51FF-BC9E2FA99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4CB31-60DA-3357-EB7F-F81968672B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12651A-E16A-E40F-F9EE-0F28E6191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01A300-6248-6670-DB0D-15FC58F605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D30BF5-1407-FDDA-C51D-AF261FBAD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0C483-4154-E043-98A6-179F5D4D9242}" type="datetimeFigureOut">
              <a:rPr lang="en-US" smtClean="0"/>
              <a:t>1/29/24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B54ED9-4EE7-AC78-D44C-A14B154CB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69AFD1-40A8-D301-B0D0-858ADC997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C689-F8CD-1144-AEDB-743D6655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34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6789D-72DE-CCB3-326E-7835ACBB6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49C9D1-8674-4A93-B6CA-D214C4D3F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0C483-4154-E043-98A6-179F5D4D9242}" type="datetimeFigureOut">
              <a:rPr lang="en-US" smtClean="0"/>
              <a:t>1/29/24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D1CDE7-F8A8-59B4-36CA-AD88B1F2D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32A8EA-E1BF-4725-9F38-EA6BCCA09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C689-F8CD-1144-AEDB-743D6655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77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568586-912C-72A8-3782-BF52AE451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0C483-4154-E043-98A6-179F5D4D9242}" type="datetimeFigureOut">
              <a:rPr lang="en-US" smtClean="0"/>
              <a:t>1/29/24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FEB4C4-3722-50CF-8665-C13B2B8ED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B6CC6D-DD1D-C1D9-2C0E-4BE85E551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C689-F8CD-1144-AEDB-743D6655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000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31D76-B3B0-E202-D8BE-1CC27EAAB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B17BD-250E-4481-4D8D-355F950DA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CB727F-E917-F53A-2585-DCAA84812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937257-DE32-2E48-47F3-601D6314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0C483-4154-E043-98A6-179F5D4D9242}" type="datetimeFigureOut">
              <a:rPr lang="en-US" smtClean="0"/>
              <a:t>1/29/24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0EB24-F72A-F2B7-334F-AE2373405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13FC0F-D7FC-81C7-FDBA-FA3153BBB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C689-F8CD-1144-AEDB-743D6655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29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CE53B-CB4E-5C9A-30BF-0236D2BD0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A622B1-7E06-F88D-732F-ADF7021391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055F48-3D2F-973E-5656-188DA4959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EF2F8-F2CB-23A6-7627-694ACF8D2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0C483-4154-E043-98A6-179F5D4D9242}" type="datetimeFigureOut">
              <a:rPr lang="en-US" smtClean="0"/>
              <a:t>1/29/24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4EAE5-9BEA-1F4C-B00D-4406CF8BD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0E253-65F1-1B00-E8E0-08133CF11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C689-F8CD-1144-AEDB-743D6655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20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C671C3-40E2-80DE-548F-1A50F1412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1BAC7-B7FD-1F8A-C631-BDE0C3378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28D75-8483-3BC2-6CE7-B8C6C20AD0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90C483-4154-E043-98A6-179F5D4D9242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14369-56C5-5C85-B6FC-33E9801024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1537B-1C50-E579-B854-E52A24677C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D9C689-F8CD-1144-AEDB-743D6655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91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4E3332C6-7749-4DFD-E663-F31343F4B01A}"/>
              </a:ext>
            </a:extLst>
          </p:cNvPr>
          <p:cNvGrpSpPr/>
          <p:nvPr/>
        </p:nvGrpSpPr>
        <p:grpSpPr>
          <a:xfrm>
            <a:off x="627919" y="690665"/>
            <a:ext cx="6509002" cy="5943594"/>
            <a:chOff x="2028709" y="457198"/>
            <a:chExt cx="6509002" cy="5943594"/>
          </a:xfrm>
        </p:grpSpPr>
        <p:sp>
          <p:nvSpPr>
            <p:cNvPr id="5" name="Data 4">
              <a:extLst>
                <a:ext uri="{FF2B5EF4-FFF2-40B4-BE49-F238E27FC236}">
                  <a16:creationId xmlns:a16="http://schemas.microsoft.com/office/drawing/2014/main" id="{2F026588-37E1-D11D-E06C-6D0F34FB37E4}"/>
                </a:ext>
              </a:extLst>
            </p:cNvPr>
            <p:cNvSpPr/>
            <p:nvPr/>
          </p:nvSpPr>
          <p:spPr>
            <a:xfrm>
              <a:off x="4144614" y="457199"/>
              <a:ext cx="2252870" cy="765315"/>
            </a:xfrm>
            <a:prstGeom prst="flowChartInputOutpu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Set of mutation sites, given as 11aa peptide Motifs</a:t>
              </a:r>
            </a:p>
          </p:txBody>
        </p:sp>
        <p:sp>
          <p:nvSpPr>
            <p:cNvPr id="6" name="Data 5">
              <a:extLst>
                <a:ext uri="{FF2B5EF4-FFF2-40B4-BE49-F238E27FC236}">
                  <a16:creationId xmlns:a16="http://schemas.microsoft.com/office/drawing/2014/main" id="{6E035553-295B-7605-9112-91B1E77140FC}"/>
                </a:ext>
              </a:extLst>
            </p:cNvPr>
            <p:cNvSpPr/>
            <p:nvPr/>
          </p:nvSpPr>
          <p:spPr>
            <a:xfrm>
              <a:off x="6284841" y="457198"/>
              <a:ext cx="2252870" cy="765315"/>
            </a:xfrm>
            <a:prstGeom prst="flowChartInputOutpu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cDNA sequence of one protein region of interest</a:t>
              </a:r>
            </a:p>
          </p:txBody>
        </p:sp>
        <p:sp>
          <p:nvSpPr>
            <p:cNvPr id="7" name="Process 6">
              <a:extLst>
                <a:ext uri="{FF2B5EF4-FFF2-40B4-BE49-F238E27FC236}">
                  <a16:creationId xmlns:a16="http://schemas.microsoft.com/office/drawing/2014/main" id="{93F82FB8-4109-4608-1EC2-F793DAAE139F}"/>
                </a:ext>
              </a:extLst>
            </p:cNvPr>
            <p:cNvSpPr/>
            <p:nvPr/>
          </p:nvSpPr>
          <p:spPr>
            <a:xfrm>
              <a:off x="3965713" y="1570383"/>
              <a:ext cx="4571998" cy="4830409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F85E6BE-82DD-B819-D98E-4D82038EB835}"/>
                </a:ext>
              </a:extLst>
            </p:cNvPr>
            <p:cNvCxnSpPr>
              <a:cxnSpLocks/>
              <a:stCxn id="5" idx="4"/>
            </p:cNvCxnSpPr>
            <p:nvPr/>
          </p:nvCxnSpPr>
          <p:spPr>
            <a:xfrm>
              <a:off x="5271049" y="1222514"/>
              <a:ext cx="0" cy="347869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4291408-06CD-CEA6-A71F-8D0C129ACD51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7185989" y="1222513"/>
              <a:ext cx="0" cy="347869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CB17ADF-301E-F9DB-54E8-7F3D24F1B2EF}"/>
                </a:ext>
              </a:extLst>
            </p:cNvPr>
            <p:cNvGrpSpPr/>
            <p:nvPr/>
          </p:nvGrpSpPr>
          <p:grpSpPr>
            <a:xfrm>
              <a:off x="2028709" y="1485959"/>
              <a:ext cx="1937004" cy="874644"/>
              <a:chOff x="2335696" y="1595288"/>
              <a:chExt cx="1937004" cy="874644"/>
            </a:xfrm>
          </p:grpSpPr>
          <p:sp>
            <p:nvSpPr>
              <p:cNvPr id="4" name="Multidocument 3">
                <a:extLst>
                  <a:ext uri="{FF2B5EF4-FFF2-40B4-BE49-F238E27FC236}">
                    <a16:creationId xmlns:a16="http://schemas.microsoft.com/office/drawing/2014/main" id="{C9D591BF-3D7F-C4CF-3962-3E147B8DE551}"/>
                  </a:ext>
                </a:extLst>
              </p:cNvPr>
              <p:cNvSpPr/>
              <p:nvPr/>
            </p:nvSpPr>
            <p:spPr>
              <a:xfrm>
                <a:off x="2335696" y="1595288"/>
                <a:ext cx="1431234" cy="874644"/>
              </a:xfrm>
              <a:prstGeom prst="flowChartMultidocumen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tx1"/>
                    </a:solidFill>
                  </a:rPr>
                  <a:t>Sanger .AB1 chromatogram files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570EC33B-8848-85AC-81D5-1F06C60FD0C9}"/>
                  </a:ext>
                </a:extLst>
              </p:cNvPr>
              <p:cNvCxnSpPr>
                <a:cxnSpLocks/>
                <a:stCxn id="4" idx="3"/>
              </p:cNvCxnSpPr>
              <p:nvPr/>
            </p:nvCxnSpPr>
            <p:spPr>
              <a:xfrm>
                <a:off x="3766930" y="2032610"/>
                <a:ext cx="505770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Process 21">
              <a:extLst>
                <a:ext uri="{FF2B5EF4-FFF2-40B4-BE49-F238E27FC236}">
                  <a16:creationId xmlns:a16="http://schemas.microsoft.com/office/drawing/2014/main" id="{62167B1A-ED77-4488-8B4F-3AA718A331FF}"/>
                </a:ext>
              </a:extLst>
            </p:cNvPr>
            <p:cNvSpPr/>
            <p:nvPr/>
          </p:nvSpPr>
          <p:spPr>
            <a:xfrm>
              <a:off x="4518875" y="2368002"/>
              <a:ext cx="3475615" cy="492849"/>
            </a:xfrm>
            <a:prstGeom prst="flowChartProcess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1) Find Motif region in chromatogram, searching all 6 DNA reading frames.</a:t>
              </a:r>
            </a:p>
          </p:txBody>
        </p:sp>
        <p:sp>
          <p:nvSpPr>
            <p:cNvPr id="29" name="Process 28">
              <a:extLst>
                <a:ext uri="{FF2B5EF4-FFF2-40B4-BE49-F238E27FC236}">
                  <a16:creationId xmlns:a16="http://schemas.microsoft.com/office/drawing/2014/main" id="{B9EA5E77-8994-5E36-F085-43EC71BB97F6}"/>
                </a:ext>
              </a:extLst>
            </p:cNvPr>
            <p:cNvSpPr/>
            <p:nvPr/>
          </p:nvSpPr>
          <p:spPr>
            <a:xfrm>
              <a:off x="4518874" y="3079373"/>
              <a:ext cx="3475615" cy="655982"/>
            </a:xfrm>
            <a:prstGeom prst="flowChartProcess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2) Isolate center codon of Motif, as 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AA mutation site of interest.  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Extract observed Trace Matrix.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6793EDF-5F83-8AB4-5F76-A7CE1B33D364}"/>
                </a:ext>
              </a:extLst>
            </p:cNvPr>
            <p:cNvCxnSpPr>
              <a:cxnSpLocks/>
              <a:stCxn id="22" idx="2"/>
              <a:endCxn id="29" idx="0"/>
            </p:cNvCxnSpPr>
            <p:nvPr/>
          </p:nvCxnSpPr>
          <p:spPr>
            <a:xfrm flipH="1">
              <a:off x="6256682" y="2860851"/>
              <a:ext cx="1" cy="218522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Process 34">
              <a:extLst>
                <a:ext uri="{FF2B5EF4-FFF2-40B4-BE49-F238E27FC236}">
                  <a16:creationId xmlns:a16="http://schemas.microsoft.com/office/drawing/2014/main" id="{B3697BED-18A7-9E86-1709-EBC253AA7018}"/>
                </a:ext>
              </a:extLst>
            </p:cNvPr>
            <p:cNvSpPr/>
            <p:nvPr/>
          </p:nvSpPr>
          <p:spPr>
            <a:xfrm>
              <a:off x="4518874" y="3977240"/>
              <a:ext cx="3475615" cy="655982"/>
            </a:xfrm>
            <a:prstGeom prst="flowChartProcess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3) Construct set of synthetic gaussian codon Trace Matrices, for all probable AA codons (reference, alternate, observed).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B201552-F1EC-C358-AF3F-A89309D3DD59}"/>
                </a:ext>
              </a:extLst>
            </p:cNvPr>
            <p:cNvCxnSpPr>
              <a:cxnSpLocks/>
              <a:stCxn id="29" idx="2"/>
              <a:endCxn id="35" idx="0"/>
            </p:cNvCxnSpPr>
            <p:nvPr/>
          </p:nvCxnSpPr>
          <p:spPr>
            <a:xfrm>
              <a:off x="6256682" y="3735355"/>
              <a:ext cx="0" cy="241885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Process 36">
              <a:extLst>
                <a:ext uri="{FF2B5EF4-FFF2-40B4-BE49-F238E27FC236}">
                  <a16:creationId xmlns:a16="http://schemas.microsoft.com/office/drawing/2014/main" id="{76D54C63-E5A4-2E06-9FD5-D8B84199A734}"/>
                </a:ext>
              </a:extLst>
            </p:cNvPr>
            <p:cNvSpPr/>
            <p:nvPr/>
          </p:nvSpPr>
          <p:spPr>
            <a:xfrm>
              <a:off x="4518874" y="4865788"/>
              <a:ext cx="3475615" cy="655982"/>
            </a:xfrm>
            <a:prstGeom prst="flowChartProcess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4) Model fit of Trace Matrices, by NLS and/or Generalized Simulated Annealing.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Result is weights of model codons.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F54640C-72FE-5831-61BC-CC90E90E6C82}"/>
                </a:ext>
              </a:extLst>
            </p:cNvPr>
            <p:cNvCxnSpPr>
              <a:cxnSpLocks/>
              <a:stCxn id="35" idx="2"/>
              <a:endCxn id="37" idx="0"/>
            </p:cNvCxnSpPr>
            <p:nvPr/>
          </p:nvCxnSpPr>
          <p:spPr>
            <a:xfrm>
              <a:off x="6256682" y="4633222"/>
              <a:ext cx="0" cy="23256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rminator 45">
              <a:extLst>
                <a:ext uri="{FF2B5EF4-FFF2-40B4-BE49-F238E27FC236}">
                  <a16:creationId xmlns:a16="http://schemas.microsoft.com/office/drawing/2014/main" id="{00C23BAB-0115-9532-399B-08B4E157CFF4}"/>
                </a:ext>
              </a:extLst>
            </p:cNvPr>
            <p:cNvSpPr/>
            <p:nvPr/>
          </p:nvSpPr>
          <p:spPr>
            <a:xfrm>
              <a:off x="4756825" y="1685211"/>
              <a:ext cx="3005845" cy="491459"/>
            </a:xfrm>
            <a:prstGeom prst="flowChartTerminator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For each AB1 file: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For each Motif: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0CCD3FB-6667-525D-BAD5-9034DB70D25D}"/>
                </a:ext>
              </a:extLst>
            </p:cNvPr>
            <p:cNvCxnSpPr>
              <a:cxnSpLocks/>
              <a:stCxn id="46" idx="2"/>
              <a:endCxn id="22" idx="0"/>
            </p:cNvCxnSpPr>
            <p:nvPr/>
          </p:nvCxnSpPr>
          <p:spPr>
            <a:xfrm flipH="1">
              <a:off x="6256683" y="2176670"/>
              <a:ext cx="3065" cy="191332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rminator 49">
              <a:extLst>
                <a:ext uri="{FF2B5EF4-FFF2-40B4-BE49-F238E27FC236}">
                  <a16:creationId xmlns:a16="http://schemas.microsoft.com/office/drawing/2014/main" id="{604A15A3-3DDA-5187-012C-E04ABB78D4AF}"/>
                </a:ext>
              </a:extLst>
            </p:cNvPr>
            <p:cNvSpPr/>
            <p:nvPr/>
          </p:nvSpPr>
          <p:spPr>
            <a:xfrm>
              <a:off x="4752734" y="5761884"/>
              <a:ext cx="3005845" cy="491459"/>
            </a:xfrm>
            <a:prstGeom prst="flowChartTerminator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Merge codon weights to report final amino acid percentages.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43070018-5337-76A5-FAB8-ACBA7C9D9F8B}"/>
                </a:ext>
              </a:extLst>
            </p:cNvPr>
            <p:cNvCxnSpPr>
              <a:cxnSpLocks/>
              <a:stCxn id="37" idx="2"/>
              <a:endCxn id="50" idx="0"/>
            </p:cNvCxnSpPr>
            <p:nvPr/>
          </p:nvCxnSpPr>
          <p:spPr>
            <a:xfrm flipH="1">
              <a:off x="6255657" y="5521770"/>
              <a:ext cx="1025" cy="24011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08FDDC6-F1BC-E04A-8FC3-0CE04C96CBE0}"/>
              </a:ext>
            </a:extLst>
          </p:cNvPr>
          <p:cNvGrpSpPr/>
          <p:nvPr/>
        </p:nvGrpSpPr>
        <p:grpSpPr>
          <a:xfrm>
            <a:off x="6661170" y="1495951"/>
            <a:ext cx="4982830" cy="5138308"/>
            <a:chOff x="7040551" y="1262484"/>
            <a:chExt cx="4982830" cy="5138308"/>
          </a:xfrm>
        </p:grpSpPr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28FADC80-9980-3728-7F45-457A7D9E01F3}"/>
                </a:ext>
              </a:extLst>
            </p:cNvPr>
            <p:cNvCxnSpPr>
              <a:cxnSpLocks/>
            </p:cNvCxnSpPr>
            <p:nvPr/>
          </p:nvCxnSpPr>
          <p:spPr>
            <a:xfrm>
              <a:off x="7040552" y="3379239"/>
              <a:ext cx="796696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ight Brace 67">
              <a:extLst>
                <a:ext uri="{FF2B5EF4-FFF2-40B4-BE49-F238E27FC236}">
                  <a16:creationId xmlns:a16="http://schemas.microsoft.com/office/drawing/2014/main" id="{E2F2AC0A-DE39-A685-E1B7-A8BEF992D736}"/>
                </a:ext>
              </a:extLst>
            </p:cNvPr>
            <p:cNvSpPr/>
            <p:nvPr/>
          </p:nvSpPr>
          <p:spPr>
            <a:xfrm>
              <a:off x="7040551" y="4025978"/>
              <a:ext cx="796695" cy="1392328"/>
            </a:xfrm>
            <a:prstGeom prst="rightBrace">
              <a:avLst/>
            </a:prstGeom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CEB06440-B188-B0E1-DA87-0CDF705A4C7B}"/>
                </a:ext>
              </a:extLst>
            </p:cNvPr>
            <p:cNvSpPr/>
            <p:nvPr/>
          </p:nvSpPr>
          <p:spPr>
            <a:xfrm>
              <a:off x="7638318" y="1570382"/>
              <a:ext cx="4385063" cy="4830410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5FCC022-1981-7CDA-D122-D03AEC8F42D8}"/>
                </a:ext>
              </a:extLst>
            </p:cNvPr>
            <p:cNvSpPr txBox="1"/>
            <p:nvPr/>
          </p:nvSpPr>
          <p:spPr>
            <a:xfrm>
              <a:off x="8774997" y="1262484"/>
              <a:ext cx="2141035" cy="11387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DuffyTools R package</a:t>
              </a:r>
            </a:p>
            <a:p>
              <a:endParaRPr lang="en-US" sz="1400" dirty="0"/>
            </a:p>
            <a:p>
              <a:endParaRPr lang="en-US" sz="1000" dirty="0"/>
            </a:p>
            <a:p>
              <a:r>
                <a:rPr lang="en-US" sz="1400" dirty="0"/>
                <a:t>R functions to implement</a:t>
              </a:r>
            </a:p>
            <a:p>
              <a:r>
                <a:rPr lang="en-US" sz="1400" dirty="0"/>
                <a:t>each workflow step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2E27BA5-7BBD-9A14-BF4D-9D5F4941502F}"/>
                </a:ext>
              </a:extLst>
            </p:cNvPr>
            <p:cNvSpPr txBox="1"/>
            <p:nvPr/>
          </p:nvSpPr>
          <p:spPr>
            <a:xfrm>
              <a:off x="7879405" y="2431914"/>
              <a:ext cx="4066152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smallChromo &lt;- motifSubsetChromatogram( ab1File, 		motif, gene, referenceDNA)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836CCF24-A694-BFA4-035D-9361B5E42F4B}"/>
                </a:ext>
              </a:extLst>
            </p:cNvPr>
            <p:cNvCxnSpPr>
              <a:cxnSpLocks/>
            </p:cNvCxnSpPr>
            <p:nvPr/>
          </p:nvCxnSpPr>
          <p:spPr>
            <a:xfrm>
              <a:off x="7043798" y="2613994"/>
              <a:ext cx="796696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C089019-CAE4-1EC7-019D-F9EC2DC18DD4}"/>
                </a:ext>
              </a:extLst>
            </p:cNvPr>
            <p:cNvSpPr txBox="1"/>
            <p:nvPr/>
          </p:nvSpPr>
          <p:spPr>
            <a:xfrm>
              <a:off x="7895614" y="3187433"/>
              <a:ext cx="403048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tinyChromo &lt;- motifCodonChromatogram( smallChromo, 		motif)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085948E-1382-7BB1-27C8-99C29D336F56}"/>
                </a:ext>
              </a:extLst>
            </p:cNvPr>
            <p:cNvSpPr txBox="1"/>
            <p:nvPr/>
          </p:nvSpPr>
          <p:spPr>
            <a:xfrm>
              <a:off x="7892372" y="4507148"/>
              <a:ext cx="403048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modelAns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&lt;- 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modelFitOneCodon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 tinyChromo, 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ref.AA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		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altAA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min.percent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9AEE4E5F-47C3-3F7C-0D91-A60B2044865A}"/>
                </a:ext>
              </a:extLst>
            </p:cNvPr>
            <p:cNvCxnSpPr>
              <a:cxnSpLocks/>
            </p:cNvCxnSpPr>
            <p:nvPr/>
          </p:nvCxnSpPr>
          <p:spPr>
            <a:xfrm>
              <a:off x="7714034" y="4721654"/>
              <a:ext cx="165371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7B72B27-1D12-602C-4054-DC8CCC6AE28E}"/>
                </a:ext>
              </a:extLst>
            </p:cNvPr>
            <p:cNvSpPr txBox="1"/>
            <p:nvPr/>
          </p:nvSpPr>
          <p:spPr>
            <a:xfrm>
              <a:off x="7714034" y="5530559"/>
              <a:ext cx="4192173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Implementation with examples at:</a:t>
              </a:r>
            </a:p>
            <a:p>
              <a:pPr algn="ctr"/>
              <a:r>
                <a:rPr lang="en-US" sz="1100" dirty="0">
                  <a:solidFill>
                    <a:srgbClr val="0070C0"/>
                  </a:solidFill>
                </a:rPr>
                <a:t>https://</a:t>
              </a:r>
              <a:r>
                <a:rPr lang="en-US" sz="1100" dirty="0" err="1">
                  <a:solidFill>
                    <a:srgbClr val="0070C0"/>
                  </a:solidFill>
                </a:rPr>
                <a:t>github.com</a:t>
              </a:r>
              <a:r>
                <a:rPr lang="en-US" sz="1100" dirty="0">
                  <a:solidFill>
                    <a:srgbClr val="0070C0"/>
                  </a:solidFill>
                </a:rPr>
                <a:t>/</a:t>
              </a:r>
              <a:r>
                <a:rPr lang="en-US" sz="1100" dirty="0" err="1">
                  <a:solidFill>
                    <a:srgbClr val="0070C0"/>
                  </a:solidFill>
                </a:rPr>
                <a:t>robertdouglasmorrison</a:t>
              </a:r>
              <a:r>
                <a:rPr lang="en-US" sz="1100" dirty="0">
                  <a:solidFill>
                    <a:srgbClr val="0070C0"/>
                  </a:solidFill>
                </a:rPr>
                <a:t>/</a:t>
              </a:r>
              <a:r>
                <a:rPr lang="en-US" sz="1100" dirty="0" err="1">
                  <a:solidFill>
                    <a:srgbClr val="0070C0"/>
                  </a:solidFill>
                </a:rPr>
                <a:t>Sanger.Deconvolution</a:t>
              </a:r>
              <a:endParaRPr lang="en-US" sz="1100" dirty="0">
                <a:solidFill>
                  <a:srgbClr val="0070C0"/>
                </a:solidFill>
              </a:endParaRP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67C1A089-BA28-9D7F-410A-010C05299186}"/>
              </a:ext>
            </a:extLst>
          </p:cNvPr>
          <p:cNvSpPr txBox="1"/>
          <p:nvPr/>
        </p:nvSpPr>
        <p:spPr>
          <a:xfrm>
            <a:off x="3696511" y="114172"/>
            <a:ext cx="4423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Sanger Deconvolution Workflow</a:t>
            </a:r>
          </a:p>
        </p:txBody>
      </p:sp>
    </p:spTree>
    <p:extLst>
      <p:ext uri="{BB962C8B-B14F-4D97-AF65-F5344CB8AC3E}">
        <p14:creationId xmlns:p14="http://schemas.microsoft.com/office/powerpoint/2010/main" val="1459321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3985</TotalTime>
  <Words>195</Words>
  <Application>Microsoft Macintosh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Morrison, Robert (NIH/NIAID) [C]</dc:creator>
  <cp:lastModifiedBy>Morrison, Robert (NIH/NIAID) [C]</cp:lastModifiedBy>
  <cp:revision>23</cp:revision>
  <dcterms:created xsi:type="dcterms:W3CDTF">2024-01-26T22:32:23Z</dcterms:created>
  <dcterms:modified xsi:type="dcterms:W3CDTF">2024-01-29T23:24:10Z</dcterms:modified>
</cp:coreProperties>
</file>