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3963-D5B2-AD98-9D95-959F4C14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93CB7-64D1-6FF1-9B6D-3E7A3202D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A484-9BAD-0ABA-4A01-B62EBFC0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63BA3-CE68-A89C-6E97-8A7A2C08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2103-9FB3-ABA6-F31D-8F3F6E94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E368-EF05-6F78-2F98-C78EE7AC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1A690-D32E-143D-3859-1ADBF952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A92E-3741-7130-1AE0-4B464835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BB1F-0AA7-00B0-A79C-9969D56F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DDF3-D7E8-4796-57FB-5ECBD145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535D4-42CD-CECD-0249-5ED66E66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5776D-3294-76D9-FE5F-3C2036F7B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0DED-51E3-E2FA-13D6-F774ECE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8B41-8168-A9CF-5113-FAD0ECD8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3F90-0FCE-3428-D51E-D682C63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7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5545-71B9-1401-B505-8BFEC98A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D32D-3F84-C123-79E9-B8681F31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14CB-D1F0-86B5-E721-18FC9E87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81ED-85F1-1075-E6EB-51B927DD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45E1-E1D9-2627-E809-77515B1B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4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D2A2-BBC8-92F5-B5D7-DD4ECD64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3A77-75C6-0B29-681A-85468879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3C27-2814-6DF3-D2E9-8476E68B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035D-3A43-BA18-FC0B-52CAD8D6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B44B-9A81-6744-6876-7DA03621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6F73-8AA7-B834-F49B-FAFB1711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F0D7A-0BF4-475B-E4A4-9CA68073B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5E059-2EA0-2B39-5551-27BDFEBEB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B4783-73A0-2E48-7ECD-D85CDED5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9C16-4E90-4567-E89D-A6C8B0DB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A5359-64AD-D0AC-7920-03BEB638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D04C-876C-31A9-F0E9-421EE344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94BBD-7433-45A0-77FE-9B14EA38A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CB832-678F-962B-A8D7-CAECDBD8A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3C78-7934-45F7-C0BA-9C38839C2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15E81-AFE3-5B5B-BBDF-D7F7F34E6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56CAC-2D8F-84D4-2BC2-52C75068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A9DBB-CF52-CD5E-16A0-207BF2E1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E6B8D-DA02-4418-65BF-CD2B735D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CA29-FC5F-28E5-4318-79A642CE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C8033-3861-F6DC-5191-E9AFE806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36BEC-7B55-EDB6-2537-04176D98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EE40C-BBB9-FB4A-C458-D789AC1B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723A2-7CAE-9FA2-75BE-E2569A4B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CA0CB-B77B-F2C7-297B-69D31986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D204E-6D40-3C50-EE1E-F7A36B01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E22A-7BA6-6F53-42F9-F51CB3D1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3EB5-910E-C99B-29CB-E8D243D64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15B3E-0D9F-9AE0-9337-1B65269CD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08680-3949-707D-AC60-1A3E3193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AEEE2-E547-E2E7-95F8-F66D7800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B3BD1-D063-A851-46A9-EE66974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3C82-AF3C-040C-B09A-9E9BD708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3B42C-034C-7944-1C09-47974AEEC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18F0-F10B-66A9-28BC-A4B11124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64B6E-1E1F-C3E6-1109-8B5448C3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774F7-C89C-F636-9A8C-FE1F7909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04DA-BBB7-58AC-EA50-3A7BA37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30976-8B67-1A81-D2BC-2E6BECDF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625F-3305-43C3-46D1-405F0C1B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631D-0823-0D37-2F35-CA9355F4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88E9-797F-C740-8E20-CCA9C4B343BE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BBA0-AD2D-796F-86E9-D3D460D49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F4D8-1C37-3137-D7A4-233BA813B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264D-0FF0-894C-A7DF-BA967B7E6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F847-C0F3-E24B-0BDA-85A5A11CE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TRIP Screen Workflow</a:t>
            </a:r>
            <a:br>
              <a:rPr lang="en-US" dirty="0"/>
            </a:br>
            <a:r>
              <a:rPr lang="en-US" sz="3600" dirty="0"/>
              <a:t>aka the “Mutant Aligner” R 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0CB3B-1EF5-D044-A697-5231C6D41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868"/>
            <a:ext cx="9144000" cy="1326931"/>
          </a:xfrm>
        </p:spPr>
        <p:txBody>
          <a:bodyPr/>
          <a:lstStyle/>
          <a:p>
            <a:r>
              <a:rPr lang="en-US" dirty="0"/>
              <a:t>as of 18-Nov-2022</a:t>
            </a:r>
          </a:p>
          <a:p>
            <a:r>
              <a:rPr lang="en-US" dirty="0"/>
              <a:t>Bob Morrison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F4ABB-8138-4ED7-C35E-AFC366B83B23}"/>
              </a:ext>
            </a:extLst>
          </p:cNvPr>
          <p:cNvSpPr txBox="1"/>
          <p:nvPr/>
        </p:nvSpPr>
        <p:spPr>
          <a:xfrm>
            <a:off x="3258207" y="5257799"/>
            <a:ext cx="607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</a:t>
            </a:r>
            <a:r>
              <a:rPr lang="en-US" sz="2000" dirty="0" err="1">
                <a:solidFill>
                  <a:srgbClr val="00B0F0"/>
                </a:solidFill>
              </a:rPr>
              <a:t>github.com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robertdouglasmorrison</a:t>
            </a:r>
            <a:r>
              <a:rPr lang="en-US" sz="2000" dirty="0">
                <a:solidFill>
                  <a:srgbClr val="00B0F0"/>
                </a:solidFill>
              </a:rPr>
              <a:t>/</a:t>
            </a:r>
            <a:r>
              <a:rPr lang="en-US" sz="2000" dirty="0" err="1">
                <a:solidFill>
                  <a:srgbClr val="00B0F0"/>
                </a:solidFill>
              </a:rPr>
              <a:t>TRIP_Screen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5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CF4BF-093A-3B32-AD93-A19E23F0B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08994" y="218901"/>
            <a:ext cx="10118901" cy="644736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089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651648-8DA8-AB56-B888-1FC9B672E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406" y="132953"/>
            <a:ext cx="10254369" cy="6592094"/>
          </a:xfr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EB91B7-DD2F-5A0F-E72E-025D870AA90A}"/>
              </a:ext>
            </a:extLst>
          </p:cNvPr>
          <p:cNvSpPr txBox="1"/>
          <p:nvPr/>
        </p:nvSpPr>
        <p:spPr>
          <a:xfrm>
            <a:off x="1680517" y="815545"/>
            <a:ext cx="701980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Calculate the linear model ‘Best Fit Line’ for each Group &amp; Time Point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Ask “Do the Induced &amp; Uninduced Lines Differ?”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F107F0-1742-D45E-315A-70DBD717F1B3}"/>
              </a:ext>
            </a:extLst>
          </p:cNvPr>
          <p:cNvGrpSpPr/>
          <p:nvPr/>
        </p:nvGrpSpPr>
        <p:grpSpPr>
          <a:xfrm>
            <a:off x="1680517" y="4523378"/>
            <a:ext cx="4794423" cy="1520965"/>
            <a:chOff x="1680517" y="4523378"/>
            <a:chExt cx="4794423" cy="15209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B8700D3-C0D0-A944-E8C2-259B9B304407}"/>
                </a:ext>
              </a:extLst>
            </p:cNvPr>
            <p:cNvSpPr txBox="1"/>
            <p:nvPr/>
          </p:nvSpPr>
          <p:spPr>
            <a:xfrm>
              <a:off x="1680517" y="4523378"/>
              <a:ext cx="4438074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‘Delta Growth’ = ‘Change in Slope’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(i.e. how much change in ‘doublings per day’)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6D6817-14F4-EAF1-68C4-4E5DD389A847}"/>
                </a:ext>
              </a:extLst>
            </p:cNvPr>
            <p:cNvCxnSpPr>
              <a:cxnSpLocks/>
              <a:stCxn id="3" idx="2"/>
              <a:endCxn id="6" idx="1"/>
            </p:cNvCxnSpPr>
            <p:nvPr/>
          </p:nvCxnSpPr>
          <p:spPr>
            <a:xfrm>
              <a:off x="3899554" y="5169709"/>
              <a:ext cx="645258" cy="433266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0A6220-BDE6-AB3E-DF95-7C5B5F6B7154}"/>
                </a:ext>
              </a:extLst>
            </p:cNvPr>
            <p:cNvSpPr/>
            <p:nvPr/>
          </p:nvSpPr>
          <p:spPr>
            <a:xfrm>
              <a:off x="4213654" y="5527248"/>
              <a:ext cx="2261286" cy="51709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8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1BCC-68CB-C9F9-A2E3-3D1AD989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dirty="0"/>
              <a:t>Details of “Delta Growth” and “Delta P-value”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AA1E-4A9E-3C94-BB90-A5FF898B6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387366"/>
            <a:ext cx="11687502" cy="5055475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lmSlopeDifference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` &lt;- function( lmAns1, lmAns2, coef1=2, coef2=2,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nCoefObjects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=1) {</a:t>
            </a:r>
          </a:p>
          <a:p>
            <a:pPr marL="0" indent="0">
              <a:spcBef>
                <a:spcPts val="40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Two different citations for the identical formula: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formula for the test statistic:  Z = (b1-b2) / sqrt( SEb1^2 + SEb2^2)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for 2 slopes 'b1, b2' with standard errors 'SEb1, SEb2'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1)   http://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stats.stackexchange.com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/questions/55501/test-a-significant-difference-between-two-slope-values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cites:  Paternoster, R.,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R., Mazerolle, P., &amp; Piquero, A. R. (1998).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Using the Correct Statistical Test for the Equality of Regression Coefficients. Criminology, 36(4), 859–866.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2)   http://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www.real-statistics.com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/regression/hypothesis-testing-significance-regression-line-slope/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 comparing-slopes-two-independent-samples/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      cites:  David Howells textbook entitled Statistical Methods for Psychology, Wadsworth CENGAGE Learning, 2010.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262-4A24-A5CC-2EC3-83231791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71"/>
            <a:ext cx="10515600" cy="759482"/>
          </a:xfrm>
        </p:spPr>
        <p:txBody>
          <a:bodyPr/>
          <a:lstStyle/>
          <a:p>
            <a:r>
              <a:rPr lang="en-US" dirty="0"/>
              <a:t>Overview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54C2-AB12-22C2-96C9-E0CDFF36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097"/>
            <a:ext cx="10515600" cy="55364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Started by Tige </a:t>
            </a:r>
            <a:r>
              <a:rPr lang="en-US" dirty="0" err="1"/>
              <a:t>Rustad</a:t>
            </a:r>
            <a:r>
              <a:rPr lang="en-US" dirty="0"/>
              <a:t> @ SBRI Sherman lab ~2015</a:t>
            </a:r>
          </a:p>
          <a:p>
            <a:pPr lvl="1"/>
            <a:r>
              <a:rPr lang="en-US" dirty="0"/>
              <a:t>Called variously:  TFOE,  Mutant Pools,  TRIP,  etc.</a:t>
            </a:r>
          </a:p>
          <a:p>
            <a:r>
              <a:rPr lang="en-US" dirty="0"/>
              <a:t>~207 mutant strains, each with an inducible promoter (“anchor plasmid”) spliced in to control one transcription regulator</a:t>
            </a:r>
          </a:p>
          <a:p>
            <a:pPr lvl="1"/>
            <a:r>
              <a:rPr lang="en-US" dirty="0"/>
              <a:t>induction with ATC drives over-expression of that one TR operon</a:t>
            </a:r>
          </a:p>
          <a:p>
            <a:r>
              <a:rPr lang="en-US" dirty="0"/>
              <a:t>Novel library prep gives Illumina read pairs that capture both the anchor plasmid and its TR gene</a:t>
            </a:r>
          </a:p>
          <a:p>
            <a:r>
              <a:rPr lang="en-US" dirty="0"/>
              <a:t>Count of valid read pairs is a proxy of how fit (actively replicating) each mutant is</a:t>
            </a:r>
          </a:p>
          <a:p>
            <a:r>
              <a:rPr lang="en-US" dirty="0"/>
              <a:t>Follow samples over time, comparing Induced vs Uninduced, to measure the growth impact of each TR under various conditions</a:t>
            </a:r>
          </a:p>
          <a:p>
            <a:r>
              <a:rPr lang="en-US" dirty="0"/>
              <a:t>Published:  </a:t>
            </a:r>
            <a:r>
              <a:rPr lang="en-US" dirty="0" err="1"/>
              <a:t>Shuyi</a:t>
            </a:r>
            <a:r>
              <a:rPr lang="en-US" dirty="0"/>
              <a:t> Ma, </a:t>
            </a:r>
            <a:r>
              <a:rPr lang="en-US" dirty="0" err="1"/>
              <a:t>et.al</a:t>
            </a:r>
            <a:r>
              <a:rPr lang="en-US" dirty="0"/>
              <a:t>. Nature Microbiology (2021)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doi.org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/10.1038/s41564-020-00810-x</a:t>
            </a:r>
          </a:p>
        </p:txBody>
      </p:sp>
    </p:spTree>
    <p:extLst>
      <p:ext uri="{BB962C8B-B14F-4D97-AF65-F5344CB8AC3E}">
        <p14:creationId xmlns:p14="http://schemas.microsoft.com/office/powerpoint/2010/main" val="33099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262-4A24-A5CC-2EC3-83231791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dirty="0"/>
              <a:t>Overview of the “Sample Key”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AB7A8-D679-BD01-6FD3-67F5B1194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9" y="1261244"/>
            <a:ext cx="12042851" cy="4561490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CCC72-CB0F-CE09-40CB-53ECA5A9A8FC}"/>
              </a:ext>
            </a:extLst>
          </p:cNvPr>
          <p:cNvSpPr txBox="1"/>
          <p:nvPr/>
        </p:nvSpPr>
        <p:spPr>
          <a:xfrm>
            <a:off x="2134191" y="5959370"/>
            <a:ext cx="7920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Every fact about how to interpret, group, and compare, for every sample...</a:t>
            </a:r>
          </a:p>
        </p:txBody>
      </p:sp>
    </p:spTree>
    <p:extLst>
      <p:ext uri="{BB962C8B-B14F-4D97-AF65-F5344CB8AC3E}">
        <p14:creationId xmlns:p14="http://schemas.microsoft.com/office/powerpoint/2010/main" val="320543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262-4A24-A5CC-2EC3-83231791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5" y="53703"/>
            <a:ext cx="10891345" cy="567710"/>
          </a:xfrm>
        </p:spPr>
        <p:txBody>
          <a:bodyPr>
            <a:normAutofit/>
          </a:bodyPr>
          <a:lstStyle/>
          <a:p>
            <a:r>
              <a:rPr lang="en-US" sz="3200" dirty="0"/>
              <a:t>Overview of the “Mutant Genome” alignment 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AB7A8-D679-BD01-6FD3-67F5B1194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466"/>
          <a:stretch/>
        </p:blipFill>
        <p:spPr>
          <a:xfrm>
            <a:off x="186556" y="589883"/>
            <a:ext cx="8361135" cy="6182884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CCC72-CB0F-CE09-40CB-53ECA5A9A8FC}"/>
              </a:ext>
            </a:extLst>
          </p:cNvPr>
          <p:cNvSpPr txBox="1"/>
          <p:nvPr/>
        </p:nvSpPr>
        <p:spPr>
          <a:xfrm>
            <a:off x="8686956" y="943486"/>
            <a:ext cx="3318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 gene and plasmid is named its own separate ‘chromosome’, so the alignment results map reads exactly to individual genes.</a:t>
            </a:r>
          </a:p>
        </p:txBody>
      </p:sp>
    </p:spTree>
    <p:extLst>
      <p:ext uri="{BB962C8B-B14F-4D97-AF65-F5344CB8AC3E}">
        <p14:creationId xmlns:p14="http://schemas.microsoft.com/office/powerpoint/2010/main" val="176663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B5A2-0443-2DF9-1ADA-DFCA183B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0" y="341588"/>
            <a:ext cx="10712669" cy="1655379"/>
          </a:xfrm>
        </p:spPr>
        <p:txBody>
          <a:bodyPr>
            <a:normAutofit/>
          </a:bodyPr>
          <a:lstStyle/>
          <a:p>
            <a:r>
              <a:rPr lang="en-US" sz="3600" dirty="0"/>
              <a:t>Bowtie2:  ‘Local’ alignment of each FASTQ file separately:</a:t>
            </a:r>
            <a:br>
              <a:rPr lang="en-US" sz="3600" dirty="0"/>
            </a:br>
            <a:br>
              <a:rPr lang="en-US" sz="1200" dirty="0"/>
            </a:br>
            <a:r>
              <a:rPr lang="en-US" sz="2800" dirty="0"/>
              <a:t>Then combine the 2 results to find valid “mate pairs” -- where one mate aligned to anchor plasmid and the other mate aligned to a gene.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2F94-0600-F5F4-CAD2-A1609F13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0" y="2186149"/>
            <a:ext cx="11382704" cy="4435368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ReadID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Mate1          Mate2      Status Pos1 Pos2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 NS500317:374:H3553BGXM:1:11101:10017:1044        Rv2136c        Rv2136c   GENE.GENE  414  216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 NS500317:374:H3553BGXM:1:11101:18189:1076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NOHIT.NOHIT    0   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  NS500317:374:H3553BGXM:1:11101:3847:1083        Rv0022c         Rv0023   GENE.GENE    1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  NS500317:374:H3553BGXM:1:11101:7385:1090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Rv0903c ANCHOR.GENE  286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 NS500317:374:H3553BGXM:1:11101:24507:1097        Rv3050c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GENE.ANCHOR    2  286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 NS500317:374:H3553BGXM:1:11101:10686:1116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Rv0485 ANCHOR.GENE  286   10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 NS500317:374:H3553BGXM:1:11101:24622:1117        Rv2779c        Rv2779c   GENE.GENE   79  157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  NS500317:374:H3553BGXM:1:11101:16161:1126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Rv0827c ANCHOR.GENE  286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  NS500317:374:H3553BGXM:1:11101:26492:1130        Rv0792c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GENE.ANCHOR   10  286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NS500317:374:H3553BGXM:1:11101:10717:1164         Rv1152        Rv1151c   GENE.GENE    1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  NS500317:374:H3553BGXM:1:11101:8344:1185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Rv1287 ANCHOR.GENE  286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 NS500317:374:H3553BGXM:1:11101:17890:1186        Rv0022c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NoHit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GENE.NOHIT    1    0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 NS500317:374:H3553BGXM:1:11101:19374:1203        Rv2516c        Rv2516c   GENE.GENE  229   72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  NS500317:374:H3553BGXM:1:11101:5071:1214         Rv0023        Rv0022c   GENE.GENE    1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 NS500317:374:H3553BGXM:1:11101:16063:1230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Rv3405c ANCHOR.GENE  286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 NS500317:374:H3553BGXM:1:11101:21749:1244         Rv3416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GENE.ANCHOR    1  286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 NS500317:374:H3553BGXM:1:11101:20694:1249         Rv1874         Rv1874   GENE.GENE    9  111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  NS500317:374:H3553BGXM:1:11101:9689:1249        Rv1167c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GENE.ANCHOR    8  369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 NS500317:374:H3553BGXM:1:11101:14205:1254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Rv1956 ANCHOR.GENE  286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 NS500317:374:H3553BGXM:1:11101:11175:1272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Rv1453 ANCHOR.GENE  286    1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21  NS500317:374:H3553BGXM:1:11101:3609:1310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Anchor_Plasmid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Rv3597c ANCHOR.GENE  371    6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22  NS500317:374:H3553BGXM:1:11101:9284:1314        Rv1151c         Rv1152   GENE.GENE    1    1</a:t>
            </a:r>
          </a:p>
        </p:txBody>
      </p:sp>
    </p:spTree>
    <p:extLst>
      <p:ext uri="{BB962C8B-B14F-4D97-AF65-F5344CB8AC3E}">
        <p14:creationId xmlns:p14="http://schemas.microsoft.com/office/powerpoint/2010/main" val="26576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75DE-9D09-309B-6AEF-CC8E0430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15" y="89345"/>
            <a:ext cx="10710041" cy="804034"/>
          </a:xfrm>
        </p:spPr>
        <p:txBody>
          <a:bodyPr>
            <a:normAutofit fontScale="90000"/>
          </a:bodyPr>
          <a:lstStyle/>
          <a:p>
            <a:r>
              <a:rPr lang="en-US" sz="4000" dirty="0" err="1"/>
              <a:t>PIE.Plots</a:t>
            </a:r>
            <a:r>
              <a:rPr lang="en-US" sz="4000" dirty="0"/>
              <a:t>:  </a:t>
            </a:r>
            <a:r>
              <a:rPr lang="en-US" sz="3600" dirty="0"/>
              <a:t>folder of diagnostic images about mate pair success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FBC45-33D3-ABC0-47E6-802D95B97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396" y="967701"/>
            <a:ext cx="9023708" cy="5800955"/>
          </a:xfr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59EB2FF-EDFA-9FFD-0006-72C9E82F207D}"/>
              </a:ext>
            </a:extLst>
          </p:cNvPr>
          <p:cNvGrpSpPr/>
          <p:nvPr/>
        </p:nvGrpSpPr>
        <p:grpSpPr>
          <a:xfrm>
            <a:off x="4458303" y="4855779"/>
            <a:ext cx="3664273" cy="1660635"/>
            <a:chOff x="4458303" y="4855779"/>
            <a:chExt cx="3664273" cy="16606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F6722C-4264-2EE1-C54D-E612742AACC8}"/>
                </a:ext>
              </a:extLst>
            </p:cNvPr>
            <p:cNvSpPr/>
            <p:nvPr/>
          </p:nvSpPr>
          <p:spPr>
            <a:xfrm>
              <a:off x="5034454" y="5969875"/>
              <a:ext cx="2511973" cy="54653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94B61A-F8A9-07F1-C74B-B429C7B716BF}"/>
                </a:ext>
              </a:extLst>
            </p:cNvPr>
            <p:cNvSpPr txBox="1"/>
            <p:nvPr/>
          </p:nvSpPr>
          <p:spPr>
            <a:xfrm>
              <a:off x="4458303" y="4855779"/>
              <a:ext cx="3664273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Only valid “Anchor-Gene” read pairs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go forward to gene abundance steps.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88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35A3-1EF2-EFF0-0D04-21976FCC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9296"/>
          </a:xfrm>
        </p:spPr>
        <p:txBody>
          <a:bodyPr/>
          <a:lstStyle/>
          <a:p>
            <a:r>
              <a:rPr lang="en-US" dirty="0"/>
              <a:t>Read Counts per Gene:  Raw &amp; Normalized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1D1D2-BDCE-4E45-43E8-9A632FC84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093"/>
          <a:stretch/>
        </p:blipFill>
        <p:spPr>
          <a:xfrm>
            <a:off x="128195" y="798787"/>
            <a:ext cx="7826092" cy="5954227"/>
          </a:xfr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BCC1AA-40D2-4DBC-EAE6-CC03B109D207}"/>
              </a:ext>
            </a:extLst>
          </p:cNvPr>
          <p:cNvGrpSpPr/>
          <p:nvPr/>
        </p:nvGrpSpPr>
        <p:grpSpPr>
          <a:xfrm>
            <a:off x="2617076" y="798787"/>
            <a:ext cx="9280634" cy="5954227"/>
            <a:chOff x="2617076" y="798787"/>
            <a:chExt cx="9280634" cy="5954227"/>
          </a:xfrm>
        </p:grpSpPr>
        <p:pic>
          <p:nvPicPr>
            <p:cNvPr id="8" name="Content Placeholder 6">
              <a:extLst>
                <a:ext uri="{FF2B5EF4-FFF2-40B4-BE49-F238E27FC236}">
                  <a16:creationId xmlns:a16="http://schemas.microsoft.com/office/drawing/2014/main" id="{9EEE88DC-2EE0-E6C7-527B-03AA1BF9FD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2" r="319"/>
            <a:stretch/>
          </p:blipFill>
          <p:spPr>
            <a:xfrm>
              <a:off x="2617076" y="798787"/>
              <a:ext cx="9280634" cy="59542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05F2A-A629-2673-DB9E-1BB898343C21}"/>
                </a:ext>
              </a:extLst>
            </p:cNvPr>
            <p:cNvSpPr txBox="1"/>
            <p:nvPr/>
          </p:nvSpPr>
          <p:spPr>
            <a:xfrm>
              <a:off x="2814889" y="809297"/>
              <a:ext cx="748788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RPMHEG = </a:t>
              </a:r>
              <a:r>
                <a:rPr lang="en-US" sz="2400" u="sng" dirty="0">
                  <a:solidFill>
                    <a:srgbClr val="FF0000"/>
                  </a:solidFill>
                </a:rPr>
                <a:t>R</a:t>
              </a:r>
              <a:r>
                <a:rPr lang="en-US" sz="2400" dirty="0">
                  <a:solidFill>
                    <a:srgbClr val="FF0000"/>
                  </a:solidFill>
                </a:rPr>
                <a:t>eads </a:t>
              </a:r>
              <a:r>
                <a:rPr lang="en-US" sz="2400" u="sng" dirty="0">
                  <a:solidFill>
                    <a:srgbClr val="FF0000"/>
                  </a:solidFill>
                </a:rPr>
                <a:t>P</a:t>
              </a:r>
              <a:r>
                <a:rPr lang="en-US" sz="2400" dirty="0">
                  <a:solidFill>
                    <a:srgbClr val="FF0000"/>
                  </a:solidFill>
                </a:rPr>
                <a:t>er </a:t>
              </a:r>
              <a:r>
                <a:rPr lang="en-US" sz="2400" u="sng" dirty="0">
                  <a:solidFill>
                    <a:srgbClr val="FF0000"/>
                  </a:solidFill>
                </a:rPr>
                <a:t>M</a:t>
              </a:r>
              <a:r>
                <a:rPr lang="en-US" sz="2400" dirty="0">
                  <a:solidFill>
                    <a:srgbClr val="FF0000"/>
                  </a:solidFill>
                </a:rPr>
                <a:t>illion per </a:t>
              </a:r>
              <a:r>
                <a:rPr lang="en-US" sz="2400" u="sng" dirty="0">
                  <a:solidFill>
                    <a:srgbClr val="FF0000"/>
                  </a:solidFill>
                </a:rPr>
                <a:t>H</a:t>
              </a:r>
              <a:r>
                <a:rPr lang="en-US" sz="2400" dirty="0">
                  <a:solidFill>
                    <a:srgbClr val="FF0000"/>
                  </a:solidFill>
                </a:rPr>
                <a:t>undred </a:t>
              </a:r>
              <a:r>
                <a:rPr lang="en-US" sz="2400" u="sng" dirty="0">
                  <a:solidFill>
                    <a:srgbClr val="FF0000"/>
                  </a:solidFill>
                </a:rPr>
                <a:t>E</a:t>
              </a:r>
              <a:r>
                <a:rPr lang="en-US" sz="2400" dirty="0">
                  <a:solidFill>
                    <a:srgbClr val="FF0000"/>
                  </a:solidFill>
                </a:rPr>
                <a:t>xpected </a:t>
              </a:r>
              <a:r>
                <a:rPr lang="en-US" sz="2400" u="sng" dirty="0">
                  <a:solidFill>
                    <a:srgbClr val="FF0000"/>
                  </a:solidFill>
                </a:rPr>
                <a:t>G</a:t>
              </a:r>
              <a:r>
                <a:rPr lang="en-US" sz="2400" dirty="0">
                  <a:solidFill>
                    <a:srgbClr val="FF0000"/>
                  </a:solidFill>
                </a:rPr>
                <a:t>enes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66F359A-5E19-529C-E980-4CEFD99F0FD9}"/>
              </a:ext>
            </a:extLst>
          </p:cNvPr>
          <p:cNvSpPr txBox="1"/>
          <p:nvPr/>
        </p:nvSpPr>
        <p:spPr>
          <a:xfrm>
            <a:off x="4041241" y="4848374"/>
            <a:ext cx="4621073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Note on use of “Log2” Transform: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turns the expression data into units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more analogous to CFU “doublings”</a:t>
            </a:r>
          </a:p>
        </p:txBody>
      </p:sp>
    </p:spTree>
    <p:extLst>
      <p:ext uri="{BB962C8B-B14F-4D97-AF65-F5344CB8AC3E}">
        <p14:creationId xmlns:p14="http://schemas.microsoft.com/office/powerpoint/2010/main" val="14267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255CB-0B49-532C-42CF-9A984DBC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19"/>
            <a:ext cx="10515600" cy="927648"/>
          </a:xfrm>
        </p:spPr>
        <p:txBody>
          <a:bodyPr>
            <a:normAutofit/>
          </a:bodyPr>
          <a:lstStyle/>
          <a:p>
            <a:r>
              <a:rPr lang="en-US" dirty="0"/>
              <a:t>Overview of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5E0D99-784C-52F4-6441-1B965426E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96" y="1024000"/>
            <a:ext cx="9503551" cy="5527918"/>
          </a:xfr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BF7E9E-7454-5EBF-0364-9E12B233C1AA}"/>
              </a:ext>
            </a:extLst>
          </p:cNvPr>
          <p:cNvGrpSpPr/>
          <p:nvPr/>
        </p:nvGrpSpPr>
        <p:grpSpPr>
          <a:xfrm>
            <a:off x="1881352" y="2301766"/>
            <a:ext cx="5246617" cy="369332"/>
            <a:chOff x="1881352" y="2301766"/>
            <a:chExt cx="524661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75935E-E71F-664C-62F0-C2BE4A6DDAD6}"/>
                </a:ext>
              </a:extLst>
            </p:cNvPr>
            <p:cNvSpPr txBox="1"/>
            <p:nvPr/>
          </p:nvSpPr>
          <p:spPr>
            <a:xfrm>
              <a:off x="2406868" y="2301766"/>
              <a:ext cx="472110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Separate Folder of results for each “Experiment”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C73FFB-E25F-3F14-4B15-37ECABA53162}"/>
                </a:ext>
              </a:extLst>
            </p:cNvPr>
            <p:cNvCxnSpPr>
              <a:stCxn id="9" idx="1"/>
            </p:cNvCxnSpPr>
            <p:nvPr/>
          </p:nvCxnSpPr>
          <p:spPr>
            <a:xfrm flipH="1">
              <a:off x="1881352" y="2486432"/>
              <a:ext cx="525516" cy="78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06E14B-CFB7-54A3-DE8F-0D4C091BBDF6}"/>
              </a:ext>
            </a:extLst>
          </p:cNvPr>
          <p:cNvGrpSpPr/>
          <p:nvPr/>
        </p:nvGrpSpPr>
        <p:grpSpPr>
          <a:xfrm>
            <a:off x="3767959" y="2758966"/>
            <a:ext cx="6744078" cy="369332"/>
            <a:chOff x="1881352" y="2301766"/>
            <a:chExt cx="674407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9B31E3-B4C5-0BDB-0A8D-330A9838391D}"/>
                </a:ext>
              </a:extLst>
            </p:cNvPr>
            <p:cNvSpPr txBox="1"/>
            <p:nvPr/>
          </p:nvSpPr>
          <p:spPr>
            <a:xfrm>
              <a:off x="2406868" y="2301766"/>
              <a:ext cx="621856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Image of ”Alignment Success” to identify bad samples to exclude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E869C5-D2B1-2192-F394-07BE593E5CA4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1881352" y="2486432"/>
              <a:ext cx="525516" cy="78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AD338AE-BE08-CFD6-77CC-72DBE5ED0F1D}"/>
              </a:ext>
            </a:extLst>
          </p:cNvPr>
          <p:cNvGrpSpPr/>
          <p:nvPr/>
        </p:nvGrpSpPr>
        <p:grpSpPr>
          <a:xfrm>
            <a:off x="4151585" y="4635056"/>
            <a:ext cx="5982074" cy="369332"/>
            <a:chOff x="1881352" y="2301766"/>
            <a:chExt cx="598207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A90147-6DFD-A261-AD6D-EA785E3AF508}"/>
                </a:ext>
              </a:extLst>
            </p:cNvPr>
            <p:cNvSpPr txBox="1"/>
            <p:nvPr/>
          </p:nvSpPr>
          <p:spPr>
            <a:xfrm>
              <a:off x="2406868" y="2301766"/>
              <a:ext cx="5456558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of final abundance values for each mutant &amp; sample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D333B66-5083-33AE-2B49-25684775FAED}"/>
                </a:ext>
              </a:extLst>
            </p:cNvPr>
            <p:cNvCxnSpPr>
              <a:stCxn id="3" idx="1"/>
            </p:cNvCxnSpPr>
            <p:nvPr/>
          </p:nvCxnSpPr>
          <p:spPr>
            <a:xfrm flipH="1">
              <a:off x="1881352" y="2486432"/>
              <a:ext cx="525516" cy="78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C67058-BF60-F799-5A27-63FF65E38B1E}"/>
              </a:ext>
            </a:extLst>
          </p:cNvPr>
          <p:cNvGrpSpPr/>
          <p:nvPr/>
        </p:nvGrpSpPr>
        <p:grpSpPr>
          <a:xfrm>
            <a:off x="3852040" y="5787915"/>
            <a:ext cx="6284785" cy="369332"/>
            <a:chOff x="1881352" y="2301766"/>
            <a:chExt cx="628478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8B6523-4E15-E5BD-1EFA-4F2D5F2D187C}"/>
                </a:ext>
              </a:extLst>
            </p:cNvPr>
            <p:cNvSpPr txBox="1"/>
            <p:nvPr/>
          </p:nvSpPr>
          <p:spPr>
            <a:xfrm>
              <a:off x="2406868" y="2301766"/>
              <a:ext cx="5759269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of final comparison results for each mutant &amp; condition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479E7A-9705-EDCC-D5CD-2D3DCFB4BF58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1881352" y="2486432"/>
              <a:ext cx="525516" cy="78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40A63-87D4-3F2B-BDFF-67BA1C72759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852040" y="5855020"/>
            <a:ext cx="525516" cy="1175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CF4BF-093A-3B32-AD93-A19E23F0B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94" y="190082"/>
            <a:ext cx="10118901" cy="6505008"/>
          </a:xfrm>
          <a:ln>
            <a:solidFill>
              <a:schemeClr val="tx1"/>
            </a:solidFill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2C7DB76-A7FE-15D5-E2BC-335647D1C667}"/>
              </a:ext>
            </a:extLst>
          </p:cNvPr>
          <p:cNvSpPr/>
          <p:nvPr/>
        </p:nvSpPr>
        <p:spPr>
          <a:xfrm>
            <a:off x="1804087" y="3830595"/>
            <a:ext cx="3299254" cy="206357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Samples falling in this region are candidates for exclusion...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E8E13-8B37-6DFF-4876-D152E0C8DEBD}"/>
              </a:ext>
            </a:extLst>
          </p:cNvPr>
          <p:cNvSpPr txBox="1"/>
          <p:nvPr/>
        </p:nvSpPr>
        <p:spPr>
          <a:xfrm>
            <a:off x="1816444" y="889685"/>
            <a:ext cx="888506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AlignmentSuccessOverview.pdf</a:t>
            </a:r>
            <a:r>
              <a:rPr lang="en-US" dirty="0">
                <a:solidFill>
                  <a:srgbClr val="C00000"/>
                </a:solidFill>
              </a:rPr>
              <a:t>:   plot of ‘Valid Mate Pairs’ vs ‘Number of Mutants Detected’</a:t>
            </a:r>
          </a:p>
        </p:txBody>
      </p:sp>
    </p:spTree>
    <p:extLst>
      <p:ext uri="{BB962C8B-B14F-4D97-AF65-F5344CB8AC3E}">
        <p14:creationId xmlns:p14="http://schemas.microsoft.com/office/powerpoint/2010/main" val="154503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935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TRIP Screen Workflow aka the “Mutant Aligner” R script</vt:lpstr>
      <vt:lpstr>Overview Context</vt:lpstr>
      <vt:lpstr>Overview of the “Sample Key” file</vt:lpstr>
      <vt:lpstr>Overview of the “Mutant Genome” alignment target</vt:lpstr>
      <vt:lpstr>Bowtie2:  ‘Local’ alignment of each FASTQ file separately:  Then combine the 2 results to find valid “mate pairs” -- where one mate aligned to anchor plasmid and the other mate aligned to a gene.</vt:lpstr>
      <vt:lpstr>PIE.Plots:  folder of diagnostic images about mate pair success</vt:lpstr>
      <vt:lpstr>Read Counts per Gene:  Raw &amp; Normalized</vt:lpstr>
      <vt:lpstr>Overview of Results</vt:lpstr>
      <vt:lpstr>PowerPoint Presentation</vt:lpstr>
      <vt:lpstr>PowerPoint Presentation</vt:lpstr>
      <vt:lpstr>PowerPoint Presentation</vt:lpstr>
      <vt:lpstr>Details of “Delta Growth” and “Delta P-value”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Screen Workflow aka the “Mutant Aligner” R script</dc:title>
  <dc:creator>Morrison, Robert (NIH/NIAID) [C]</dc:creator>
  <cp:lastModifiedBy>Morrison, Robert (NIH/NIAID) [C]</cp:lastModifiedBy>
  <cp:revision>28</cp:revision>
  <dcterms:created xsi:type="dcterms:W3CDTF">2022-11-18T22:36:09Z</dcterms:created>
  <dcterms:modified xsi:type="dcterms:W3CDTF">2022-11-21T16:42:18Z</dcterms:modified>
</cp:coreProperties>
</file>