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1pPr>
    <a:lvl2pPr marL="0" marR="0" indent="2286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2pPr>
    <a:lvl3pPr marL="0" marR="0" indent="4572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3pPr>
    <a:lvl4pPr marL="0" marR="0" indent="6858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4pPr>
    <a:lvl5pPr marL="0" marR="0" indent="9144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5pPr>
    <a:lvl6pPr marL="0" marR="0" indent="11430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6pPr>
    <a:lvl7pPr marL="0" marR="0" indent="13716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7pPr>
    <a:lvl8pPr marL="0" marR="0" indent="16002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8pPr>
    <a:lvl9pPr marL="0" marR="0" indent="182880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1300">
        <a:latin typeface="Helvetica Neue"/>
        <a:ea typeface="Helvetica Neue"/>
        <a:cs typeface="Helvetica Neue"/>
        <a:sym typeface="Helvetica Neue"/>
      </a:defRPr>
    </a:lvl1pPr>
    <a:lvl2pPr indent="228600" defTabSz="457200" latinLnBrk="0">
      <a:lnSpc>
        <a:spcPct val="117999"/>
      </a:lnSpc>
      <a:defRPr sz="1300">
        <a:latin typeface="Helvetica Neue"/>
        <a:ea typeface="Helvetica Neue"/>
        <a:cs typeface="Helvetica Neue"/>
        <a:sym typeface="Helvetica Neue"/>
      </a:defRPr>
    </a:lvl2pPr>
    <a:lvl3pPr indent="457200" defTabSz="457200" latinLnBrk="0">
      <a:lnSpc>
        <a:spcPct val="117999"/>
      </a:lnSpc>
      <a:defRPr sz="1300">
        <a:latin typeface="Helvetica Neue"/>
        <a:ea typeface="Helvetica Neue"/>
        <a:cs typeface="Helvetica Neue"/>
        <a:sym typeface="Helvetica Neue"/>
      </a:defRPr>
    </a:lvl3pPr>
    <a:lvl4pPr indent="685800" defTabSz="457200" latinLnBrk="0">
      <a:lnSpc>
        <a:spcPct val="117999"/>
      </a:lnSpc>
      <a:defRPr sz="1300">
        <a:latin typeface="Helvetica Neue"/>
        <a:ea typeface="Helvetica Neue"/>
        <a:cs typeface="Helvetica Neue"/>
        <a:sym typeface="Helvetica Neue"/>
      </a:defRPr>
    </a:lvl4pPr>
    <a:lvl5pPr indent="914400" defTabSz="457200" latinLnBrk="0">
      <a:lnSpc>
        <a:spcPct val="117999"/>
      </a:lnSpc>
      <a:defRPr sz="1300">
        <a:latin typeface="Helvetica Neue"/>
        <a:ea typeface="Helvetica Neue"/>
        <a:cs typeface="Helvetica Neue"/>
        <a:sym typeface="Helvetica Neue"/>
      </a:defRPr>
    </a:lvl5pPr>
    <a:lvl6pPr indent="1143000" defTabSz="457200" latinLnBrk="0">
      <a:lnSpc>
        <a:spcPct val="117999"/>
      </a:lnSpc>
      <a:defRPr sz="1300">
        <a:latin typeface="Helvetica Neue"/>
        <a:ea typeface="Helvetica Neue"/>
        <a:cs typeface="Helvetica Neue"/>
        <a:sym typeface="Helvetica Neue"/>
      </a:defRPr>
    </a:lvl6pPr>
    <a:lvl7pPr indent="1371600" defTabSz="457200" latinLnBrk="0">
      <a:lnSpc>
        <a:spcPct val="117999"/>
      </a:lnSpc>
      <a:defRPr sz="1300">
        <a:latin typeface="Helvetica Neue"/>
        <a:ea typeface="Helvetica Neue"/>
        <a:cs typeface="Helvetica Neue"/>
        <a:sym typeface="Helvetica Neue"/>
      </a:defRPr>
    </a:lvl7pPr>
    <a:lvl8pPr indent="1600200" defTabSz="457200" latinLnBrk="0">
      <a:lnSpc>
        <a:spcPct val="117999"/>
      </a:lnSpc>
      <a:defRPr sz="1300">
        <a:latin typeface="Helvetica Neue"/>
        <a:ea typeface="Helvetica Neue"/>
        <a:cs typeface="Helvetica Neue"/>
        <a:sym typeface="Helvetica Neue"/>
      </a:defRPr>
    </a:lvl8pPr>
    <a:lvl9pPr indent="1828800" defTabSz="457200" latinLnBrk="0">
      <a:lnSpc>
        <a:spcPct val="117999"/>
      </a:lnSpc>
      <a:defRPr sz="13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Welcome everyone. My name is Robert Firek. I’m working for small consultancy company and together we are going to cook DevOps.</a:t>
            </a:r>
          </a:p>
          <a:p>
            <a:pPr/>
          </a:p>
          <a:p>
            <a:pPr/>
            <a:r>
              <a:t>Before we start ==&gt;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p>
            <a:pPr>
              <a:defRPr b="1"/>
            </a:pPr>
            <a:r>
              <a:t>People with magical powers to do good things.</a:t>
            </a:r>
          </a:p>
          <a:p>
            <a:pPr/>
          </a:p>
          <a:p>
            <a:pPr/>
            <a:r>
              <a:t>They share the same space, so it must be better.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6" name="Shape 596"/>
          <p:cNvSpPr/>
          <p:nvPr>
            <p:ph type="sldImg"/>
          </p:nvPr>
        </p:nvSpPr>
        <p:spPr>
          <a:prstGeom prst="rect">
            <a:avLst/>
          </a:prstGeom>
        </p:spPr>
        <p:txBody>
          <a:bodyPr/>
          <a:lstStyle/>
          <a:p>
            <a:pPr/>
          </a:p>
        </p:txBody>
      </p:sp>
      <p:sp>
        <p:nvSpPr>
          <p:cNvPr id="597" name="Shape 597"/>
          <p:cNvSpPr/>
          <p:nvPr>
            <p:ph type="body" sz="quarter" idx="1"/>
          </p:nvPr>
        </p:nvSpPr>
        <p:spPr>
          <a:prstGeom prst="rect">
            <a:avLst/>
          </a:prstGeom>
        </p:spPr>
        <p:txBody>
          <a:bodyPr/>
          <a:lstStyle/>
          <a:p>
            <a:pPr/>
            <a:r>
              <a:t>They give people more tools to ADVOCATE AUTOMATION and MONITORING</a:t>
            </a:r>
          </a:p>
          <a:p>
            <a:pPr/>
          </a:p>
          <a:p>
            <a:pPr/>
            <a:r>
              <a:t>or … ==&gt;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9" name="Shape 679"/>
          <p:cNvSpPr/>
          <p:nvPr>
            <p:ph type="sldImg"/>
          </p:nvPr>
        </p:nvSpPr>
        <p:spPr>
          <a:prstGeom prst="rect">
            <a:avLst/>
          </a:prstGeom>
        </p:spPr>
        <p:txBody>
          <a:bodyPr/>
          <a:lstStyle/>
          <a:p>
            <a:pPr/>
          </a:p>
        </p:txBody>
      </p:sp>
      <p:sp>
        <p:nvSpPr>
          <p:cNvPr id="680" name="Shape 680"/>
          <p:cNvSpPr/>
          <p:nvPr>
            <p:ph type="body" sz="quarter" idx="1"/>
          </p:nvPr>
        </p:nvSpPr>
        <p:spPr>
          <a:prstGeom prst="rect">
            <a:avLst/>
          </a:prstGeom>
        </p:spPr>
        <p:txBody>
          <a:bodyPr/>
          <a:lstStyle/>
          <a:p>
            <a:pPr/>
            <a:r>
              <a:t>In the worst case scenario they just rename the department. </a:t>
            </a:r>
          </a:p>
          <a:p>
            <a:pPr/>
          </a:p>
          <a:p>
            <a:pPr/>
            <a:r>
              <a:t>This shallow understanding of DevOps movement drives me crazy…. , but it also encourage me to ask more questions.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5" name="Shape 685"/>
          <p:cNvSpPr/>
          <p:nvPr>
            <p:ph type="sldImg"/>
          </p:nvPr>
        </p:nvSpPr>
        <p:spPr>
          <a:prstGeom prst="rect">
            <a:avLst/>
          </a:prstGeom>
        </p:spPr>
        <p:txBody>
          <a:bodyPr/>
          <a:lstStyle/>
          <a:p>
            <a:pPr/>
          </a:p>
        </p:txBody>
      </p:sp>
      <p:sp>
        <p:nvSpPr>
          <p:cNvPr id="686" name="Shape 686"/>
          <p:cNvSpPr/>
          <p:nvPr>
            <p:ph type="body" sz="quarter" idx="1"/>
          </p:nvPr>
        </p:nvSpPr>
        <p:spPr>
          <a:prstGeom prst="rect">
            <a:avLst/>
          </a:prstGeom>
        </p:spPr>
        <p:txBody>
          <a:bodyPr/>
          <a:lstStyle/>
          <a:p>
            <a:pPr>
              <a:defRPr sz="1200"/>
            </a:pPr>
            <a:r>
              <a:t>I read a lot </a:t>
            </a:r>
            <a:r>
              <a:rPr b="1"/>
              <a:t>blog post</a:t>
            </a:r>
            <a:r>
              <a:t> about Continuous Integration and Delivery. I’ve heard about the great DevOps culture in </a:t>
            </a:r>
            <a:r>
              <a:rPr b="1"/>
              <a:t>Netflix, Google or Spotify</a:t>
            </a:r>
            <a:r>
              <a:t> from people who were giving </a:t>
            </a:r>
            <a:r>
              <a:rPr b="1"/>
              <a:t>talks like this one.</a:t>
            </a:r>
            <a:endParaRPr b="1"/>
          </a:p>
          <a:p>
            <a:pPr>
              <a:defRPr sz="1200"/>
            </a:pPr>
          </a:p>
          <a:p>
            <a:pPr>
              <a:defRPr sz="1200"/>
            </a:pPr>
            <a:r>
              <a:t>It is good to know all this things.</a:t>
            </a:r>
          </a:p>
          <a:p>
            <a:pPr>
              <a:defRPr sz="1200"/>
            </a:pPr>
          </a:p>
          <a:p>
            <a:pPr>
              <a:defRPr sz="1200"/>
            </a:pPr>
            <a:r>
              <a:t>But…</a:t>
            </a:r>
          </a:p>
          <a:p>
            <a:pPr>
              <a:defRPr sz="1200"/>
            </a:pPr>
          </a:p>
          <a:p>
            <a:pPr>
              <a:defRPr sz="1200"/>
            </a:pPr>
            <a:r>
              <a:t>When I come back to my team I could not achieve </a:t>
            </a:r>
            <a:r>
              <a:rPr b="1"/>
              <a:t>the same effects.</a:t>
            </a:r>
          </a:p>
          <a:p>
            <a:pPr>
              <a:defRPr sz="1200"/>
            </a:pPr>
          </a:p>
          <a:p>
            <a:pPr>
              <a:defRPr sz="1200"/>
            </a:pPr>
            <a:r>
              <a:t>And I had to asked another question ==&gt; </a:t>
            </a:r>
          </a:p>
          <a:p>
            <a:pPr>
              <a:defRPr sz="1200"/>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8" name="Shape 698"/>
          <p:cNvSpPr/>
          <p:nvPr>
            <p:ph type="sldImg"/>
          </p:nvPr>
        </p:nvSpPr>
        <p:spPr>
          <a:prstGeom prst="rect">
            <a:avLst/>
          </a:prstGeom>
        </p:spPr>
        <p:txBody>
          <a:bodyPr/>
          <a:lstStyle/>
          <a:p>
            <a:pPr/>
          </a:p>
        </p:txBody>
      </p:sp>
      <p:sp>
        <p:nvSpPr>
          <p:cNvPr id="699" name="Shape 699"/>
          <p:cNvSpPr/>
          <p:nvPr>
            <p:ph type="body" sz="quarter" idx="1"/>
          </p:nvPr>
        </p:nvSpPr>
        <p:spPr>
          <a:prstGeom prst="rect">
            <a:avLst/>
          </a:prstGeom>
        </p:spPr>
        <p:txBody>
          <a:bodyPr/>
          <a:lstStyle/>
          <a:p>
            <a:pPr>
              <a:defRPr sz="1200"/>
            </a:pPr>
            <a:r>
              <a:t>Do I want to automate something in my process?</a:t>
            </a:r>
          </a:p>
          <a:p>
            <a:pPr>
              <a:defRPr sz="1200"/>
            </a:pPr>
            <a:r>
              <a:t>Do I want to discover my deployment process?</a:t>
            </a:r>
          </a:p>
          <a:p>
            <a:pPr>
              <a:defRPr sz="1200"/>
            </a:pPr>
            <a:r>
              <a:t>Do I need to increase the frequency of the deployment?</a:t>
            </a:r>
          </a:p>
          <a:p>
            <a:pPr>
              <a:defRPr sz="1200"/>
            </a:pPr>
            <a:r>
              <a:t>Or maybe I just have some problems with scaling my applications?</a:t>
            </a:r>
          </a:p>
          <a:p>
            <a:pPr>
              <a:defRPr sz="1200"/>
            </a:pPr>
          </a:p>
          <a:p>
            <a:pPr>
              <a:defRPr sz="1200"/>
            </a:pPr>
            <a:r>
              <a:t>In my project I didn’t define ==&gt;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Shape 704"/>
          <p:cNvSpPr/>
          <p:nvPr>
            <p:ph type="sldImg"/>
          </p:nvPr>
        </p:nvSpPr>
        <p:spPr>
          <a:prstGeom prst="rect">
            <a:avLst/>
          </a:prstGeom>
        </p:spPr>
        <p:txBody>
          <a:bodyPr/>
          <a:lstStyle/>
          <a:p>
            <a:pPr/>
          </a:p>
        </p:txBody>
      </p:sp>
      <p:sp>
        <p:nvSpPr>
          <p:cNvPr id="705" name="Shape 705"/>
          <p:cNvSpPr/>
          <p:nvPr>
            <p:ph type="body" sz="quarter" idx="1"/>
          </p:nvPr>
        </p:nvSpPr>
        <p:spPr>
          <a:prstGeom prst="rect">
            <a:avLst/>
          </a:prstGeom>
        </p:spPr>
        <p:txBody>
          <a:bodyPr/>
          <a:lstStyle/>
          <a:p>
            <a:pPr>
              <a:defRPr sz="1200"/>
            </a:pPr>
            <a:r>
              <a:t>Many of my previous projects introduce some DevOps practices without asking that question. </a:t>
            </a:r>
            <a:r>
              <a:rPr b="1"/>
              <a:t>Without any verification</a:t>
            </a:r>
            <a:r>
              <a:t> we </a:t>
            </a:r>
            <a:r>
              <a:rPr b="1"/>
              <a:t>introduced tools</a:t>
            </a:r>
            <a:r>
              <a:t>, practices but we didn’t think if these action have </a:t>
            </a:r>
            <a:r>
              <a:rPr b="1"/>
              <a:t>any good impact</a:t>
            </a:r>
            <a:r>
              <a:t> on our project. </a:t>
            </a:r>
          </a:p>
          <a:p>
            <a:pPr>
              <a:defRPr b="1" sz="1200"/>
            </a:pPr>
          </a:p>
          <a:p>
            <a:pPr>
              <a:defRPr sz="1200"/>
            </a:pPr>
            <a:r>
              <a:t>We are consumed by ever-growing, </a:t>
            </a:r>
            <a:r>
              <a:rPr b="1"/>
              <a:t>hipster solutions </a:t>
            </a:r>
            <a:r>
              <a:t>which appear in the speed of light. </a:t>
            </a:r>
          </a:p>
          <a:p>
            <a:pPr>
              <a:defRPr sz="1200"/>
            </a:pPr>
          </a:p>
          <a:p>
            <a:pPr>
              <a:defRPr sz="1200"/>
            </a:pPr>
            <a:r>
              <a:rPr b="1"/>
              <a:t>Microservices architecture</a:t>
            </a:r>
            <a:r>
              <a:t> is very good example in these case. We kill monoliths which work without any good reason. </a:t>
            </a:r>
          </a:p>
          <a:p>
            <a:pPr>
              <a:defRPr sz="1200"/>
            </a:pPr>
          </a:p>
          <a:p>
            <a:pPr>
              <a:defRPr sz="1200"/>
            </a:pPr>
            <a:r>
              <a:t>I had chance to work in the start-up project where we introduce this type of architecture without having problems with the performance or the number of users or even with the complex domain. </a:t>
            </a:r>
          </a:p>
          <a:p>
            <a:pPr>
              <a:defRPr sz="1200"/>
            </a:pPr>
            <a:r>
              <a:rPr b="1"/>
              <a:t>We had zero user, zero problems to solve, but we had the idea to be the company like Facebook.</a:t>
            </a:r>
          </a:p>
          <a:p>
            <a:pPr>
              <a:defRPr b="1" sz="1200"/>
            </a:pPr>
          </a:p>
          <a:p>
            <a:pPr>
              <a:defRPr sz="1200"/>
            </a:pPr>
            <a:r>
              <a:rPr b="1"/>
              <a:t>Before we start doing anything with DevOps</a:t>
            </a:r>
            <a:r>
              <a:t>, we should start ask another question ==&gt;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Shape 710"/>
          <p:cNvSpPr/>
          <p:nvPr>
            <p:ph type="sldImg"/>
          </p:nvPr>
        </p:nvSpPr>
        <p:spPr>
          <a:prstGeom prst="rect">
            <a:avLst/>
          </a:prstGeom>
        </p:spPr>
        <p:txBody>
          <a:bodyPr/>
          <a:lstStyle/>
          <a:p>
            <a:pPr/>
          </a:p>
        </p:txBody>
      </p:sp>
      <p:sp>
        <p:nvSpPr>
          <p:cNvPr id="711" name="Shape 711"/>
          <p:cNvSpPr/>
          <p:nvPr>
            <p:ph type="body" sz="quarter" idx="1"/>
          </p:nvPr>
        </p:nvSpPr>
        <p:spPr>
          <a:prstGeom prst="rect">
            <a:avLst/>
          </a:prstGeom>
        </p:spPr>
        <p:txBody>
          <a:bodyPr/>
          <a:lstStyle>
            <a:lvl1pPr>
              <a:defRPr b="1"/>
            </a:lvl1pPr>
          </a:lstStyle>
          <a:p>
            <a:pPr/>
            <a:r>
              <a:t>==&gt;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7" name="Shape 717"/>
          <p:cNvSpPr/>
          <p:nvPr>
            <p:ph type="sldImg"/>
          </p:nvPr>
        </p:nvSpPr>
        <p:spPr>
          <a:prstGeom prst="rect">
            <a:avLst/>
          </a:prstGeom>
        </p:spPr>
        <p:txBody>
          <a:bodyPr/>
          <a:lstStyle/>
          <a:p>
            <a:pPr/>
          </a:p>
        </p:txBody>
      </p:sp>
      <p:sp>
        <p:nvSpPr>
          <p:cNvPr id="718" name="Shape 718"/>
          <p:cNvSpPr/>
          <p:nvPr>
            <p:ph type="body" sz="quarter" idx="1"/>
          </p:nvPr>
        </p:nvSpPr>
        <p:spPr>
          <a:prstGeom prst="rect">
            <a:avLst/>
          </a:prstGeom>
        </p:spPr>
        <p:txBody>
          <a:bodyPr/>
          <a:lstStyle/>
          <a:p>
            <a:pPr>
              <a:defRPr sz="1200"/>
            </a:pPr>
            <a:r>
              <a:t>It is the business value we bring to our customers. We want to make money but we need to have some idea how to do it.</a:t>
            </a:r>
          </a:p>
          <a:p>
            <a:pPr>
              <a:defRPr sz="1200"/>
            </a:pPr>
          </a:p>
          <a:p>
            <a:pPr>
              <a:defRPr sz="1200"/>
            </a:pPr>
            <a:r>
              <a:t>We should understand what software we deliver or create. </a:t>
            </a:r>
          </a:p>
          <a:p>
            <a:pPr>
              <a:defRPr b="1" sz="1200"/>
            </a:pPr>
          </a:p>
          <a:p>
            <a:pPr>
              <a:defRPr b="1" sz="1200"/>
            </a:pPr>
            <a:r>
              <a:t>This is our UNIQUE CONTEXT </a:t>
            </a:r>
            <a:r>
              <a:rPr b="0"/>
              <a:t>which can help us to understand why we want to introduce DevOps in our organisation. </a:t>
            </a:r>
          </a:p>
          <a:p>
            <a:pPr>
              <a:defRPr b="1" sz="1200"/>
            </a:pPr>
            <a:r>
              <a:t>How can I DISCOVER this unique context? We can ask more questions.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7" name="Shape 727"/>
          <p:cNvSpPr/>
          <p:nvPr>
            <p:ph type="sldImg"/>
          </p:nvPr>
        </p:nvSpPr>
        <p:spPr>
          <a:prstGeom prst="rect">
            <a:avLst/>
          </a:prstGeom>
        </p:spPr>
        <p:txBody>
          <a:bodyPr/>
          <a:lstStyle/>
          <a:p>
            <a:pPr/>
          </a:p>
        </p:txBody>
      </p:sp>
      <p:sp>
        <p:nvSpPr>
          <p:cNvPr id="728" name="Shape 728"/>
          <p:cNvSpPr/>
          <p:nvPr>
            <p:ph type="body" sz="quarter" idx="1"/>
          </p:nvPr>
        </p:nvSpPr>
        <p:spPr>
          <a:prstGeom prst="rect">
            <a:avLst/>
          </a:prstGeom>
        </p:spPr>
        <p:txBody>
          <a:bodyPr/>
          <a:lstStyle/>
          <a:p>
            <a:pPr>
              <a:defRPr sz="1200"/>
            </a:pPr>
            <a:r>
              <a:t>I think our industry already discovered the way to create the software itself. It is Agile. All companies adopted it already and everyone delivery the best software. Agile provides the information about the business context of our software.</a:t>
            </a:r>
          </a:p>
          <a:p>
            <a:pPr>
              <a:defRPr sz="1200"/>
            </a:pPr>
          </a:p>
          <a:p>
            <a:pPr>
              <a:defRPr sz="1200"/>
            </a:pPr>
            <a:r>
              <a:t>Probably agile is the topic for another talk. In my opinion in agile we have a lot focus on one topic. </a:t>
            </a:r>
            <a:r>
              <a:rPr b="1"/>
              <a:t>The code. The magic which creates our software.</a:t>
            </a:r>
          </a:p>
          <a:p>
            <a:pPr>
              <a:defRPr sz="1200"/>
            </a:pPr>
          </a:p>
          <a:p>
            <a:pPr>
              <a:defRPr sz="1200"/>
            </a:pPr>
            <a:r>
              <a:t>Try to find company without Agile (maybe few of them - working for NASA).</a:t>
            </a:r>
          </a:p>
          <a:p>
            <a:pPr>
              <a:defRPr sz="1200"/>
            </a:pPr>
          </a:p>
          <a:p>
            <a:pPr>
              <a:defRPr b="1" sz="1200"/>
            </a:pPr>
            <a:r>
              <a:t>But software is not only code.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ph type="sldImg"/>
          </p:nvPr>
        </p:nvSpPr>
        <p:spPr>
          <a:prstGeom prst="rect">
            <a:avLst/>
          </a:prstGeom>
        </p:spPr>
        <p:txBody>
          <a:bodyPr/>
          <a:lstStyle/>
          <a:p>
            <a:pPr/>
          </a:p>
        </p:txBody>
      </p:sp>
      <p:sp>
        <p:nvSpPr>
          <p:cNvPr id="734" name="Shape 734"/>
          <p:cNvSpPr/>
          <p:nvPr>
            <p:ph type="body" sz="quarter" idx="1"/>
          </p:nvPr>
        </p:nvSpPr>
        <p:spPr>
          <a:prstGeom prst="rect">
            <a:avLst/>
          </a:prstGeom>
        </p:spPr>
        <p:txBody>
          <a:bodyPr/>
          <a:lstStyle>
            <a:lvl1pPr>
              <a:defRPr sz="1200"/>
            </a:lvl1pPr>
          </a:lstStyle>
          <a:p>
            <a:pPr/>
            <a:r>
              <a:t>It must be delivered somehow to our customers. ==&gt;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defRPr b="1"/>
            </a:pPr>
            <a:r>
              <a:t>How do you think: What is DevOps.</a:t>
            </a:r>
          </a:p>
          <a:p>
            <a:pPr>
              <a:defRPr b="1"/>
            </a:pPr>
          </a:p>
          <a:p>
            <a:pPr>
              <a:defRPr b="1"/>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 name="Shape 742"/>
          <p:cNvSpPr/>
          <p:nvPr>
            <p:ph type="sldImg"/>
          </p:nvPr>
        </p:nvSpPr>
        <p:spPr>
          <a:prstGeom prst="rect">
            <a:avLst/>
          </a:prstGeom>
        </p:spPr>
        <p:txBody>
          <a:bodyPr/>
          <a:lstStyle/>
          <a:p>
            <a:pPr/>
          </a:p>
        </p:txBody>
      </p:sp>
      <p:sp>
        <p:nvSpPr>
          <p:cNvPr id="743" name="Shape 743"/>
          <p:cNvSpPr/>
          <p:nvPr>
            <p:ph type="body" sz="quarter" idx="1"/>
          </p:nvPr>
        </p:nvSpPr>
        <p:spPr>
          <a:prstGeom prst="rect">
            <a:avLst/>
          </a:prstGeom>
        </p:spPr>
        <p:txBody>
          <a:bodyPr/>
          <a:lstStyle/>
          <a:p>
            <a:pPr>
              <a:defRPr sz="1200"/>
            </a:pPr>
            <a:r>
              <a:t>At the beginning there is a code. </a:t>
            </a:r>
          </a:p>
          <a:p>
            <a:pPr>
              <a:defRPr sz="1200"/>
            </a:pPr>
            <a:r>
              <a:t>From code we need to create an executable. </a:t>
            </a:r>
          </a:p>
          <a:p>
            <a:pPr>
              <a:defRPr sz="1200"/>
            </a:pPr>
          </a:p>
          <a:p>
            <a:pPr>
              <a:defRPr sz="1200"/>
            </a:pPr>
            <a:r>
              <a:t>Of course we need some machine to execute our application. We need memory, CPU and disk space.</a:t>
            </a:r>
          </a:p>
          <a:p>
            <a:pPr>
              <a:defRPr sz="1200"/>
            </a:pPr>
            <a:r>
              <a:t>We need to produce some output for our customers. To do that, we probably need some network. </a:t>
            </a:r>
          </a:p>
          <a:p>
            <a:pPr>
              <a:defRPr sz="1200"/>
            </a:pPr>
          </a:p>
          <a:p>
            <a:pPr>
              <a:defRPr sz="1200"/>
            </a:pPr>
            <a:r>
              <a:t>Next we have to deploy our executable to our production machine and start the application.</a:t>
            </a:r>
          </a:p>
          <a:p>
            <a:pPr>
              <a:defRPr sz="1200"/>
            </a:pPr>
          </a:p>
          <a:p>
            <a:pPr>
              <a:defRPr b="1" sz="1200"/>
            </a:pPr>
            <a:r>
              <a:t>Few simple steps which are not so simple. Why they are not simple. Let’s take look.</a:t>
            </a:r>
          </a:p>
          <a:p>
            <a:pPr>
              <a:defRPr sz="1200"/>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Shape 748"/>
          <p:cNvSpPr/>
          <p:nvPr>
            <p:ph type="sldImg"/>
          </p:nvPr>
        </p:nvSpPr>
        <p:spPr>
          <a:prstGeom prst="rect">
            <a:avLst/>
          </a:prstGeom>
        </p:spPr>
        <p:txBody>
          <a:bodyPr/>
          <a:lstStyle/>
          <a:p>
            <a:pPr/>
          </a:p>
        </p:txBody>
      </p:sp>
      <p:sp>
        <p:nvSpPr>
          <p:cNvPr id="749" name="Shape 749"/>
          <p:cNvSpPr/>
          <p:nvPr>
            <p:ph type="body" sz="quarter" idx="1"/>
          </p:nvPr>
        </p:nvSpPr>
        <p:spPr>
          <a:prstGeom prst="rect">
            <a:avLst/>
          </a:prstGeom>
        </p:spPr>
        <p:txBody>
          <a:bodyPr/>
          <a:lstStyle/>
          <a:p>
            <a:pPr>
              <a:defRPr b="1" sz="1200"/>
            </a:pPr>
            <a:r>
              <a:t>PHYSICALLY</a:t>
            </a:r>
          </a:p>
          <a:p>
            <a:pPr>
              <a:defRPr b="1" sz="1200"/>
            </a:pPr>
          </a:p>
          <a:p>
            <a:pPr>
              <a:defRPr b="1" sz="1200"/>
            </a:pPr>
            <a:r>
              <a:t>(QUESTIONS)</a:t>
            </a:r>
          </a:p>
          <a:p>
            <a:pPr>
              <a:defRPr sz="1200"/>
            </a:pPr>
            <a:r>
              <a:t>Please, raise your hand if you know what kind of </a:t>
            </a:r>
            <a:r>
              <a:rPr b="1"/>
              <a:t>machine</a:t>
            </a:r>
            <a:r>
              <a:t> do you use to run your application?</a:t>
            </a:r>
          </a:p>
          <a:p>
            <a:pPr>
              <a:defRPr sz="1200"/>
            </a:pPr>
            <a:r>
              <a:t>Please, raise your hand if you know which </a:t>
            </a:r>
            <a:r>
              <a:rPr b="1"/>
              <a:t>cloud services</a:t>
            </a:r>
            <a:r>
              <a:t> do you use?</a:t>
            </a:r>
          </a:p>
          <a:p>
            <a:pPr>
              <a:defRPr b="1" sz="1200"/>
            </a:pPr>
          </a:p>
          <a:p>
            <a:pPr>
              <a:defRPr sz="1200"/>
            </a:pPr>
            <a:r>
              <a:t>How much </a:t>
            </a:r>
            <a:r>
              <a:rPr b="1"/>
              <a:t>disk space</a:t>
            </a:r>
            <a:r>
              <a:t> is available for your application?</a:t>
            </a:r>
          </a:p>
          <a:p>
            <a:pPr>
              <a:defRPr sz="1200"/>
            </a:pPr>
            <a:r>
              <a:t>How much </a:t>
            </a:r>
            <a:r>
              <a:rPr b="1"/>
              <a:t>CPU</a:t>
            </a:r>
            <a:r>
              <a:t> is available for your application?</a:t>
            </a:r>
          </a:p>
          <a:p>
            <a:pPr>
              <a:defRPr b="1" sz="1200"/>
            </a:pPr>
          </a:p>
          <a:p>
            <a:pPr>
              <a:defRPr sz="1200"/>
            </a:pPr>
            <a:r>
              <a:t>Do you </a:t>
            </a:r>
            <a:r>
              <a:rPr b="1"/>
              <a:t>share the machine with another application</a:t>
            </a:r>
            <a:r>
              <a:t>?</a:t>
            </a:r>
          </a:p>
          <a:p>
            <a:pPr>
              <a:defRPr b="1" sz="1200"/>
            </a:pPr>
          </a:p>
          <a:p>
            <a:pPr>
              <a:defRPr sz="1200"/>
            </a:pPr>
            <a:r>
              <a:t>(END)</a:t>
            </a:r>
          </a:p>
          <a:p>
            <a:pPr>
              <a:defRPr sz="1200"/>
            </a:pPr>
            <a:r>
              <a:t>As developers we don’t ask these questions too often. We don’t like</a:t>
            </a:r>
            <a:r>
              <a:rPr b="1"/>
              <a:t> doing something else than coding </a:t>
            </a:r>
            <a:r>
              <a:t>and I had this problem in</a:t>
            </a:r>
            <a:r>
              <a:rPr b="1"/>
              <a:t> my previous projects</a:t>
            </a:r>
            <a:r>
              <a:t>. Sometimes I was responsible for infrastructure and when I asked my fellow </a:t>
            </a:r>
            <a:r>
              <a:rPr b="1"/>
              <a:t>developers to join me</a:t>
            </a:r>
            <a:r>
              <a:t>. Their response was </a:t>
            </a:r>
            <a:r>
              <a:rPr b="1"/>
              <a:t>“Can you do it without me?”, “Can you do it for me?” .</a:t>
            </a:r>
            <a:endParaRPr b="1"/>
          </a:p>
          <a:p>
            <a:pPr>
              <a:defRPr sz="1200"/>
            </a:pPr>
          </a:p>
          <a:p>
            <a:pPr>
              <a:defRPr sz="1200"/>
            </a:pPr>
            <a:r>
              <a:t>As developers, we must step out of our comfort zone and put some effort to stop thinking only about our code.</a:t>
            </a:r>
          </a:p>
          <a:p>
            <a:pPr>
              <a:defRPr sz="1200"/>
            </a:pPr>
            <a:r>
              <a:t>You may ask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Shape 754"/>
          <p:cNvSpPr/>
          <p:nvPr>
            <p:ph type="sldImg"/>
          </p:nvPr>
        </p:nvSpPr>
        <p:spPr>
          <a:prstGeom prst="rect">
            <a:avLst/>
          </a:prstGeom>
        </p:spPr>
        <p:txBody>
          <a:bodyPr/>
          <a:lstStyle/>
          <a:p>
            <a:pPr/>
          </a:p>
        </p:txBody>
      </p:sp>
      <p:sp>
        <p:nvSpPr>
          <p:cNvPr id="755" name="Shape 755"/>
          <p:cNvSpPr/>
          <p:nvPr>
            <p:ph type="body" sz="quarter" idx="1"/>
          </p:nvPr>
        </p:nvSpPr>
        <p:spPr>
          <a:prstGeom prst="rect">
            <a:avLst/>
          </a:prstGeom>
        </p:spPr>
        <p:txBody>
          <a:bodyPr/>
          <a:lstStyle/>
          <a:p>
            <a:pPr>
              <a:defRPr sz="1200"/>
            </a:pPr>
            <a:r>
              <a:t>“Why do I need to know all of that?”</a:t>
            </a:r>
          </a:p>
          <a:p>
            <a:pPr>
              <a:defRPr sz="1200"/>
            </a:pPr>
          </a:p>
          <a:p>
            <a:pPr>
              <a:defRPr sz="1200"/>
            </a:pPr>
            <a:r>
              <a:t>If I don’t know my production machine, how do I know that my application is going to work without problems? </a:t>
            </a:r>
          </a:p>
          <a:p>
            <a:pPr>
              <a:defRPr sz="1200"/>
            </a:pPr>
            <a:r>
              <a:rPr b="1"/>
              <a:t>Our resources are not infinite. Our networks are not reliable</a:t>
            </a:r>
            <a:r>
              <a:t>. </a:t>
            </a:r>
          </a:p>
          <a:p>
            <a:pPr>
              <a:defRPr sz="1200"/>
            </a:pPr>
          </a:p>
          <a:p>
            <a:pPr>
              <a:defRPr b="1" sz="1200"/>
            </a:pPr>
            <a:r>
              <a:t>And we have to prepare our software to solve this problems. </a:t>
            </a:r>
          </a:p>
          <a:p>
            <a:pPr>
              <a:defRPr sz="1200"/>
            </a:pPr>
            <a:r>
              <a:t>Why do we need to solve this problems? </a:t>
            </a:r>
          </a:p>
          <a:p>
            <a:pPr>
              <a:defRPr sz="1200"/>
            </a:pPr>
          </a:p>
          <a:p>
            <a:pPr>
              <a:defRPr sz="1200"/>
            </a:pPr>
            <a:r>
              <a:rPr b="1"/>
              <a:t>Because we need to delivery the business value. </a:t>
            </a:r>
          </a:p>
          <a:p>
            <a:pPr>
              <a:defRPr sz="1200"/>
            </a:pPr>
          </a:p>
          <a:p>
            <a:pPr>
              <a:defRPr sz="1200"/>
            </a:pPr>
            <a:r>
              <a:t>How can I find all these information? Let’s ask question.==&gt;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0" name="Shape 760"/>
          <p:cNvSpPr/>
          <p:nvPr>
            <p:ph type="sldImg"/>
          </p:nvPr>
        </p:nvSpPr>
        <p:spPr>
          <a:prstGeom prst="rect">
            <a:avLst/>
          </a:prstGeom>
        </p:spPr>
        <p:txBody>
          <a:bodyPr/>
          <a:lstStyle/>
          <a:p>
            <a:pPr/>
          </a:p>
        </p:txBody>
      </p:sp>
      <p:sp>
        <p:nvSpPr>
          <p:cNvPr id="761" name="Shape 761"/>
          <p:cNvSpPr/>
          <p:nvPr>
            <p:ph type="body" sz="quarter" idx="1"/>
          </p:nvPr>
        </p:nvSpPr>
        <p:spPr>
          <a:prstGeom prst="rect">
            <a:avLst/>
          </a:prstGeom>
        </p:spPr>
        <p:txBody>
          <a:bodyPr/>
          <a:lstStyle/>
          <a:p>
            <a:pPr>
              <a:defRPr b="1" sz="1200"/>
            </a:pPr>
            <a:r>
              <a:t>(QUESTIONS)</a:t>
            </a:r>
          </a:p>
          <a:p>
            <a:pPr>
              <a:defRPr sz="1200"/>
            </a:pPr>
            <a:r>
              <a:t>Who knows these people? Please raise your hand.</a:t>
            </a:r>
          </a:p>
          <a:p>
            <a:pPr>
              <a:defRPr sz="1200"/>
            </a:pPr>
            <a:r>
              <a:t>Who knows people responsible for upgrade of the infrastructure? </a:t>
            </a:r>
          </a:p>
          <a:p>
            <a:pPr>
              <a:defRPr sz="1200"/>
            </a:pPr>
          </a:p>
          <a:p>
            <a:pPr>
              <a:defRPr sz="1200"/>
            </a:pPr>
            <a:r>
              <a:t>We have few options ==&gt;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7" name="Shape 767"/>
          <p:cNvSpPr/>
          <p:nvPr>
            <p:ph type="sldImg"/>
          </p:nvPr>
        </p:nvSpPr>
        <p:spPr>
          <a:prstGeom prst="rect">
            <a:avLst/>
          </a:prstGeom>
        </p:spPr>
        <p:txBody>
          <a:bodyPr/>
          <a:lstStyle/>
          <a:p>
            <a:pPr/>
          </a:p>
        </p:txBody>
      </p:sp>
      <p:sp>
        <p:nvSpPr>
          <p:cNvPr id="768" name="Shape 768"/>
          <p:cNvSpPr/>
          <p:nvPr>
            <p:ph type="body" sz="quarter" idx="1"/>
          </p:nvPr>
        </p:nvSpPr>
        <p:spPr>
          <a:prstGeom prst="rect">
            <a:avLst/>
          </a:prstGeom>
        </p:spPr>
        <p:txBody>
          <a:bodyPr/>
          <a:lstStyle/>
          <a:p>
            <a:pPr/>
            <a:r>
              <a:t>Option number one: </a:t>
            </a:r>
          </a:p>
          <a:p>
            <a:pPr/>
          </a:p>
          <a:p>
            <a:pPr/>
            <a:r>
              <a:t>You don’t have anyone responsible for infrastructure and everyone is responsible for everything. When something goes wrong we </a:t>
            </a:r>
            <a:r>
              <a:rPr b="1"/>
              <a:t>setup a task/bug </a:t>
            </a:r>
            <a:r>
              <a:t>in our </a:t>
            </a:r>
            <a:r>
              <a:rPr b="1"/>
              <a:t>backlog</a:t>
            </a:r>
            <a:r>
              <a:t> and someone pick it and resolve the problem. </a:t>
            </a:r>
            <a:r>
              <a:rPr b="1"/>
              <a:t>Ad-hoc </a:t>
            </a:r>
            <a:r>
              <a:t>we build what is required without any control or plan.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3" name="Shape 773"/>
          <p:cNvSpPr/>
          <p:nvPr>
            <p:ph type="sldImg"/>
          </p:nvPr>
        </p:nvSpPr>
        <p:spPr>
          <a:prstGeom prst="rect">
            <a:avLst/>
          </a:prstGeom>
        </p:spPr>
        <p:txBody>
          <a:bodyPr/>
          <a:lstStyle/>
          <a:p>
            <a:pPr/>
          </a:p>
        </p:txBody>
      </p:sp>
      <p:sp>
        <p:nvSpPr>
          <p:cNvPr id="774" name="Shape 774"/>
          <p:cNvSpPr/>
          <p:nvPr>
            <p:ph type="body" sz="quarter" idx="1"/>
          </p:nvPr>
        </p:nvSpPr>
        <p:spPr>
          <a:prstGeom prst="rect">
            <a:avLst/>
          </a:prstGeom>
        </p:spPr>
        <p:txBody>
          <a:bodyPr/>
          <a:lstStyle/>
          <a:p>
            <a:pPr/>
            <a:r>
              <a:t>Option number two: </a:t>
            </a:r>
          </a:p>
          <a:p>
            <a:pPr/>
          </a:p>
          <a:p>
            <a:pPr/>
            <a:r>
              <a:t>Someone from the team, </a:t>
            </a:r>
            <a:r>
              <a:rPr b="1"/>
              <a:t>auto-magically take these responsibilities</a:t>
            </a:r>
            <a:r>
              <a:t>. We already know that this person is going to do it </a:t>
            </a:r>
            <a:r>
              <a:rPr b="1"/>
              <a:t>all dirty work for us.</a:t>
            </a:r>
            <a:r>
              <a:t> All knowledge exists </a:t>
            </a:r>
            <a:r>
              <a:rPr b="1"/>
              <a:t>only in the head</a:t>
            </a:r>
            <a:r>
              <a:t> and the computer of this person. Everything is fine until this</a:t>
            </a:r>
            <a:r>
              <a:rPr b="1"/>
              <a:t> person disappears</a:t>
            </a:r>
            <a:r>
              <a:t> from the team. We are in trouble.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9" name="Shape 779"/>
          <p:cNvSpPr/>
          <p:nvPr>
            <p:ph type="sldImg"/>
          </p:nvPr>
        </p:nvSpPr>
        <p:spPr>
          <a:prstGeom prst="rect">
            <a:avLst/>
          </a:prstGeom>
        </p:spPr>
        <p:txBody>
          <a:bodyPr/>
          <a:lstStyle/>
          <a:p>
            <a:pPr/>
          </a:p>
        </p:txBody>
      </p:sp>
      <p:sp>
        <p:nvSpPr>
          <p:cNvPr id="780" name="Shape 780"/>
          <p:cNvSpPr/>
          <p:nvPr>
            <p:ph type="body" sz="quarter" idx="1"/>
          </p:nvPr>
        </p:nvSpPr>
        <p:spPr>
          <a:prstGeom prst="rect">
            <a:avLst/>
          </a:prstGeom>
        </p:spPr>
        <p:txBody>
          <a:bodyPr/>
          <a:lstStyle/>
          <a:p>
            <a:pPr/>
            <a:r>
              <a:t>Option number three: </a:t>
            </a:r>
          </a:p>
          <a:p>
            <a:pPr/>
          </a:p>
          <a:p>
            <a:pPr/>
            <a:r>
              <a:t>Ticket-driven infrastructure. We have a team of administrator who is responsible all this staff. You just asked them </a:t>
            </a:r>
            <a:r>
              <a:rPr b="1"/>
              <a:t>politely</a:t>
            </a:r>
            <a:r>
              <a:t> to setup something on your infrastructure by using some ticket system. They </a:t>
            </a:r>
            <a:r>
              <a:rPr b="1"/>
              <a:t>politely</a:t>
            </a:r>
            <a:r>
              <a:t> refuse or approve your request. And after few weeks/months everything is ready for your application.</a:t>
            </a:r>
          </a:p>
          <a:p>
            <a:pPr/>
          </a:p>
          <a:p>
            <a:pPr>
              <a:defRPr b="1"/>
            </a:pPr>
            <a:r>
              <a:t>Pray-driven infrastructure. You have to pray to gods of infrastructure to be approved.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5" name="Shape 785"/>
          <p:cNvSpPr/>
          <p:nvPr>
            <p:ph type="sldImg"/>
          </p:nvPr>
        </p:nvSpPr>
        <p:spPr>
          <a:prstGeom prst="rect">
            <a:avLst/>
          </a:prstGeom>
        </p:spPr>
        <p:txBody>
          <a:bodyPr/>
          <a:lstStyle/>
          <a:p>
            <a:pPr/>
          </a:p>
        </p:txBody>
      </p:sp>
      <p:sp>
        <p:nvSpPr>
          <p:cNvPr id="786" name="Shape 786"/>
          <p:cNvSpPr/>
          <p:nvPr>
            <p:ph type="body" sz="quarter" idx="1"/>
          </p:nvPr>
        </p:nvSpPr>
        <p:spPr>
          <a:prstGeom prst="rect">
            <a:avLst/>
          </a:prstGeom>
        </p:spPr>
        <p:txBody>
          <a:bodyPr/>
          <a:lstStyle/>
          <a:p>
            <a:pPr>
              <a:defRPr sz="1200"/>
            </a:pPr>
            <a:r>
              <a:t>I like option number four: </a:t>
            </a:r>
          </a:p>
          <a:p>
            <a:pPr>
              <a:defRPr sz="1200"/>
            </a:pPr>
          </a:p>
          <a:p>
            <a:pPr>
              <a:defRPr b="1" sz="1200"/>
            </a:pPr>
            <a:r>
              <a:t>Infrastructure as code.</a:t>
            </a:r>
          </a:p>
          <a:p>
            <a:pPr>
              <a:defRPr sz="1200"/>
            </a:pPr>
            <a:r>
              <a:t>We can </a:t>
            </a:r>
            <a:r>
              <a:rPr b="1"/>
              <a:t>cooperate with people</a:t>
            </a:r>
            <a:r>
              <a:t> who have </a:t>
            </a:r>
            <a:r>
              <a:rPr b="1"/>
              <a:t>knowledge about infrastructure</a:t>
            </a:r>
            <a:r>
              <a:t> and describe </a:t>
            </a:r>
            <a:r>
              <a:rPr b="1"/>
              <a:t>how we want to build</a:t>
            </a:r>
            <a:r>
              <a:t> the machines, how much memory and CPU do we need, how to control software installed on the machines. </a:t>
            </a:r>
          </a:p>
          <a:p>
            <a:pPr>
              <a:defRPr sz="1200"/>
            </a:pPr>
            <a:r>
              <a:t>We have plenty of tools which give us possibility to keep the definition of our infrastructure as integral part of our code. </a:t>
            </a:r>
          </a:p>
          <a:p>
            <a:pPr>
              <a:defRPr sz="1200"/>
            </a:pPr>
          </a:p>
          <a:p>
            <a:pPr>
              <a:defRPr sz="1200"/>
            </a:pPr>
            <a:r>
              <a:t>This option allows us to </a:t>
            </a:r>
            <a:r>
              <a:rPr b="1"/>
              <a:t>share responsibility for infrastructure</a:t>
            </a:r>
            <a:r>
              <a:t>, but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1" name="Shape 791"/>
          <p:cNvSpPr/>
          <p:nvPr>
            <p:ph type="sldImg"/>
          </p:nvPr>
        </p:nvSpPr>
        <p:spPr>
          <a:prstGeom prst="rect">
            <a:avLst/>
          </a:prstGeom>
        </p:spPr>
        <p:txBody>
          <a:bodyPr/>
          <a:lstStyle/>
          <a:p>
            <a:pPr/>
          </a:p>
        </p:txBody>
      </p:sp>
      <p:sp>
        <p:nvSpPr>
          <p:cNvPr id="792" name="Shape 792"/>
          <p:cNvSpPr/>
          <p:nvPr>
            <p:ph type="body" sz="quarter" idx="1"/>
          </p:nvPr>
        </p:nvSpPr>
        <p:spPr>
          <a:prstGeom prst="rect">
            <a:avLst/>
          </a:prstGeom>
        </p:spPr>
        <p:txBody>
          <a:bodyPr/>
          <a:lstStyle/>
          <a:p>
            <a:pPr>
              <a:defRPr sz="1200"/>
            </a:pPr>
            <a:r>
              <a:t>(QUESTION)</a:t>
            </a:r>
          </a:p>
          <a:p>
            <a:pPr>
              <a:defRPr sz="1200"/>
            </a:pPr>
            <a:r>
              <a:t>How big is your binary file?</a:t>
            </a:r>
          </a:p>
          <a:p>
            <a:pPr>
              <a:defRPr sz="1200"/>
            </a:pPr>
            <a:r>
              <a:t>How much disc space is required during the run of your application?</a:t>
            </a:r>
          </a:p>
          <a:p>
            <a:pPr>
              <a:defRPr sz="1200"/>
            </a:pPr>
            <a:r>
              <a:t>How much memory do you consume when your are under mild pressure?</a:t>
            </a:r>
          </a:p>
          <a:p>
            <a:pPr>
              <a:defRPr sz="1200"/>
            </a:pPr>
            <a:r>
              <a:t>(END)</a:t>
            </a:r>
          </a:p>
          <a:p>
            <a:pPr>
              <a:defRPr sz="1200"/>
            </a:pPr>
          </a:p>
          <a:p>
            <a:pPr>
              <a:defRPr sz="1200"/>
            </a:pPr>
            <a:r>
              <a:t>Now I can have </a:t>
            </a:r>
            <a:r>
              <a:rPr b="1"/>
              <a:t>50TB of disc space</a:t>
            </a:r>
            <a:r>
              <a:t>. I can order </a:t>
            </a:r>
            <a:r>
              <a:rPr b="1"/>
              <a:t>32GB of memory</a:t>
            </a:r>
            <a:r>
              <a:t> without any problem. But do I need it?</a:t>
            </a:r>
          </a:p>
          <a:p>
            <a:pPr>
              <a:defRPr sz="1200"/>
            </a:pPr>
            <a:r>
              <a:t>I know. Cloud is cheap, but let’s think about from different perspective. </a:t>
            </a:r>
          </a:p>
          <a:p>
            <a:pPr>
              <a:defRPr sz="1200"/>
            </a:pPr>
          </a:p>
          <a:p>
            <a:pPr>
              <a:defRPr b="1" sz="1200"/>
            </a:pPr>
            <a:r>
              <a:t>If my application doesn’t control consumption of the memory, how much time do I need before I consume the whole available memory. </a:t>
            </a:r>
          </a:p>
          <a:p>
            <a:pPr>
              <a:defRPr sz="1200"/>
            </a:pPr>
          </a:p>
          <a:p>
            <a:pPr>
              <a:defRPr b="1" sz="1200"/>
            </a:pPr>
            <a:r>
              <a:t>If I don’t control the size of my logs, how long will take to reach the limits of my disc.</a:t>
            </a:r>
          </a:p>
          <a:p>
            <a:pPr>
              <a:defRPr sz="1200"/>
            </a:pPr>
          </a:p>
          <a:p>
            <a:pPr>
              <a:defRPr sz="1200"/>
            </a:pPr>
            <a:r>
              <a:t>Highly available resources don’t release us from responsibility for controlling the resource required by our software. As developers we need to think about the infrastructure when we write </a:t>
            </a:r>
            <a:r>
              <a:rPr b="1"/>
              <a:t>every line of code</a:t>
            </a:r>
            <a:r>
              <a:t>. We have to think what can happen when we </a:t>
            </a:r>
            <a:r>
              <a:rPr b="1"/>
              <a:t>exhaust the available resources</a:t>
            </a:r>
            <a:r>
              <a:t>, what kind of influence do you have to your other applications and the business value. </a:t>
            </a:r>
          </a:p>
          <a:p>
            <a:pPr>
              <a:defRPr sz="1200"/>
            </a:pPr>
          </a:p>
          <a:p>
            <a:pPr>
              <a:defRPr sz="1200"/>
            </a:pPr>
            <a:r>
              <a:t>How can we can gain this knowledge? Sometimes we have to </a:t>
            </a:r>
            <a:r>
              <a:rPr b="1"/>
              <a:t>stress our application</a:t>
            </a:r>
            <a:r>
              <a:t> to the limits. We can do it in the separate environment. We can stress the production environment like Netflix. But you have to remember to control w hat your tests. You don’t want to disappoint your customers. And of course </a:t>
            </a:r>
            <a:r>
              <a:rPr b="1"/>
              <a:t>we automate all these stress test.</a:t>
            </a:r>
            <a:r>
              <a:t> They are boring. </a:t>
            </a:r>
            <a:r>
              <a:rPr b="1"/>
              <a:t>They are long. We don’t like boring, long tasks</a:t>
            </a:r>
            <a:r>
              <a:t>.</a:t>
            </a:r>
          </a:p>
          <a:p>
            <a:pPr>
              <a:defRPr sz="1200"/>
            </a:pPr>
          </a:p>
          <a:p>
            <a:pPr>
              <a:defRPr sz="1200"/>
            </a:pPr>
            <a:r>
              <a:t>We focused on the mechanical side of our software and we </a:t>
            </a:r>
            <a:r>
              <a:rPr b="1"/>
              <a:t>assumed that we already have our application on the machine</a:t>
            </a:r>
            <a:r>
              <a:t>. But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7" name="Shape 797"/>
          <p:cNvSpPr/>
          <p:nvPr>
            <p:ph type="sldImg"/>
          </p:nvPr>
        </p:nvSpPr>
        <p:spPr>
          <a:prstGeom prst="rect">
            <a:avLst/>
          </a:prstGeom>
        </p:spPr>
        <p:txBody>
          <a:bodyPr/>
          <a:lstStyle/>
          <a:p>
            <a:pPr/>
          </a:p>
        </p:txBody>
      </p:sp>
      <p:sp>
        <p:nvSpPr>
          <p:cNvPr id="798" name="Shape 798"/>
          <p:cNvSpPr/>
          <p:nvPr>
            <p:ph type="body" sz="quarter" idx="1"/>
          </p:nvPr>
        </p:nvSpPr>
        <p:spPr>
          <a:prstGeom prst="rect">
            <a:avLst/>
          </a:prstGeom>
        </p:spPr>
        <p:txBody>
          <a:bodyPr/>
          <a:lstStyle/>
          <a:p>
            <a:pPr>
              <a:defRPr sz="1200"/>
            </a:pPr>
            <a:r>
              <a:t>(QUESTION)</a:t>
            </a:r>
          </a:p>
          <a:p>
            <a:pPr>
              <a:defRPr b="1" sz="1200"/>
            </a:pPr>
            <a:r>
              <a:t>What magic delivery your executable to the environment?</a:t>
            </a:r>
          </a:p>
          <a:p>
            <a:pPr>
              <a:defRPr b="1" sz="1200"/>
            </a:pPr>
            <a:r>
              <a:t>Is it manual process or fully automated?</a:t>
            </a:r>
          </a:p>
          <a:p>
            <a:pPr>
              <a:defRPr sz="1200"/>
            </a:pPr>
            <a:r>
              <a:t>(END)</a:t>
            </a:r>
          </a:p>
          <a:p>
            <a:pPr>
              <a:defRPr sz="1200"/>
            </a:pPr>
          </a:p>
          <a:p>
            <a:pPr>
              <a:defRPr sz="1200"/>
            </a:pPr>
            <a:r>
              <a:rPr b="1"/>
              <a:t>Once again, it is not the most fascinating task in the world</a:t>
            </a:r>
            <a:r>
              <a:t>, but if you don’t approach this problem properly, you can spend weeks on doing it.</a:t>
            </a:r>
          </a:p>
          <a:p>
            <a:pPr>
              <a:defRPr sz="1200" u="sng"/>
            </a:pPr>
          </a:p>
          <a:p>
            <a:pPr>
              <a:defRPr sz="1200" u="sng"/>
            </a:pPr>
            <a:r>
              <a:rPr b="1" u="none"/>
              <a:t>I have to admit that I neglected all tasks which where connected with this part of the software lifecycle.</a:t>
            </a:r>
            <a:r>
              <a:rPr u="none"/>
              <a:t> I asked my colleagues or administrator to manage this part. I was forced to spend whole weekends explaining people on the infrastructure side what is required by my deployment, but I still resisted to take full responsible for that part.</a:t>
            </a:r>
            <a:endParaRPr u="none"/>
          </a:p>
          <a:p>
            <a:pPr>
              <a:defRPr sz="1200" u="sng"/>
            </a:pPr>
          </a:p>
          <a:p>
            <a:pPr>
              <a:defRPr sz="1200" u="sng"/>
            </a:pPr>
            <a:r>
              <a:rPr b="1" u="none"/>
              <a:t>Few project later I evolve from a coder into more mature software developer.</a:t>
            </a:r>
            <a:r>
              <a:t> </a:t>
            </a:r>
            <a:r>
              <a:rPr u="none"/>
              <a:t>I understood that I need to understand the process and continuously improve it to be able to avoid working weekends. I understood that only being involved in the deployment I can control how my application is deployed.</a:t>
            </a:r>
            <a:endParaRPr u="none"/>
          </a:p>
          <a:p>
            <a:pPr>
              <a:defRPr sz="1200" u="sng"/>
            </a:pPr>
          </a:p>
          <a:p>
            <a:pPr>
              <a:defRPr b="1" sz="1200"/>
            </a:pPr>
            <a:r>
              <a:t>How can we understand this process?</a:t>
            </a:r>
          </a:p>
          <a:p>
            <a:pPr>
              <a:defRPr sz="1200" u="sng"/>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I will give the most simplistic recipe I’ve heard. </a:t>
            </a:r>
          </a:p>
          <a:p>
            <a:pPr/>
            <a:r>
              <a:t>Get Devs </a:t>
            </a:r>
          </a:p>
          <a:p>
            <a:pPr/>
            <a:r>
              <a:t>Get Ops</a:t>
            </a:r>
          </a:p>
          <a:p>
            <a:pPr/>
            <a:r>
              <a:t>Put them together in the magic mixer.</a:t>
            </a:r>
          </a:p>
          <a:p>
            <a:pPr/>
            <a:r>
              <a:t>Mix them and ==&gt;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3" name="Shape 803"/>
          <p:cNvSpPr/>
          <p:nvPr>
            <p:ph type="sldImg"/>
          </p:nvPr>
        </p:nvSpPr>
        <p:spPr>
          <a:prstGeom prst="rect">
            <a:avLst/>
          </a:prstGeom>
        </p:spPr>
        <p:txBody>
          <a:bodyPr/>
          <a:lstStyle/>
          <a:p>
            <a:pPr/>
          </a:p>
        </p:txBody>
      </p:sp>
      <p:sp>
        <p:nvSpPr>
          <p:cNvPr id="804" name="Shape 804"/>
          <p:cNvSpPr/>
          <p:nvPr>
            <p:ph type="body" sz="quarter" idx="1"/>
          </p:nvPr>
        </p:nvSpPr>
        <p:spPr>
          <a:prstGeom prst="rect">
            <a:avLst/>
          </a:prstGeom>
        </p:spPr>
        <p:txBody>
          <a:bodyPr/>
          <a:lstStyle/>
          <a:p>
            <a:pPr>
              <a:defRPr b="1" sz="1200"/>
            </a:pPr>
            <a:r>
              <a:t>Now you probably think about automation, about continuous integration, delivery and deployment pipelines.</a:t>
            </a:r>
          </a:p>
          <a:p>
            <a:pPr>
              <a:defRPr b="1" sz="1200"/>
            </a:pPr>
          </a:p>
          <a:p>
            <a:pPr>
              <a:defRPr sz="1200"/>
            </a:pPr>
            <a:r>
              <a:t>Good this good place to thing about. </a:t>
            </a:r>
          </a:p>
          <a:p>
            <a:pPr>
              <a:defRPr b="1" sz="1200"/>
            </a:pPr>
          </a:p>
          <a:p>
            <a:pPr>
              <a:defRPr b="1" sz="1200"/>
            </a:pPr>
            <a:r>
              <a:t>BUT What if you automate wrong process? Or if you automate too big process?</a:t>
            </a:r>
          </a:p>
          <a:p>
            <a:pPr>
              <a:defRPr b="1" sz="1200"/>
            </a:pPr>
            <a:r>
              <a:t>Before we automate we need to understand why do we automate or continuously repeat specific actions.</a:t>
            </a:r>
          </a:p>
          <a:p>
            <a:pPr>
              <a:defRPr b="1" sz="1200"/>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1" name="Shape 811"/>
          <p:cNvSpPr/>
          <p:nvPr>
            <p:ph type="sldImg"/>
          </p:nvPr>
        </p:nvSpPr>
        <p:spPr>
          <a:prstGeom prst="rect">
            <a:avLst/>
          </a:prstGeom>
        </p:spPr>
        <p:txBody>
          <a:bodyPr/>
          <a:lstStyle/>
          <a:p>
            <a:pPr/>
          </a:p>
        </p:txBody>
      </p:sp>
      <p:sp>
        <p:nvSpPr>
          <p:cNvPr id="812" name="Shape 812"/>
          <p:cNvSpPr/>
          <p:nvPr>
            <p:ph type="body" sz="quarter" idx="1"/>
          </p:nvPr>
        </p:nvSpPr>
        <p:spPr>
          <a:prstGeom prst="rect">
            <a:avLst/>
          </a:prstGeom>
        </p:spPr>
        <p:txBody>
          <a:bodyPr/>
          <a:lstStyle/>
          <a:p>
            <a:pPr>
              <a:defRPr b="1" sz="1200"/>
            </a:pPr>
            <a:r>
              <a:t>Start doing it manually. </a:t>
            </a:r>
            <a:r>
              <a:rPr b="0"/>
              <a:t>Understand how does it work. Understand the </a:t>
            </a:r>
            <a:r>
              <a:t>background of decisions made in the past</a:t>
            </a:r>
            <a:r>
              <a:rPr b="0"/>
              <a:t> which shaped the deployment process.</a:t>
            </a:r>
          </a:p>
          <a:p>
            <a:pPr>
              <a:defRPr b="1" sz="1200"/>
            </a:pPr>
          </a:p>
          <a:p>
            <a:pPr>
              <a:defRPr b="1" sz="1200"/>
            </a:pPr>
            <a:r>
              <a:t>Improve the process. </a:t>
            </a:r>
            <a:r>
              <a:rPr b="0"/>
              <a:t>Improve one small element. </a:t>
            </a:r>
            <a:r>
              <a:t>It doesn’t have to be something big. </a:t>
            </a:r>
            <a:r>
              <a:rPr b="0"/>
              <a:t>It can be removing unnecessary step. It can be making the process easier to understand. Improve small things.</a:t>
            </a:r>
          </a:p>
          <a:p>
            <a:pPr>
              <a:defRPr b="1" sz="1200"/>
            </a:pPr>
          </a:p>
          <a:p>
            <a:pPr>
              <a:defRPr b="1" sz="1200"/>
            </a:pPr>
            <a:r>
              <a:t>Automate if something is repeatable. </a:t>
            </a:r>
            <a:r>
              <a:rPr b="0"/>
              <a:t>Automate elements you understand. </a:t>
            </a:r>
            <a:r>
              <a:t>Automate when it is boring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7" name="Shape 817"/>
          <p:cNvSpPr/>
          <p:nvPr>
            <p:ph type="sldImg"/>
          </p:nvPr>
        </p:nvSpPr>
        <p:spPr>
          <a:prstGeom prst="rect">
            <a:avLst/>
          </a:prstGeom>
        </p:spPr>
        <p:txBody>
          <a:bodyPr/>
          <a:lstStyle/>
          <a:p>
            <a:pPr/>
          </a:p>
        </p:txBody>
      </p:sp>
      <p:sp>
        <p:nvSpPr>
          <p:cNvPr id="818" name="Shape 818"/>
          <p:cNvSpPr/>
          <p:nvPr>
            <p:ph type="body" sz="quarter" idx="1"/>
          </p:nvPr>
        </p:nvSpPr>
        <p:spPr>
          <a:prstGeom prst="rect">
            <a:avLst/>
          </a:prstGeom>
        </p:spPr>
        <p:txBody>
          <a:bodyPr/>
          <a:lstStyle/>
          <a:p>
            <a:pPr/>
            <a:r>
              <a:t>==&gt;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3" name="Shape 823"/>
          <p:cNvSpPr/>
          <p:nvPr>
            <p:ph type="sldImg"/>
          </p:nvPr>
        </p:nvSpPr>
        <p:spPr>
          <a:prstGeom prst="rect">
            <a:avLst/>
          </a:prstGeom>
        </p:spPr>
        <p:txBody>
          <a:bodyPr/>
          <a:lstStyle/>
          <a:p>
            <a:pPr/>
          </a:p>
        </p:txBody>
      </p:sp>
      <p:sp>
        <p:nvSpPr>
          <p:cNvPr id="824" name="Shape 824"/>
          <p:cNvSpPr/>
          <p:nvPr>
            <p:ph type="body" sz="quarter" idx="1"/>
          </p:nvPr>
        </p:nvSpPr>
        <p:spPr>
          <a:prstGeom prst="rect">
            <a:avLst/>
          </a:prstGeom>
        </p:spPr>
        <p:txBody>
          <a:bodyPr/>
          <a:lstStyle/>
          <a:p>
            <a:pPr>
              <a:defRPr sz="1200"/>
            </a:pPr>
            <a:r>
              <a:t>Thanks to our automated processes we can play our </a:t>
            </a:r>
            <a:r>
              <a:rPr b="1"/>
              <a:t>favourite sport</a:t>
            </a:r>
            <a:r>
              <a:t> - Agile. </a:t>
            </a:r>
          </a:p>
          <a:p>
            <a:pPr>
              <a:defRPr b="1" sz="1200"/>
            </a:pPr>
            <a:r>
              <a:t>It is important, because I can deliver my application to customers more often, more reliable and in more stable way and I can receive feedback from them.</a:t>
            </a:r>
          </a:p>
          <a:p>
            <a:pPr>
              <a:defRPr sz="1200"/>
            </a:pPr>
          </a:p>
          <a:p>
            <a:pPr>
              <a:defRPr b="1" sz="1200"/>
            </a:pPr>
            <a:r>
              <a:t>I deliver the business value to my customers. I can improve my software by VERIFYING MY WORK  in the best possible environment - PRODUCTION.</a:t>
            </a:r>
          </a:p>
          <a:p>
            <a:pPr>
              <a:defRPr sz="1200"/>
            </a:pPr>
          </a:p>
          <a:p>
            <a:pPr>
              <a:defRPr sz="1200"/>
            </a:pPr>
            <a:r>
              <a:t>In one of my previous we delivered a huge microservices architecture. We had automated CI/CD pipelines, but there was one problem. We didn’t have any users. We automated everything without any good reason and we were not able to verify our work.</a:t>
            </a:r>
          </a:p>
          <a:p>
            <a:pPr>
              <a:defRPr sz="1200"/>
            </a:pPr>
          </a:p>
          <a:p>
            <a:pPr>
              <a:defRPr b="1" sz="1200"/>
            </a:pPr>
            <a:r>
              <a:t>Don’t automate if you don’t delivery any value to your customers or stakeholders.</a:t>
            </a:r>
          </a:p>
          <a:p>
            <a:pPr>
              <a:defRPr b="1" sz="1200"/>
            </a:pPr>
          </a:p>
          <a:p>
            <a:pPr>
              <a:defRPr sz="1200"/>
            </a:pPr>
            <a:r>
              <a:t>Good. Now we know </a:t>
            </a:r>
            <a:r>
              <a:rPr b="1"/>
              <a:t>how and where</a:t>
            </a:r>
            <a:r>
              <a:t> to start our application. We know how much resources we need. </a:t>
            </a:r>
          </a:p>
          <a:p>
            <a:pPr>
              <a:defRPr sz="1200"/>
            </a:pPr>
            <a:r>
              <a:t>I think we forget about one more thing…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9" name="Shape 829"/>
          <p:cNvSpPr/>
          <p:nvPr>
            <p:ph type="sldImg"/>
          </p:nvPr>
        </p:nvSpPr>
        <p:spPr>
          <a:prstGeom prst="rect">
            <a:avLst/>
          </a:prstGeom>
        </p:spPr>
        <p:txBody>
          <a:bodyPr/>
          <a:lstStyle/>
          <a:p>
            <a:pPr/>
          </a:p>
        </p:txBody>
      </p:sp>
      <p:sp>
        <p:nvSpPr>
          <p:cNvPr id="830" name="Shape 830"/>
          <p:cNvSpPr/>
          <p:nvPr>
            <p:ph type="body" sz="quarter" idx="1"/>
          </p:nvPr>
        </p:nvSpPr>
        <p:spPr>
          <a:prstGeom prst="rect">
            <a:avLst/>
          </a:prstGeom>
        </p:spPr>
        <p:txBody>
          <a:bodyPr/>
          <a:lstStyle>
            <a:lvl1pPr>
              <a:defRPr sz="1200"/>
            </a:lvl1pPr>
          </a:lstStyle>
          <a:p>
            <a:pPr/>
            <a:r>
              <a:t>Let’s ask this question in a little bit different way.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Shape 835"/>
          <p:cNvSpPr/>
          <p:nvPr>
            <p:ph type="sldImg"/>
          </p:nvPr>
        </p:nvSpPr>
        <p:spPr>
          <a:prstGeom prst="rect">
            <a:avLst/>
          </a:prstGeom>
        </p:spPr>
        <p:txBody>
          <a:bodyPr/>
          <a:lstStyle/>
          <a:p>
            <a:pPr/>
          </a:p>
        </p:txBody>
      </p:sp>
      <p:sp>
        <p:nvSpPr>
          <p:cNvPr id="836" name="Shape 836"/>
          <p:cNvSpPr/>
          <p:nvPr>
            <p:ph type="body" sz="quarter" idx="1"/>
          </p:nvPr>
        </p:nvSpPr>
        <p:spPr>
          <a:prstGeom prst="rect">
            <a:avLst/>
          </a:prstGeom>
        </p:spPr>
        <p:txBody>
          <a:bodyPr/>
          <a:lstStyle/>
          <a:p>
            <a:pPr>
              <a:defRPr sz="1200"/>
            </a:pPr>
            <a:r>
              <a:t>In the past the knowledge about the running applications was hidden in </a:t>
            </a:r>
            <a:r>
              <a:rPr b="1"/>
              <a:t>the cellars of our companies</a:t>
            </a:r>
            <a:r>
              <a:t>. The mighty server kept that knowledge and few brave people has the access to it. We called them administrators and they were responsible for monitoring our application. </a:t>
            </a:r>
          </a:p>
          <a:p>
            <a:pPr>
              <a:defRPr b="1" sz="1200"/>
            </a:pPr>
          </a:p>
          <a:p>
            <a:pPr>
              <a:defRPr b="1" sz="1200"/>
            </a:pPr>
            <a:r>
              <a:t>These state was changed by internet and the cloud revolution. </a:t>
            </a:r>
            <a:r>
              <a:rPr b="0"/>
              <a:t>High number of users increased the amount information floating in our systems. </a:t>
            </a:r>
            <a:r>
              <a:t>Petabytes of logs</a:t>
            </a:r>
            <a:r>
              <a:rPr b="0"/>
              <a:t>, system measurements started to flow around our software. It was impossible to keep this knowledge in our brains. </a:t>
            </a:r>
            <a:endParaRPr b="0"/>
          </a:p>
          <a:p>
            <a:pPr>
              <a:defRPr b="1" sz="1200"/>
            </a:pPr>
          </a:p>
          <a:p>
            <a:pPr>
              <a:defRPr b="1" sz="1200"/>
            </a:pPr>
            <a:r>
              <a:t>This was the time where people started to think about more sophisticated tools for monitoring.</a:t>
            </a:r>
            <a:r>
              <a:rPr b="0"/>
              <a:t> We started to monitor everything. </a:t>
            </a:r>
            <a:r>
              <a:t>State of the operating system, our resources, all available software. </a:t>
            </a:r>
          </a:p>
          <a:p>
            <a:pPr>
              <a:defRPr sz="1200"/>
            </a:pPr>
          </a:p>
          <a:p>
            <a:pPr>
              <a:defRPr sz="1200"/>
            </a:pPr>
            <a:r>
              <a:t>We discovered special databases to store all these data. </a:t>
            </a:r>
          </a:p>
          <a:p>
            <a:pPr>
              <a:defRPr sz="1200"/>
            </a:pPr>
            <a:r>
              <a:t>We also get plenty of tools for showing the results on our monitoring boards. </a:t>
            </a:r>
          </a:p>
          <a:p>
            <a:pPr>
              <a:defRPr b="1" sz="1200"/>
            </a:pPr>
          </a:p>
          <a:p>
            <a:pPr>
              <a:defRPr b="1" sz="1200"/>
            </a:pPr>
            <a:r>
              <a:t>We put monitors on our wall full of red and green lights.</a:t>
            </a:r>
          </a:p>
          <a:p>
            <a:pPr>
              <a:defRPr b="1" sz="1200"/>
            </a:pPr>
          </a:p>
          <a:p>
            <a:pPr>
              <a:defRPr sz="1200"/>
            </a:pPr>
            <a:r>
              <a:t>That all is great and look fabulous, but why do I need all this data.</a:t>
            </a:r>
          </a:p>
          <a:p>
            <a:pPr>
              <a:defRPr b="1" sz="1200"/>
            </a:pPr>
          </a:p>
          <a:p>
            <a:pPr>
              <a:defRPr b="1" sz="1200" u="sng"/>
            </a:pPr>
          </a:p>
          <a:p>
            <a:pPr>
              <a:defRPr b="1" sz="1200" u="sng"/>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5" name="Shape 845"/>
          <p:cNvSpPr/>
          <p:nvPr>
            <p:ph type="sldImg"/>
          </p:nvPr>
        </p:nvSpPr>
        <p:spPr>
          <a:prstGeom prst="rect">
            <a:avLst/>
          </a:prstGeom>
        </p:spPr>
        <p:txBody>
          <a:bodyPr/>
          <a:lstStyle/>
          <a:p>
            <a:pPr/>
          </a:p>
        </p:txBody>
      </p:sp>
      <p:sp>
        <p:nvSpPr>
          <p:cNvPr id="846" name="Shape 846"/>
          <p:cNvSpPr/>
          <p:nvPr>
            <p:ph type="body" sz="quarter" idx="1"/>
          </p:nvPr>
        </p:nvSpPr>
        <p:spPr>
          <a:prstGeom prst="rect">
            <a:avLst/>
          </a:prstGeom>
        </p:spPr>
        <p:txBody>
          <a:bodyPr/>
          <a:lstStyle/>
          <a:p>
            <a:pPr>
              <a:defRPr sz="1200"/>
            </a:pPr>
            <a:r>
              <a:t>(QUESTION)</a:t>
            </a:r>
          </a:p>
          <a:p>
            <a:pPr>
              <a:defRPr sz="1200"/>
            </a:pPr>
            <a:r>
              <a:t>How many of you are prepared for failure?</a:t>
            </a:r>
          </a:p>
          <a:p>
            <a:pPr>
              <a:defRPr sz="1200"/>
            </a:pPr>
            <a:r>
              <a:t>Do plan ahead the failure?</a:t>
            </a:r>
          </a:p>
          <a:p>
            <a:pPr>
              <a:defRPr sz="1200"/>
            </a:pPr>
            <a:r>
              <a:t>(END)</a:t>
            </a:r>
          </a:p>
          <a:p>
            <a:pPr>
              <a:defRPr b="1" sz="1200"/>
            </a:pPr>
          </a:p>
          <a:p>
            <a:pPr>
              <a:defRPr sz="1200"/>
            </a:pPr>
            <a:r>
              <a:rPr b="1"/>
              <a:t>Failures are unavoidable</a:t>
            </a:r>
            <a:r>
              <a:t>, but we don’t ask these questions until it is too late. Until the problem suddenly appears in our system.</a:t>
            </a:r>
          </a:p>
          <a:p>
            <a:pPr>
              <a:defRPr sz="1200"/>
            </a:pPr>
            <a:r>
              <a:t>In the moment when you application is most needed by your customer.  </a:t>
            </a:r>
            <a:r>
              <a:rPr b="1"/>
              <a:t>Answering on all that question in 5 minutes is not something we want to do. </a:t>
            </a:r>
          </a:p>
          <a:p>
            <a:pPr>
              <a:defRPr sz="1200"/>
            </a:pPr>
          </a:p>
          <a:p>
            <a:pPr>
              <a:defRPr b="1" sz="1200"/>
            </a:pPr>
            <a:r>
              <a:t>We have to remember that monitoring is just the source of data. We need to interpret them, understand and prepare our software for failures.</a:t>
            </a:r>
          </a:p>
          <a:p>
            <a:pPr>
              <a:defRPr b="1" sz="1200"/>
            </a:pPr>
            <a:r>
              <a:t>We need to include something in our code, infrastructure which allows us to react on failure.</a:t>
            </a:r>
          </a:p>
          <a:p>
            <a:pPr>
              <a:defRPr sz="1200"/>
            </a:pPr>
            <a:r>
              <a:t>You can push it the extreme point and create self-healing systems.</a:t>
            </a:r>
          </a:p>
          <a:p>
            <a:pPr>
              <a:defRPr sz="1200"/>
            </a:pPr>
          </a:p>
          <a:p>
            <a:pPr>
              <a:defRPr sz="1200"/>
            </a:pPr>
            <a:r>
              <a:t>I said that I should know how to fix the problem, but ==&gt;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Shape 851"/>
          <p:cNvSpPr/>
          <p:nvPr>
            <p:ph type="sldImg"/>
          </p:nvPr>
        </p:nvSpPr>
        <p:spPr>
          <a:prstGeom prst="rect">
            <a:avLst/>
          </a:prstGeom>
        </p:spPr>
        <p:txBody>
          <a:bodyPr/>
          <a:lstStyle/>
          <a:p>
            <a:pPr/>
          </a:p>
        </p:txBody>
      </p:sp>
      <p:sp>
        <p:nvSpPr>
          <p:cNvPr id="852" name="Shape 852"/>
          <p:cNvSpPr/>
          <p:nvPr>
            <p:ph type="body" sz="quarter" idx="1"/>
          </p:nvPr>
        </p:nvSpPr>
        <p:spPr>
          <a:prstGeom prst="rect">
            <a:avLst/>
          </a:prstGeom>
        </p:spPr>
        <p:txBody>
          <a:bodyPr/>
          <a:lstStyle/>
          <a:p>
            <a:pPr>
              <a:defRPr b="1" sz="1200"/>
            </a:pPr>
            <a:r>
              <a:t>How should we gather information about unusual behaviours of our system?</a:t>
            </a:r>
          </a:p>
          <a:p>
            <a:pPr>
              <a:defRPr b="1" sz="1200"/>
            </a:pPr>
          </a:p>
          <a:p>
            <a:pPr>
              <a:defRPr sz="1200"/>
            </a:pPr>
            <a:r>
              <a:t>Once again we have to </a:t>
            </a:r>
            <a:r>
              <a:rPr b="1"/>
              <a:t>test our applicatio</a:t>
            </a:r>
            <a:r>
              <a:t>n in many different situations. We have to try to kill our software to fully understand possible solutions. </a:t>
            </a:r>
          </a:p>
          <a:p>
            <a:pPr>
              <a:defRPr sz="1200"/>
            </a:pPr>
            <a:r>
              <a:t>We can </a:t>
            </a:r>
            <a:r>
              <a:rPr b="1"/>
              <a:t>stress</a:t>
            </a:r>
            <a:r>
              <a:t> our production environment. We can create special environments for this tests. </a:t>
            </a:r>
          </a:p>
          <a:p>
            <a:pPr>
              <a:defRPr sz="1200"/>
            </a:pPr>
          </a:p>
          <a:p>
            <a:pPr>
              <a:defRPr b="1" sz="1200"/>
            </a:pPr>
            <a:r>
              <a:t>We have to gather enough data from these tests to provide possible solutions for our future problems. </a:t>
            </a:r>
          </a:p>
          <a:p>
            <a:pPr>
              <a:defRPr b="1" sz="1200"/>
            </a:pPr>
            <a:r>
              <a:t>We not only learn how to gather data, but also try to understand what is required in the stressful situation. </a:t>
            </a:r>
          </a:p>
          <a:p>
            <a:pPr>
              <a:defRPr b="1" sz="1200"/>
            </a:pPr>
            <a:r>
              <a:t>We have to find out if we produce useful output for our monitoring dashboards and for diagnostic.</a:t>
            </a:r>
          </a:p>
          <a:p>
            <a:pPr>
              <a:defRPr sz="1200"/>
            </a:pPr>
          </a:p>
          <a:p>
            <a:pPr>
              <a:defRPr sz="1200"/>
            </a:pPr>
            <a:r>
              <a:t>Of course we won’t be able to solve unexpected problems, but at least we are going to have some materials to analyse the problem. </a:t>
            </a:r>
          </a:p>
          <a:p>
            <a:pPr>
              <a:defRPr b="1" sz="1200"/>
            </a:pPr>
          </a:p>
          <a:p>
            <a:pPr>
              <a:defRPr sz="1200"/>
            </a:pPr>
            <a:r>
              <a:rPr b="1"/>
              <a:t>But this is not the end of our journey with failure. </a:t>
            </a:r>
            <a:r>
              <a:t>It is very important ==&gt;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Shape 857"/>
          <p:cNvSpPr/>
          <p:nvPr>
            <p:ph type="sldImg"/>
          </p:nvPr>
        </p:nvSpPr>
        <p:spPr>
          <a:prstGeom prst="rect">
            <a:avLst/>
          </a:prstGeom>
        </p:spPr>
        <p:txBody>
          <a:bodyPr/>
          <a:lstStyle/>
          <a:p>
            <a:pPr/>
          </a:p>
        </p:txBody>
      </p:sp>
      <p:sp>
        <p:nvSpPr>
          <p:cNvPr id="858" name="Shape 858"/>
          <p:cNvSpPr/>
          <p:nvPr>
            <p:ph type="body" sz="quarter" idx="1"/>
          </p:nvPr>
        </p:nvSpPr>
        <p:spPr>
          <a:prstGeom prst="rect">
            <a:avLst/>
          </a:prstGeom>
        </p:spPr>
        <p:txBody>
          <a:bodyPr/>
          <a:lstStyle/>
          <a:p>
            <a:pPr>
              <a:defRPr sz="1200"/>
            </a:pPr>
            <a:r>
              <a:t>(QUESTION)</a:t>
            </a:r>
          </a:p>
          <a:p>
            <a:pPr>
              <a:defRPr sz="1200"/>
            </a:pPr>
            <a:r>
              <a:t>DO WE NEED TO DO ANYTHING?</a:t>
            </a:r>
          </a:p>
          <a:p>
            <a:pPr>
              <a:defRPr sz="1200"/>
            </a:pPr>
            <a:r>
              <a:t>(END)</a:t>
            </a:r>
          </a:p>
          <a:p>
            <a:pPr>
              <a:defRPr sz="1200"/>
            </a:pPr>
          </a:p>
          <a:p>
            <a:pPr>
              <a:defRPr sz="1200"/>
            </a:pPr>
            <a:r>
              <a:t>Solving the problem should be only the first step. Questions is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3" name="Shape 863"/>
          <p:cNvSpPr/>
          <p:nvPr>
            <p:ph type="sldImg"/>
          </p:nvPr>
        </p:nvSpPr>
        <p:spPr>
          <a:prstGeom prst="rect">
            <a:avLst/>
          </a:prstGeom>
        </p:spPr>
        <p:txBody>
          <a:bodyPr/>
          <a:lstStyle/>
          <a:p>
            <a:pPr/>
          </a:p>
        </p:txBody>
      </p:sp>
      <p:sp>
        <p:nvSpPr>
          <p:cNvPr id="864" name="Shape 864"/>
          <p:cNvSpPr/>
          <p:nvPr>
            <p:ph type="body" sz="quarter" idx="1"/>
          </p:nvPr>
        </p:nvSpPr>
        <p:spPr>
          <a:prstGeom prst="rect">
            <a:avLst/>
          </a:prstGeom>
        </p:spPr>
        <p:txBody>
          <a:bodyPr/>
          <a:lstStyle/>
          <a:p>
            <a:pPr>
              <a:defRPr b="1" sz="1200"/>
            </a:pPr>
            <a:r>
              <a:t>We should sit down with the team and do autopsy of our failure. </a:t>
            </a:r>
          </a:p>
          <a:p>
            <a:pPr>
              <a:defRPr b="1" sz="1200"/>
            </a:pPr>
          </a:p>
          <a:p>
            <a:pPr>
              <a:defRPr b="1" sz="1200"/>
            </a:pPr>
            <a:r>
              <a:t>No blaming, but finding the root cause. </a:t>
            </a:r>
          </a:p>
          <a:p>
            <a:pPr>
              <a:defRPr b="1" sz="1200"/>
            </a:pPr>
          </a:p>
          <a:p>
            <a:pPr>
              <a:defRPr sz="1200"/>
            </a:pPr>
            <a:r>
              <a:t>What was the reason behind it. After the analysis we should also point out what was done to prevent this problem. </a:t>
            </a:r>
          </a:p>
          <a:p>
            <a:pPr>
              <a:defRPr b="1" sz="1200"/>
            </a:pPr>
          </a:p>
          <a:p>
            <a:pPr>
              <a:defRPr b="1" sz="1200"/>
            </a:pPr>
            <a:r>
              <a:t>Some companies make public the autopsies. It is useful source of knowledge, but it is also signal that you don’t afraid of problems and WE ARE READY FOR IMPROVEMENTS. </a:t>
            </a:r>
          </a:p>
          <a:p>
            <a:pPr>
              <a:defRPr b="1" sz="1200"/>
            </a:pPr>
          </a:p>
          <a:p>
            <a:pPr>
              <a:defRPr b="1" sz="1200"/>
            </a:pPr>
            <a:r>
              <a:t>Make public your autopsies inside your company (if you cannot make it really public). Help the other teams to avoid the problem in the future. Keep the records for new joiners. Keep the records for yourself.  </a:t>
            </a:r>
          </a:p>
          <a:p>
            <a:pPr>
              <a:defRPr b="1" sz="1200"/>
            </a:pPr>
          </a:p>
          <a:p>
            <a:pPr>
              <a:defRPr sz="1200"/>
            </a:pPr>
            <a:r>
              <a:t>Now, probably you are waiting for my recipe for DevOps, but I have one more question. </a:t>
            </a:r>
          </a:p>
          <a:p>
            <a:pPr>
              <a:defRPr b="1" sz="1200" u="sng"/>
            </a:pPr>
          </a:p>
          <a:p>
            <a:pPr>
              <a:defRPr sz="12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 voila. You have DEVOPS.</a:t>
            </a:r>
          </a:p>
          <a:p>
            <a:pPr>
              <a:defRPr b="1"/>
            </a:pPr>
            <a:r>
              <a:t>TOGETHER THEY HAVE MAGICAL POWER TO DO GOOD THINGS.</a:t>
            </a:r>
          </a:p>
          <a:p>
            <a:pPr/>
          </a:p>
          <a:p>
            <a:pPr/>
            <a:r>
              <a:t>I’ve asked you the question about the definition because I ask myself about it, every time </a:t>
            </a:r>
            <a:r>
              <a:rPr b="1"/>
              <a:t>I join the new team</a:t>
            </a:r>
            <a:r>
              <a:t>.</a:t>
            </a:r>
          </a:p>
          <a:p>
            <a:pPr/>
          </a:p>
          <a:p>
            <a:pPr/>
            <a:r>
              <a:t>I ask managers, I ask team members ==&gt;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9" name="Shape 869"/>
          <p:cNvSpPr/>
          <p:nvPr>
            <p:ph type="sldImg"/>
          </p:nvPr>
        </p:nvSpPr>
        <p:spPr>
          <a:prstGeom prst="rect">
            <a:avLst/>
          </a:prstGeom>
        </p:spPr>
        <p:txBody>
          <a:bodyPr/>
          <a:lstStyle/>
          <a:p>
            <a:pPr/>
          </a:p>
        </p:txBody>
      </p:sp>
      <p:sp>
        <p:nvSpPr>
          <p:cNvPr id="870" name="Shape 870"/>
          <p:cNvSpPr/>
          <p:nvPr>
            <p:ph type="body" sz="quarter" idx="1"/>
          </p:nvPr>
        </p:nvSpPr>
        <p:spPr>
          <a:prstGeom prst="rect">
            <a:avLst/>
          </a:prstGeom>
        </p:spPr>
        <p:txBody>
          <a:bodyPr/>
          <a:lstStyle/>
          <a:p>
            <a:pPr>
              <a:defRPr sz="1200"/>
            </a:pPr>
            <a:r>
              <a:t>We don’t want to be attacked by hackers. We don’t want to expose our data to unauthorised users. </a:t>
            </a:r>
          </a:p>
          <a:p>
            <a:pPr>
              <a:defRPr sz="1200"/>
            </a:pPr>
          </a:p>
          <a:p>
            <a:pPr>
              <a:defRPr b="1" sz="1200"/>
            </a:pPr>
            <a:r>
              <a:t>So why we can find so many password, tokens, secrets in GitHub?</a:t>
            </a:r>
          </a:p>
          <a:p>
            <a:pPr>
              <a:defRPr sz="1200"/>
            </a:pPr>
          </a:p>
          <a:p>
            <a:pPr>
              <a:defRPr b="1" sz="1200"/>
            </a:pPr>
            <a:r>
              <a:t>Security of our software is not part of software development. It is separate industry.  Right?</a:t>
            </a:r>
          </a:p>
          <a:p>
            <a:pPr>
              <a:defRPr b="1" sz="1200"/>
            </a:pPr>
          </a:p>
          <a:p>
            <a:pPr>
              <a:defRPr sz="1200"/>
            </a:pPr>
            <a:r>
              <a:rPr b="1"/>
              <a:t>Unfortunately it is not. </a:t>
            </a:r>
            <a:r>
              <a:t>We should think about “security” every time when we touch the keyboard to </a:t>
            </a:r>
            <a:r>
              <a:rPr b="1"/>
              <a:t>create our code</a:t>
            </a:r>
            <a:r>
              <a:t>, every time when we create </a:t>
            </a:r>
            <a:r>
              <a:rPr b="1"/>
              <a:t>new machine</a:t>
            </a:r>
            <a:r>
              <a:t> in our infrastructure, every time when we store somewhere our </a:t>
            </a:r>
            <a:r>
              <a:rPr b="1"/>
              <a:t>configuration files</a:t>
            </a:r>
            <a:r>
              <a:t>. </a:t>
            </a:r>
          </a:p>
          <a:p>
            <a:pPr>
              <a:defRPr sz="1200"/>
            </a:pPr>
          </a:p>
          <a:p>
            <a:pPr>
              <a:defRPr b="1" sz="1200"/>
            </a:pPr>
            <a:r>
              <a:t>We should think about “security” every time we change something in our system. </a:t>
            </a:r>
          </a:p>
          <a:p>
            <a:pPr>
              <a:defRPr sz="1200"/>
            </a:pPr>
          </a:p>
          <a:p>
            <a:pPr>
              <a:defRPr sz="1200"/>
            </a:pPr>
            <a:r>
              <a:t>I know that it is very popular to </a:t>
            </a:r>
            <a:r>
              <a:rPr b="1"/>
              <a:t>delegate this responsibility</a:t>
            </a:r>
            <a:r>
              <a:t> to external companies. I have to admit that they have knowledge, but they don’t have the key to our business. </a:t>
            </a:r>
          </a:p>
          <a:p>
            <a:pPr>
              <a:defRPr sz="1200"/>
            </a:pPr>
            <a:r>
              <a:rPr b="1"/>
              <a:t>They don’t fully understand our context.</a:t>
            </a:r>
            <a:r>
              <a:t> We software developers, administrators, devops engineers should take responsibility for that. How?</a:t>
            </a:r>
          </a:p>
          <a:p>
            <a:pPr>
              <a:defRPr sz="1200"/>
            </a:pPr>
          </a:p>
          <a:p>
            <a:pPr>
              <a:defRPr sz="1200"/>
            </a:pPr>
            <a:r>
              <a:t>We can do that by </a:t>
            </a:r>
            <a:r>
              <a:rPr b="1"/>
              <a:t>performing automated security tests</a:t>
            </a:r>
            <a:r>
              <a:t>. </a:t>
            </a:r>
            <a:r>
              <a:rPr b="1"/>
              <a:t>Hire company specialised in security to help us</a:t>
            </a:r>
            <a:r>
              <a:t>. Not to do it for us. Use their knowledge to prepare platform which will allow us to be sure that we cover at least the basic security problems.</a:t>
            </a:r>
          </a:p>
          <a:p>
            <a:pPr>
              <a:defRPr sz="1200"/>
            </a:pPr>
          </a:p>
          <a:p>
            <a:pPr>
              <a:defRPr b="1" sz="1200"/>
            </a:pPr>
            <a:r>
              <a:t>We should not wait for annual penetration test. </a:t>
            </a:r>
          </a:p>
          <a:p>
            <a:pPr>
              <a:defRPr sz="1200"/>
            </a:pPr>
          </a:p>
          <a:p>
            <a:pPr>
              <a:defRPr sz="1200"/>
            </a:pPr>
            <a:r>
              <a:rPr b="1" u="sng"/>
              <a:t>This is my basic set of questions.</a:t>
            </a:r>
            <a:r>
              <a:t> Now you may ask me…</a:t>
            </a:r>
          </a:p>
          <a:p>
            <a:pPr>
              <a:defRPr b="1" sz="1200"/>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5" name="Shape 875"/>
          <p:cNvSpPr/>
          <p:nvPr>
            <p:ph type="sldImg"/>
          </p:nvPr>
        </p:nvSpPr>
        <p:spPr>
          <a:prstGeom prst="rect">
            <a:avLst/>
          </a:prstGeom>
        </p:spPr>
        <p:txBody>
          <a:bodyPr/>
          <a:lstStyle/>
          <a:p>
            <a:pPr/>
          </a:p>
        </p:txBody>
      </p:sp>
      <p:sp>
        <p:nvSpPr>
          <p:cNvPr id="876" name="Shape 876"/>
          <p:cNvSpPr/>
          <p:nvPr>
            <p:ph type="body" sz="quarter" idx="1"/>
          </p:nvPr>
        </p:nvSpPr>
        <p:spPr>
          <a:prstGeom prst="rect">
            <a:avLst/>
          </a:prstGeom>
        </p:spPr>
        <p:txBody>
          <a:bodyPr/>
          <a:lstStyle/>
          <a:p>
            <a:pPr>
              <a:defRPr b="1" sz="1200"/>
            </a:pPr>
            <a:r>
              <a:t>Some of the practices makes sense only when your organisation is ready to introduce them. </a:t>
            </a:r>
          </a:p>
          <a:p>
            <a:pPr>
              <a:defRPr b="1" sz="1200"/>
            </a:pPr>
          </a:p>
          <a:p>
            <a:pPr>
              <a:defRPr b="1" sz="1200"/>
            </a:pPr>
            <a:r>
              <a:t>You cannot become Google or Facebook in one day, one week or even few months.</a:t>
            </a:r>
          </a:p>
          <a:p>
            <a:pPr>
              <a:defRPr b="1" sz="1200"/>
            </a:pPr>
          </a:p>
          <a:p>
            <a:pPr>
              <a:defRPr b="1" sz="1200"/>
            </a:pPr>
            <a:r>
              <a:t>But you can introduce a CONTINUOUS PROCESS…</a:t>
            </a:r>
          </a:p>
          <a:p>
            <a:pPr>
              <a:defRPr b="1" sz="1200"/>
            </a:pPr>
          </a:p>
          <a:p>
            <a:pPr>
              <a:defRPr b="1" sz="1200"/>
            </a:pPr>
            <a:r>
              <a:t>==&gt;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9" name="Shape 899"/>
          <p:cNvSpPr/>
          <p:nvPr>
            <p:ph type="sldImg"/>
          </p:nvPr>
        </p:nvSpPr>
        <p:spPr>
          <a:prstGeom prst="rect">
            <a:avLst/>
          </a:prstGeom>
        </p:spPr>
        <p:txBody>
          <a:bodyPr/>
          <a:lstStyle/>
          <a:p>
            <a:pPr/>
          </a:p>
        </p:txBody>
      </p:sp>
      <p:sp>
        <p:nvSpPr>
          <p:cNvPr id="900" name="Shape 900"/>
          <p:cNvSpPr/>
          <p:nvPr>
            <p:ph type="body" sz="quarter" idx="1"/>
          </p:nvPr>
        </p:nvSpPr>
        <p:spPr>
          <a:prstGeom prst="rect">
            <a:avLst/>
          </a:prstGeom>
        </p:spPr>
        <p:txBody>
          <a:bodyPr/>
          <a:lstStyle/>
          <a:p>
            <a:pPr>
              <a:defRPr b="1" sz="1200"/>
            </a:pPr>
            <a:r>
              <a:t>Discover -</a:t>
            </a:r>
            <a:r>
              <a:rPr b="0"/>
              <a:t> find the problem if have any. Do the root analysis of your problem. Discover what is broken, what can be left intact. </a:t>
            </a:r>
          </a:p>
          <a:p>
            <a:pPr>
              <a:defRPr b="1" sz="1200"/>
            </a:pPr>
            <a:r>
              <a:t>Improve - </a:t>
            </a:r>
            <a:r>
              <a:rPr b="0"/>
              <a:t>Improve what you can improve without changing toolset or replacing the whole process. Maybe you practices are not so bad and only small change can improve it significantly.  </a:t>
            </a:r>
          </a:p>
          <a:p>
            <a:pPr>
              <a:defRPr b="1" sz="1200"/>
            </a:pPr>
            <a:r>
              <a:t>Apply - </a:t>
            </a:r>
            <a:r>
              <a:rPr b="0"/>
              <a:t>choose the practice and apply it. Do not change to many things at the same time. It will be harder to recognise which change improved the process.</a:t>
            </a:r>
          </a:p>
          <a:p>
            <a:pPr>
              <a:defRPr b="1" sz="1200"/>
            </a:pPr>
            <a:r>
              <a:t>Verify -</a:t>
            </a:r>
            <a:r>
              <a:rPr b="0"/>
              <a:t> constantly verify if your change improve the element which like to improve.</a:t>
            </a:r>
            <a:r>
              <a:t> Stop doing it if it doesn’t work for you.</a:t>
            </a:r>
          </a:p>
          <a:p>
            <a:pPr>
              <a:defRPr b="1" sz="1200"/>
            </a:pPr>
          </a:p>
          <a:p>
            <a:pPr>
              <a:defRPr b="1" sz="1200"/>
            </a:pPr>
            <a:r>
              <a:t>Again. These steps should be continuously repeated. There is not stop in this process.</a:t>
            </a:r>
          </a:p>
          <a:p>
            <a:pPr>
              <a:defRPr b="1" sz="1200"/>
            </a:pPr>
          </a:p>
          <a:p>
            <a:pPr>
              <a:defRPr b="1" sz="1200"/>
            </a:pPr>
            <a:r>
              <a:t>You may also ask me…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5" name="Shape 905"/>
          <p:cNvSpPr/>
          <p:nvPr>
            <p:ph type="sldImg"/>
          </p:nvPr>
        </p:nvSpPr>
        <p:spPr>
          <a:prstGeom prst="rect">
            <a:avLst/>
          </a:prstGeom>
        </p:spPr>
        <p:txBody>
          <a:bodyPr/>
          <a:lstStyle/>
          <a:p>
            <a:pPr/>
          </a:p>
        </p:txBody>
      </p:sp>
      <p:sp>
        <p:nvSpPr>
          <p:cNvPr id="906" name="Shape 906"/>
          <p:cNvSpPr/>
          <p:nvPr>
            <p:ph type="body" sz="quarter" idx="1"/>
          </p:nvPr>
        </p:nvSpPr>
        <p:spPr>
          <a:prstGeom prst="rect">
            <a:avLst/>
          </a:prstGeom>
        </p:spPr>
        <p:txBody>
          <a:bodyPr/>
          <a:lstStyle/>
          <a:p>
            <a:pPr>
              <a:defRPr sz="1200"/>
            </a:pPr>
            <a:r>
              <a:rPr b="1"/>
              <a:t>My brain has limited capacity</a:t>
            </a:r>
            <a:r>
              <a:t> and I’ve already have to learn so much about software development that I cannot find more time for time.</a:t>
            </a:r>
          </a:p>
          <a:p>
            <a:pPr>
              <a:defRPr sz="1200"/>
            </a:pPr>
          </a:p>
          <a:p>
            <a:pPr>
              <a:defRPr sz="1200"/>
            </a:pPr>
            <a:r>
              <a:rPr b="1"/>
              <a:t>Remember, you are not alone. </a:t>
            </a:r>
            <a:r>
              <a:t>In your company you already have people with different skills, with different experiences. </a:t>
            </a:r>
          </a:p>
          <a:p>
            <a:pPr>
              <a:defRPr sz="1200"/>
            </a:pPr>
          </a:p>
          <a:p>
            <a:pPr>
              <a:defRPr sz="1200"/>
            </a:pPr>
            <a:r>
              <a:rPr b="1"/>
              <a:t>Bring them to your team and create your own cross-functional team. </a:t>
            </a:r>
            <a:r>
              <a:t>Promote diversity in your team. Use the knowledge of these people to create better software. </a:t>
            </a:r>
          </a:p>
          <a:p>
            <a:pPr>
              <a:defRPr b="1" sz="1200"/>
            </a:pPr>
          </a:p>
          <a:p>
            <a:pPr>
              <a:defRPr sz="1200"/>
            </a:pPr>
            <a:r>
              <a:rPr b="1"/>
              <a:t>They are hidden in the corners of your open spaces</a:t>
            </a:r>
            <a:r>
              <a:t>. They doing their job every day, but they don’t know that you need them. </a:t>
            </a:r>
          </a:p>
          <a:p>
            <a:pPr>
              <a:defRPr sz="1200"/>
            </a:pPr>
          </a:p>
          <a:p>
            <a:pPr>
              <a:defRPr sz="1200"/>
            </a:pPr>
            <a:r>
              <a:t>Go and find them. </a:t>
            </a:r>
          </a:p>
          <a:p>
            <a:pPr>
              <a:defRPr sz="1200"/>
            </a:pPr>
            <a:r>
              <a:t>They will improve your project in the way you cannot even imagine. </a:t>
            </a:r>
          </a:p>
          <a:p>
            <a:pPr>
              <a:defRPr b="1" sz="1200"/>
            </a:pPr>
            <a:r>
              <a:rPr b="0"/>
              <a:t>Let them do their job.</a:t>
            </a:r>
            <a:r>
              <a:t> </a:t>
            </a:r>
          </a:p>
          <a:p>
            <a:pPr>
              <a:defRPr b="1" sz="1200"/>
            </a:pPr>
          </a:p>
          <a:p>
            <a:pPr>
              <a:defRPr b="1" sz="1200"/>
            </a:pPr>
            <a:r>
              <a:t>Some of you may think know “It is great to speak about on the confernece, meetups but …” ==&gt;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1" name="Shape 911"/>
          <p:cNvSpPr/>
          <p:nvPr>
            <p:ph type="sldImg"/>
          </p:nvPr>
        </p:nvSpPr>
        <p:spPr>
          <a:prstGeom prst="rect">
            <a:avLst/>
          </a:prstGeom>
        </p:spPr>
        <p:txBody>
          <a:bodyPr/>
          <a:lstStyle/>
          <a:p>
            <a:pPr/>
          </a:p>
        </p:txBody>
      </p:sp>
      <p:sp>
        <p:nvSpPr>
          <p:cNvPr id="912" name="Shape 912"/>
          <p:cNvSpPr/>
          <p:nvPr>
            <p:ph type="body" sz="quarter" idx="1"/>
          </p:nvPr>
        </p:nvSpPr>
        <p:spPr>
          <a:prstGeom prst="rect">
            <a:avLst/>
          </a:prstGeom>
        </p:spPr>
        <p:txBody>
          <a:bodyPr/>
          <a:lstStyle/>
          <a:p>
            <a:pPr>
              <a:defRPr b="1" sz="1200"/>
            </a:pPr>
            <a:r>
              <a:t>My answer is no-one. Don’t ask anyone. </a:t>
            </a:r>
          </a:p>
          <a:p>
            <a:pPr>
              <a:defRPr b="1" sz="1200"/>
            </a:pPr>
          </a:p>
          <a:p>
            <a:pPr>
              <a:defRPr b="1" sz="1200"/>
            </a:pPr>
            <a:r>
              <a:t>Grace Hopper said “It's easier to ask forgiveness than it is to get permission.”</a:t>
            </a:r>
          </a:p>
          <a:p>
            <a:pPr>
              <a:defRPr b="1" sz="1200"/>
            </a:pPr>
          </a:p>
          <a:p>
            <a:pPr>
              <a:defRPr sz="1200"/>
            </a:pPr>
            <a:r>
              <a:t>Do you ask for permission to write your unit tests?</a:t>
            </a:r>
          </a:p>
          <a:p>
            <a:pPr>
              <a:defRPr b="1" sz="1200"/>
            </a:pPr>
            <a:r>
              <a:t>Do you ask your surgeon why is she or he is using a scalpel? </a:t>
            </a:r>
          </a:p>
          <a:p>
            <a:pPr>
              <a:defRPr sz="1200"/>
            </a:pPr>
          </a:p>
          <a:p>
            <a:pPr>
              <a:defRPr b="1" sz="1200"/>
            </a:pPr>
            <a:r>
              <a:t>We are professionals who know what to do. We should know our tools and use the in the proper way.</a:t>
            </a:r>
          </a:p>
          <a:p>
            <a:pPr>
              <a:defRPr sz="1200"/>
            </a:pPr>
            <a:r>
              <a:t>Once again I have to say. Do not introduce everything at once. </a:t>
            </a:r>
            <a:r>
              <a:rPr b="1"/>
              <a:t>To change your company you need more than one day, one month, sometimes years.</a:t>
            </a:r>
          </a:p>
          <a:p>
            <a:pPr>
              <a:defRPr b="1" sz="1200"/>
            </a:pPr>
          </a:p>
          <a:p>
            <a:pPr>
              <a:defRPr b="1" sz="1200"/>
            </a:pPr>
            <a:r>
              <a:t>Use small steps. </a:t>
            </a:r>
            <a:r>
              <a:rPr b="0"/>
              <a:t>Write one automation script. Introduce one small security test.</a:t>
            </a:r>
            <a:endParaRPr b="0"/>
          </a:p>
          <a:p>
            <a:pPr>
              <a:defRPr sz="1200"/>
            </a:pPr>
            <a:r>
              <a:t>Repeat it every day, once a week, once a month.</a:t>
            </a:r>
          </a:p>
          <a:p>
            <a:pPr>
              <a:defRPr b="1" sz="1200"/>
            </a:pPr>
          </a:p>
          <a:p>
            <a:pPr>
              <a:defRPr b="1" sz="1200"/>
            </a:pPr>
            <a:r>
              <a:t>Finally convince your teammates and managers by showing them what did you achieve. </a:t>
            </a:r>
          </a:p>
          <a:p>
            <a:pPr>
              <a:defRPr sz="1200"/>
            </a:pPr>
            <a:r>
              <a:t>Explain them the reasons of all your changes and improvements.</a:t>
            </a:r>
          </a:p>
          <a:p>
            <a:pPr>
              <a:defRPr b="1" sz="1200"/>
            </a:pPr>
          </a:p>
          <a:p>
            <a:pPr>
              <a:defRPr b="1" sz="1200"/>
            </a:pPr>
            <a:r>
              <a:t>Do not use the argument that Google or Netflix use it. It is unprofessional.  </a:t>
            </a:r>
          </a:p>
          <a:p>
            <a:pPr>
              <a:defRPr b="1" sz="1200"/>
            </a:pPr>
            <a:r>
              <a:t>Use facts to convince them. </a:t>
            </a:r>
            <a:r>
              <a:rPr b="0"/>
              <a:t>Show them the money. Prove that solutions your introduce can save or bring money to your customers or/and stakeholders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7" name="Shape 917"/>
          <p:cNvSpPr/>
          <p:nvPr>
            <p:ph type="sldImg"/>
          </p:nvPr>
        </p:nvSpPr>
        <p:spPr>
          <a:prstGeom prst="rect">
            <a:avLst/>
          </a:prstGeom>
        </p:spPr>
        <p:txBody>
          <a:bodyPr/>
          <a:lstStyle/>
          <a:p>
            <a:pPr/>
          </a:p>
        </p:txBody>
      </p:sp>
      <p:sp>
        <p:nvSpPr>
          <p:cNvPr id="918" name="Shape 918"/>
          <p:cNvSpPr/>
          <p:nvPr>
            <p:ph type="body" sz="quarter" idx="1"/>
          </p:nvPr>
        </p:nvSpPr>
        <p:spPr>
          <a:prstGeom prst="rect">
            <a:avLst/>
          </a:prstGeom>
        </p:spPr>
        <p:txBody>
          <a:bodyPr/>
          <a:lstStyle/>
          <a:p>
            <a:pPr/>
            <a:r>
              <a:t>I have to tell you that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3" name="Shape 923"/>
          <p:cNvSpPr/>
          <p:nvPr>
            <p:ph type="sldImg"/>
          </p:nvPr>
        </p:nvSpPr>
        <p:spPr>
          <a:prstGeom prst="rect">
            <a:avLst/>
          </a:prstGeom>
        </p:spPr>
        <p:txBody>
          <a:bodyPr/>
          <a:lstStyle/>
          <a:p>
            <a:pPr/>
          </a:p>
        </p:txBody>
      </p:sp>
      <p:sp>
        <p:nvSpPr>
          <p:cNvPr id="924" name="Shape 924"/>
          <p:cNvSpPr/>
          <p:nvPr>
            <p:ph type="body" sz="quarter" idx="1"/>
          </p:nvPr>
        </p:nvSpPr>
        <p:spPr>
          <a:prstGeom prst="rect">
            <a:avLst/>
          </a:prstGeom>
        </p:spPr>
        <p:txBody>
          <a:bodyPr/>
          <a:lstStyle/>
          <a:p>
            <a:pPr/>
            <a:r>
              <a:t>Ok. Ok. I don’t want to disappoint you?</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9" name="Shape 929"/>
          <p:cNvSpPr/>
          <p:nvPr>
            <p:ph type="sldImg"/>
          </p:nvPr>
        </p:nvSpPr>
        <p:spPr>
          <a:prstGeom prst="rect">
            <a:avLst/>
          </a:prstGeom>
        </p:spPr>
        <p:txBody>
          <a:bodyPr/>
          <a:lstStyle/>
          <a:p>
            <a:pPr/>
          </a:p>
        </p:txBody>
      </p:sp>
      <p:sp>
        <p:nvSpPr>
          <p:cNvPr id="930" name="Shape 930"/>
          <p:cNvSpPr/>
          <p:nvPr>
            <p:ph type="body" sz="quarter" idx="1"/>
          </p:nvPr>
        </p:nvSpPr>
        <p:spPr>
          <a:prstGeom prst="rect">
            <a:avLst/>
          </a:prstGeom>
        </p:spPr>
        <p:txBody>
          <a:bodyPr/>
          <a:lstStyle/>
          <a:p>
            <a:pPr>
              <a:defRPr sz="1200"/>
            </a:pPr>
            <a:r>
              <a:t>You must prepare you own set of ingredients and you have to cook your own DevOps based on your own recipe.</a:t>
            </a:r>
          </a:p>
          <a:p>
            <a:pPr>
              <a:defRPr sz="1200"/>
            </a:pPr>
            <a:r>
              <a:t>My questions should help you to find the ingredients for your recipe. </a:t>
            </a:r>
          </a:p>
          <a:p>
            <a:pPr>
              <a:defRPr sz="1200"/>
            </a:pPr>
          </a:p>
          <a:p>
            <a:pPr>
              <a:defRPr sz="1200"/>
            </a:pPr>
            <a:r>
              <a:t>Before you start cooking anything remember:</a:t>
            </a:r>
          </a:p>
          <a:p>
            <a:pPr>
              <a:defRPr b="1" sz="1200"/>
            </a:pPr>
            <a:r>
              <a:t>Devops is the way of thinking about your software not only from the code perspective.</a:t>
            </a:r>
          </a:p>
          <a:p>
            <a:pPr>
              <a:defRPr b="1" sz="1200"/>
            </a:pPr>
            <a:r>
              <a:t>Devops is the understating of the whole software lifecycle.</a:t>
            </a:r>
          </a:p>
          <a:p>
            <a:pPr>
              <a:defRPr b="1" sz="1200"/>
            </a:pPr>
            <a:r>
              <a:t>Devops is the culture of sharing knowledge and continuous improvements.</a:t>
            </a:r>
          </a:p>
          <a:p>
            <a:pPr>
              <a:defRPr sz="1200"/>
            </a:pPr>
          </a:p>
          <a:p>
            <a:pPr>
              <a:defRPr sz="1200"/>
            </a:pPr>
            <a:r>
              <a:t>Now. go and cook your DevOps. ==&gt;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 I try to set up a common ground. </a:t>
            </a:r>
          </a:p>
          <a:p>
            <a:pPr/>
          </a:p>
          <a:p>
            <a:pPr/>
            <a:r>
              <a:t>Sometimes I can hear ==&gt;</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sldImg"/>
          </p:nvPr>
        </p:nvSpPr>
        <p:spPr>
          <a:prstGeom prst="rect">
            <a:avLst/>
          </a:prstGeom>
        </p:spPr>
        <p:txBody>
          <a:bodyPr/>
          <a:lstStyle/>
          <a:p>
            <a:pPr/>
          </a:p>
        </p:txBody>
      </p:sp>
      <p:sp>
        <p:nvSpPr>
          <p:cNvPr id="342" name="Shape 342"/>
          <p:cNvSpPr/>
          <p:nvPr>
            <p:ph type="body" sz="quarter" idx="1"/>
          </p:nvPr>
        </p:nvSpPr>
        <p:spPr>
          <a:prstGeom prst="rect">
            <a:avLst/>
          </a:prstGeom>
        </p:spPr>
        <p:txBody>
          <a:bodyPr/>
          <a:lstStyle/>
          <a:p>
            <a:pPr/>
            <a:r>
              <a:t>“I don’t know”, “You are the expert” or the worst answer “I don’t care”.</a:t>
            </a:r>
          </a:p>
          <a:p>
            <a:pPr/>
          </a:p>
          <a:p>
            <a:pPr/>
            <a:r>
              <a:t>You may ask why I’m asking about their definition. I’m asking because the definition which you can find in the wiki ==&gt;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..is vague.</a:t>
            </a:r>
          </a:p>
          <a:p>
            <a:pPr/>
          </a:p>
          <a:p>
            <a:pPr/>
            <a:r>
              <a:t>What does it mean? </a:t>
            </a:r>
            <a:r>
              <a:rPr b="1"/>
              <a:t>Do I have to mix Devs and Ops like on one of my previous slides?</a:t>
            </a:r>
            <a:endParaRPr b="1"/>
          </a:p>
          <a:p>
            <a:pPr/>
          </a:p>
          <a:p>
            <a:pPr/>
            <a:r>
              <a:t>What else we can find in the wiki ==&gt;</a:t>
            </a:r>
          </a:p>
          <a:p>
            <a:pPr/>
          </a:p>
          <a:p>
            <a:pP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It is a little bit better. At least we defined the scope. </a:t>
            </a:r>
          </a:p>
          <a:p>
            <a:pPr/>
          </a:p>
          <a:p>
            <a:pPr/>
            <a:r>
              <a:t>Probably we have something between testing and deployment, but definition doesn’t mention what it is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sldImg"/>
          </p:nvPr>
        </p:nvSpPr>
        <p:spPr>
          <a:prstGeom prst="rect">
            <a:avLst/>
          </a:prstGeom>
        </p:spPr>
        <p:txBody>
          <a:bodyPr/>
          <a:lstStyle/>
          <a:p>
            <a:pPr/>
          </a:p>
        </p:txBody>
      </p:sp>
      <p:sp>
        <p:nvSpPr>
          <p:cNvPr id="360" name="Shape 360"/>
          <p:cNvSpPr/>
          <p:nvPr>
            <p:ph type="body" sz="quarter" idx="1"/>
          </p:nvPr>
        </p:nvSpPr>
        <p:spPr>
          <a:prstGeom prst="rect">
            <a:avLst/>
          </a:prstGeom>
        </p:spPr>
        <p:txBody>
          <a:bodyPr/>
          <a:lstStyle/>
          <a:p>
            <a:pPr/>
          </a:p>
          <a:p>
            <a:pPr/>
          </a:p>
          <a:p>
            <a:pPr/>
            <a:r>
              <a:t>What does it mean? People sit down together in the one room and they finish with … ==&gt;</a:t>
            </a:r>
          </a:p>
          <a:p>
            <a:pPr/>
          </a:p>
          <a:p>
            <a:pPr/>
          </a:p>
          <a:p>
            <a:p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itle Text"/>
          <p:cNvSpPr txBox="1"/>
          <p:nvPr>
            <p:ph type="title"/>
          </p:nvPr>
        </p:nvSpPr>
        <p:spPr>
          <a:xfrm>
            <a:off x="4833937" y="3679031"/>
            <a:ext cx="14716126" cy="3571876"/>
          </a:xfrm>
          <a:prstGeom prst="rect">
            <a:avLst/>
          </a:prstGeom>
        </p:spPr>
        <p:txBody>
          <a:bodyPr lIns="71437" tIns="71437" rIns="71437" bIns="71437" anchor="b">
            <a:normAutofit fontScale="100000" lnSpcReduction="0"/>
          </a:bodyPr>
          <a:lstStyle>
            <a:lvl1pPr defTabSz="642937">
              <a:defRPr sz="10000">
                <a:solidFill>
                  <a:srgbClr val="FFFFFF"/>
                </a:solidFill>
                <a:latin typeface="+mn-lt"/>
                <a:ea typeface="+mn-ea"/>
                <a:cs typeface="+mn-cs"/>
                <a:sym typeface="Chalkduster"/>
              </a:defRPr>
            </a:lvl1pPr>
          </a:lstStyle>
          <a:p>
            <a:pPr/>
            <a:r>
              <a:t>Title Text</a:t>
            </a:r>
          </a:p>
        </p:txBody>
      </p:sp>
      <p:sp>
        <p:nvSpPr>
          <p:cNvPr id="12" name="Body Level One…"/>
          <p:cNvSpPr txBox="1"/>
          <p:nvPr>
            <p:ph type="body" sz="quarter" idx="1"/>
          </p:nvPr>
        </p:nvSpPr>
        <p:spPr>
          <a:xfrm>
            <a:off x="4833937" y="7322343"/>
            <a:ext cx="14716126" cy="2339579"/>
          </a:xfrm>
          <a:prstGeom prst="rect">
            <a:avLst/>
          </a:prstGeom>
        </p:spPr>
        <p:txBody>
          <a:bodyPr lIns="71437" tIns="71437" rIns="71437" bIns="71437">
            <a:normAutofit fontScale="100000" lnSpcReduction="0"/>
          </a:bodyPr>
          <a:lstStyle>
            <a:lvl1pPr marL="0" indent="0" algn="ctr" defTabSz="642937">
              <a:spcBef>
                <a:spcPts val="0"/>
              </a:spcBef>
              <a:defRPr sz="5000">
                <a:solidFill>
                  <a:srgbClr val="FFFFFF"/>
                </a:solidFill>
                <a:latin typeface="+mn-lt"/>
                <a:ea typeface="+mn-ea"/>
                <a:cs typeface="+mn-cs"/>
                <a:sym typeface="Chalkduster"/>
              </a:defRPr>
            </a:lvl1pPr>
            <a:lvl2pPr marL="0" indent="228600" algn="ctr" defTabSz="642937">
              <a:spcBef>
                <a:spcPts val="0"/>
              </a:spcBef>
              <a:defRPr sz="5000">
                <a:solidFill>
                  <a:srgbClr val="FFFFFF"/>
                </a:solidFill>
                <a:latin typeface="+mn-lt"/>
                <a:ea typeface="+mn-ea"/>
                <a:cs typeface="+mn-cs"/>
                <a:sym typeface="Chalkduster"/>
              </a:defRPr>
            </a:lvl2pPr>
            <a:lvl3pPr marL="0" indent="457200" algn="ctr" defTabSz="642937">
              <a:spcBef>
                <a:spcPts val="0"/>
              </a:spcBef>
              <a:defRPr sz="5000">
                <a:solidFill>
                  <a:srgbClr val="FFFFFF"/>
                </a:solidFill>
                <a:latin typeface="+mn-lt"/>
                <a:ea typeface="+mn-ea"/>
                <a:cs typeface="+mn-cs"/>
                <a:sym typeface="Chalkduster"/>
              </a:defRPr>
            </a:lvl3pPr>
            <a:lvl4pPr marL="0" indent="685800" algn="ctr" defTabSz="642937">
              <a:spcBef>
                <a:spcPts val="0"/>
              </a:spcBef>
              <a:defRPr sz="5000">
                <a:solidFill>
                  <a:srgbClr val="FFFFFF"/>
                </a:solidFill>
                <a:latin typeface="+mn-lt"/>
                <a:ea typeface="+mn-ea"/>
                <a:cs typeface="+mn-cs"/>
                <a:sym typeface="Chalkduster"/>
              </a:defRPr>
            </a:lvl4pPr>
            <a:lvl5pPr marL="0" indent="914400" algn="ctr" defTabSz="642937">
              <a:spcBef>
                <a:spcPts val="0"/>
              </a:spcBef>
              <a:defRPr sz="5000">
                <a:solidFill>
                  <a:srgbClr val="FFFFFF"/>
                </a:solidFill>
                <a:latin typeface="+mn-lt"/>
                <a:ea typeface="+mn-ea"/>
                <a:cs typeface="+mn-cs"/>
                <a:sym typeface="Chalkduster"/>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803673"/>
          </a:xfrm>
          <a:prstGeom prst="rect">
            <a:avLst/>
          </a:prstGeom>
        </p:spPr>
        <p:txBody>
          <a:bodyPr lIns="71437" tIns="71437" rIns="71437" bIns="71437">
            <a:spAutoFit/>
          </a:bodyPr>
          <a:lstStyle>
            <a:lvl1pPr marL="0" indent="0" algn="ctr" defTabSz="642937">
              <a:spcBef>
                <a:spcPts val="0"/>
              </a:spcBef>
              <a:defRPr sz="3200">
                <a:solidFill>
                  <a:srgbClr val="FFFFFF"/>
                </a:solidFill>
                <a:latin typeface="+mn-lt"/>
                <a:ea typeface="+mn-ea"/>
                <a:cs typeface="+mn-cs"/>
                <a:sym typeface="Chalkduster"/>
              </a:defRPr>
            </a:lvl1pPr>
          </a:lstStyle>
          <a:p>
            <a:pPr/>
            <a:r>
              <a:t>–Johnny Appleseed</a:t>
            </a:r>
          </a:p>
        </p:txBody>
      </p:sp>
      <p:sp>
        <p:nvSpPr>
          <p:cNvPr id="94" name="“Type a quote here.”"/>
          <p:cNvSpPr txBox="1"/>
          <p:nvPr>
            <p:ph type="body" sz="quarter" idx="14"/>
          </p:nvPr>
        </p:nvSpPr>
        <p:spPr>
          <a:xfrm>
            <a:off x="4833937" y="6356350"/>
            <a:ext cx="14716126" cy="1003301"/>
          </a:xfrm>
          <a:prstGeom prst="rect">
            <a:avLst/>
          </a:prstGeom>
        </p:spPr>
        <p:txBody>
          <a:bodyPr lIns="71437" tIns="71437" rIns="71437" bIns="71437" anchor="ctr">
            <a:spAutoFit/>
          </a:bodyPr>
          <a:lstStyle>
            <a:lvl1pPr marL="0" indent="0" algn="ctr" defTabSz="642937">
              <a:spcBef>
                <a:spcPts val="3300"/>
              </a:spcBef>
              <a:defRPr sz="5200">
                <a:solidFill>
                  <a:srgbClr val="FFFFFF"/>
                </a:solidFill>
                <a:latin typeface="+mn-lt"/>
                <a:ea typeface="+mn-ea"/>
                <a:cs typeface="+mn-cs"/>
                <a:sym typeface="Chalkduster"/>
              </a:defRPr>
            </a:lvl1pPr>
          </a:lstStyle>
          <a:p>
            <a:pPr/>
            <a:r>
              <a:t>“Type a quote here.”</a:t>
            </a:r>
          </a:p>
        </p:txBody>
      </p:sp>
      <p:sp>
        <p:nvSpPr>
          <p:cNvPr id="95"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a:ln w="114300"/>
        </p:spPr>
        <p:txBody>
          <a:bodyPr lIns="91439" tIns="45719" rIns="91439" bIns="45719"/>
          <a:lstStyle/>
          <a:p>
            <a:pPr/>
          </a:p>
        </p:txBody>
      </p:sp>
      <p:sp>
        <p:nvSpPr>
          <p:cNvPr id="103"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0"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Image"/>
          <p:cNvSpPr/>
          <p:nvPr>
            <p:ph type="pic" sz="half" idx="13"/>
          </p:nvPr>
        </p:nvSpPr>
        <p:spPr>
          <a:xfrm>
            <a:off x="4708921" y="1632575"/>
            <a:ext cx="14966158" cy="7750969"/>
          </a:xfrm>
          <a:prstGeom prst="rect">
            <a:avLst/>
          </a:prstGeom>
          <a:ln w="9525">
            <a:round/>
          </a:ln>
        </p:spPr>
        <p:txBody>
          <a:bodyPr lIns="91439" tIns="45719" rIns="91439" bIns="45719"/>
          <a:lstStyle/>
          <a:p>
            <a:pPr/>
          </a:p>
        </p:txBody>
      </p:sp>
      <p:sp>
        <p:nvSpPr>
          <p:cNvPr id="21" name="Title Text"/>
          <p:cNvSpPr txBox="1"/>
          <p:nvPr>
            <p:ph type="title"/>
          </p:nvPr>
        </p:nvSpPr>
        <p:spPr>
          <a:xfrm>
            <a:off x="4708921" y="9554765"/>
            <a:ext cx="14966158" cy="2125267"/>
          </a:xfrm>
          <a:prstGeom prst="rect">
            <a:avLst/>
          </a:prstGeom>
        </p:spPr>
        <p:txBody>
          <a:bodyPr lIns="71437" tIns="71437" rIns="71437" bIns="71437">
            <a:normAutofit fontScale="100000" lnSpcReduction="0"/>
          </a:bodyPr>
          <a:lstStyle>
            <a:lvl1pPr defTabSz="642937">
              <a:defRPr sz="10000">
                <a:solidFill>
                  <a:srgbClr val="FFFFFF"/>
                </a:solidFill>
                <a:latin typeface="+mn-lt"/>
                <a:ea typeface="+mn-ea"/>
                <a:cs typeface="+mn-cs"/>
                <a:sym typeface="Chalkduster"/>
              </a:defRPr>
            </a:lvl1pPr>
          </a:lstStyle>
          <a:p>
            <a:pPr/>
            <a:r>
              <a:t>Title Text</a:t>
            </a:r>
          </a:p>
        </p:txBody>
      </p:sp>
      <p:sp>
        <p:nvSpPr>
          <p:cNvPr id="22" name="Body Level One…"/>
          <p:cNvSpPr txBox="1"/>
          <p:nvPr>
            <p:ph type="body" sz="quarter" idx="1"/>
          </p:nvPr>
        </p:nvSpPr>
        <p:spPr>
          <a:xfrm>
            <a:off x="4708921" y="11787187"/>
            <a:ext cx="14966158" cy="1321595"/>
          </a:xfrm>
          <a:prstGeom prst="rect">
            <a:avLst/>
          </a:prstGeom>
        </p:spPr>
        <p:txBody>
          <a:bodyPr lIns="71437" tIns="71437" rIns="71437" bIns="71437">
            <a:normAutofit fontScale="100000" lnSpcReduction="0"/>
          </a:bodyPr>
          <a:lstStyle>
            <a:lvl1pPr marL="0" indent="0" algn="ctr" defTabSz="642937">
              <a:spcBef>
                <a:spcPts val="0"/>
              </a:spcBef>
              <a:defRPr sz="5000">
                <a:solidFill>
                  <a:srgbClr val="FFFFFF"/>
                </a:solidFill>
                <a:latin typeface="+mn-lt"/>
                <a:ea typeface="+mn-ea"/>
                <a:cs typeface="+mn-cs"/>
                <a:sym typeface="Chalkduster"/>
              </a:defRPr>
            </a:lvl1pPr>
            <a:lvl2pPr marL="0" indent="228600" algn="ctr" defTabSz="642937">
              <a:spcBef>
                <a:spcPts val="0"/>
              </a:spcBef>
              <a:defRPr sz="5000">
                <a:solidFill>
                  <a:srgbClr val="FFFFFF"/>
                </a:solidFill>
                <a:latin typeface="+mn-lt"/>
                <a:ea typeface="+mn-ea"/>
                <a:cs typeface="+mn-cs"/>
                <a:sym typeface="Chalkduster"/>
              </a:defRPr>
            </a:lvl2pPr>
            <a:lvl3pPr marL="0" indent="457200" algn="ctr" defTabSz="642937">
              <a:spcBef>
                <a:spcPts val="0"/>
              </a:spcBef>
              <a:defRPr sz="5000">
                <a:solidFill>
                  <a:srgbClr val="FFFFFF"/>
                </a:solidFill>
                <a:latin typeface="+mn-lt"/>
                <a:ea typeface="+mn-ea"/>
                <a:cs typeface="+mn-cs"/>
                <a:sym typeface="Chalkduster"/>
              </a:defRPr>
            </a:lvl3pPr>
            <a:lvl4pPr marL="0" indent="685800" algn="ctr" defTabSz="642937">
              <a:spcBef>
                <a:spcPts val="0"/>
              </a:spcBef>
              <a:defRPr sz="5000">
                <a:solidFill>
                  <a:srgbClr val="FFFFFF"/>
                </a:solidFill>
                <a:latin typeface="+mn-lt"/>
                <a:ea typeface="+mn-ea"/>
                <a:cs typeface="+mn-cs"/>
                <a:sym typeface="Chalkduster"/>
              </a:defRPr>
            </a:lvl4pPr>
            <a:lvl5pPr marL="0" indent="914400" algn="ctr" defTabSz="642937">
              <a:spcBef>
                <a:spcPts val="0"/>
              </a:spcBef>
              <a:defRPr sz="5000">
                <a:solidFill>
                  <a:srgbClr val="FFFFFF"/>
                </a:solidFill>
                <a:latin typeface="+mn-lt"/>
                <a:ea typeface="+mn-ea"/>
                <a:cs typeface="+mn-cs"/>
                <a:sym typeface="Chalkduster"/>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 name="Title Text"/>
          <p:cNvSpPr txBox="1"/>
          <p:nvPr>
            <p:ph type="title"/>
          </p:nvPr>
        </p:nvSpPr>
        <p:spPr>
          <a:xfrm>
            <a:off x="4833937" y="5072062"/>
            <a:ext cx="14716126" cy="3571876"/>
          </a:xfrm>
          <a:prstGeom prst="rect">
            <a:avLst/>
          </a:prstGeom>
        </p:spPr>
        <p:txBody>
          <a:bodyPr lIns="71437" tIns="71437" rIns="71437" bIns="71437">
            <a:normAutofit fontScale="100000" lnSpcReduction="0"/>
          </a:bodyPr>
          <a:lstStyle>
            <a:lvl1pPr defTabSz="642937">
              <a:defRPr sz="10000">
                <a:solidFill>
                  <a:srgbClr val="FFFFFF"/>
                </a:solidFill>
                <a:latin typeface="+mn-lt"/>
                <a:ea typeface="+mn-ea"/>
                <a:cs typeface="+mn-cs"/>
                <a:sym typeface="Chalkduster"/>
              </a:defRPr>
            </a:lvl1pPr>
          </a:lstStyle>
          <a:p>
            <a:pPr/>
            <a:r>
              <a:t>Title Text</a:t>
            </a:r>
          </a:p>
        </p:txBody>
      </p:sp>
      <p:sp>
        <p:nvSpPr>
          <p:cNvPr id="31"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Image"/>
          <p:cNvSpPr/>
          <p:nvPr>
            <p:ph type="pic" sz="half" idx="13"/>
          </p:nvPr>
        </p:nvSpPr>
        <p:spPr>
          <a:xfrm>
            <a:off x="13209984" y="1732359"/>
            <a:ext cx="6911579" cy="9840516"/>
          </a:xfrm>
          <a:prstGeom prst="rect">
            <a:avLst/>
          </a:prstGeom>
          <a:ln w="9525">
            <a:round/>
          </a:ln>
        </p:spPr>
        <p:txBody>
          <a:bodyPr lIns="91439" tIns="45719" rIns="91439" bIns="45719"/>
          <a:lstStyle/>
          <a:p>
            <a:pPr/>
          </a:p>
        </p:txBody>
      </p:sp>
      <p:sp>
        <p:nvSpPr>
          <p:cNvPr id="39" name="Title Text"/>
          <p:cNvSpPr txBox="1"/>
          <p:nvPr>
            <p:ph type="title"/>
          </p:nvPr>
        </p:nvSpPr>
        <p:spPr>
          <a:xfrm>
            <a:off x="3905250" y="1625203"/>
            <a:ext cx="8429625" cy="5018485"/>
          </a:xfrm>
          <a:prstGeom prst="rect">
            <a:avLst/>
          </a:prstGeom>
        </p:spPr>
        <p:txBody>
          <a:bodyPr lIns="71437" tIns="71437" rIns="71437" bIns="71437" anchor="b">
            <a:normAutofit fontScale="100000" lnSpcReduction="0"/>
          </a:bodyPr>
          <a:lstStyle>
            <a:lvl1pPr defTabSz="642937">
              <a:defRPr sz="8000">
                <a:solidFill>
                  <a:srgbClr val="FFFFFF"/>
                </a:solidFill>
                <a:latin typeface="+mn-lt"/>
                <a:ea typeface="+mn-ea"/>
                <a:cs typeface="+mn-cs"/>
                <a:sym typeface="Chalkduster"/>
              </a:defRPr>
            </a:lvl1pPr>
          </a:lstStyle>
          <a:p>
            <a:pPr/>
            <a:r>
              <a:t>Title Text</a:t>
            </a:r>
          </a:p>
        </p:txBody>
      </p:sp>
      <p:sp>
        <p:nvSpPr>
          <p:cNvPr id="40" name="Body Level One…"/>
          <p:cNvSpPr txBox="1"/>
          <p:nvPr>
            <p:ph type="body" sz="quarter" idx="1"/>
          </p:nvPr>
        </p:nvSpPr>
        <p:spPr>
          <a:xfrm>
            <a:off x="3905250" y="6697265"/>
            <a:ext cx="8429625" cy="5018485"/>
          </a:xfrm>
          <a:prstGeom prst="rect">
            <a:avLst/>
          </a:prstGeom>
        </p:spPr>
        <p:txBody>
          <a:bodyPr lIns="71437" tIns="71437" rIns="71437" bIns="71437">
            <a:normAutofit fontScale="100000" lnSpcReduction="0"/>
          </a:bodyPr>
          <a:lstStyle>
            <a:lvl1pPr marL="0" indent="0" algn="ctr" defTabSz="642937">
              <a:spcBef>
                <a:spcPts val="0"/>
              </a:spcBef>
              <a:defRPr sz="5000">
                <a:solidFill>
                  <a:srgbClr val="FFFFFF"/>
                </a:solidFill>
                <a:latin typeface="+mn-lt"/>
                <a:ea typeface="+mn-ea"/>
                <a:cs typeface="+mn-cs"/>
                <a:sym typeface="Chalkduster"/>
              </a:defRPr>
            </a:lvl1pPr>
            <a:lvl2pPr marL="0" indent="228600" algn="ctr" defTabSz="642937">
              <a:spcBef>
                <a:spcPts val="0"/>
              </a:spcBef>
              <a:defRPr sz="5000">
                <a:solidFill>
                  <a:srgbClr val="FFFFFF"/>
                </a:solidFill>
                <a:latin typeface="+mn-lt"/>
                <a:ea typeface="+mn-ea"/>
                <a:cs typeface="+mn-cs"/>
                <a:sym typeface="Chalkduster"/>
              </a:defRPr>
            </a:lvl2pPr>
            <a:lvl3pPr marL="0" indent="457200" algn="ctr" defTabSz="642937">
              <a:spcBef>
                <a:spcPts val="0"/>
              </a:spcBef>
              <a:defRPr sz="5000">
                <a:solidFill>
                  <a:srgbClr val="FFFFFF"/>
                </a:solidFill>
                <a:latin typeface="+mn-lt"/>
                <a:ea typeface="+mn-ea"/>
                <a:cs typeface="+mn-cs"/>
                <a:sym typeface="Chalkduster"/>
              </a:defRPr>
            </a:lvl3pPr>
            <a:lvl4pPr marL="0" indent="685800" algn="ctr" defTabSz="642937">
              <a:spcBef>
                <a:spcPts val="0"/>
              </a:spcBef>
              <a:defRPr sz="5000">
                <a:solidFill>
                  <a:srgbClr val="FFFFFF"/>
                </a:solidFill>
                <a:latin typeface="+mn-lt"/>
                <a:ea typeface="+mn-ea"/>
                <a:cs typeface="+mn-cs"/>
                <a:sym typeface="Chalkduster"/>
              </a:defRPr>
            </a:lvl4pPr>
            <a:lvl5pPr marL="0" indent="914400" algn="ctr" defTabSz="642937">
              <a:spcBef>
                <a:spcPts val="0"/>
              </a:spcBef>
              <a:defRPr sz="5000">
                <a:solidFill>
                  <a:srgbClr val="FFFFFF"/>
                </a:solidFill>
                <a:latin typeface="+mn-lt"/>
                <a:ea typeface="+mn-ea"/>
                <a:cs typeface="+mn-cs"/>
                <a:sym typeface="Chalkduster"/>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 name="Title Text"/>
          <p:cNvSpPr txBox="1"/>
          <p:nvPr>
            <p:ph type="title"/>
          </p:nvPr>
        </p:nvSpPr>
        <p:spPr>
          <a:xfrm>
            <a:off x="4833937" y="285750"/>
            <a:ext cx="14716126" cy="3571875"/>
          </a:xfrm>
          <a:prstGeom prst="rect">
            <a:avLst/>
          </a:prstGeom>
        </p:spPr>
        <p:txBody>
          <a:bodyPr lIns="71437" tIns="71437" rIns="71437" bIns="71437">
            <a:normAutofit fontScale="100000" lnSpcReduction="0"/>
          </a:bodyPr>
          <a:lstStyle>
            <a:lvl1pPr defTabSz="642937">
              <a:defRPr sz="10000">
                <a:solidFill>
                  <a:srgbClr val="FFFFFF"/>
                </a:solidFill>
                <a:latin typeface="+mn-lt"/>
                <a:ea typeface="+mn-ea"/>
                <a:cs typeface="+mn-cs"/>
                <a:sym typeface="Chalkduster"/>
              </a:defRPr>
            </a:lvl1pPr>
          </a:lstStyle>
          <a:p>
            <a:pPr/>
            <a:r>
              <a:t>Title Text</a:t>
            </a:r>
          </a:p>
        </p:txBody>
      </p:sp>
      <p:sp>
        <p:nvSpPr>
          <p:cNvPr id="49"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6" name="Title Text"/>
          <p:cNvSpPr txBox="1"/>
          <p:nvPr>
            <p:ph type="title"/>
          </p:nvPr>
        </p:nvSpPr>
        <p:spPr>
          <a:xfrm>
            <a:off x="4833937" y="285750"/>
            <a:ext cx="14716126" cy="3571875"/>
          </a:xfrm>
          <a:prstGeom prst="rect">
            <a:avLst/>
          </a:prstGeom>
        </p:spPr>
        <p:txBody>
          <a:bodyPr lIns="71437" tIns="71437" rIns="71437" bIns="71437">
            <a:normAutofit fontScale="100000" lnSpcReduction="0"/>
          </a:bodyPr>
          <a:lstStyle>
            <a:lvl1pPr defTabSz="642937">
              <a:defRPr sz="10000">
                <a:solidFill>
                  <a:srgbClr val="FFFFFF"/>
                </a:solidFill>
                <a:latin typeface="+mn-lt"/>
                <a:ea typeface="+mn-ea"/>
                <a:cs typeface="+mn-cs"/>
                <a:sym typeface="Chalkduster"/>
              </a:defRPr>
            </a:lvl1pPr>
          </a:lstStyle>
          <a:p>
            <a:pPr/>
            <a:r>
              <a:t>Title Text</a:t>
            </a:r>
          </a:p>
        </p:txBody>
      </p:sp>
      <p:sp>
        <p:nvSpPr>
          <p:cNvPr id="57" name="Body Level One…"/>
          <p:cNvSpPr txBox="1"/>
          <p:nvPr>
            <p:ph type="body" sz="half" idx="1"/>
          </p:nvPr>
        </p:nvSpPr>
        <p:spPr>
          <a:xfrm>
            <a:off x="4833937" y="3893343"/>
            <a:ext cx="14716126" cy="8072439"/>
          </a:xfrm>
          <a:prstGeom prst="rect">
            <a:avLst/>
          </a:prstGeom>
        </p:spPr>
        <p:txBody>
          <a:bodyPr lIns="71437" tIns="71437" rIns="71437" bIns="71437" anchor="ctr">
            <a:normAutofit fontScale="100000" lnSpcReduction="0"/>
          </a:bodyPr>
          <a:lstStyle>
            <a:lvl1pPr marL="793750" indent="-793750" defTabSz="642937">
              <a:spcBef>
                <a:spcPts val="5000"/>
              </a:spcBef>
              <a:buSzPct val="43000"/>
              <a:buBlip>
                <a:blip r:embed="rId3"/>
              </a:buBlip>
              <a:defRPr sz="5000">
                <a:solidFill>
                  <a:srgbClr val="FFFFFF"/>
                </a:solidFill>
                <a:latin typeface="+mn-lt"/>
                <a:ea typeface="+mn-ea"/>
                <a:cs typeface="+mn-cs"/>
                <a:sym typeface="Chalkduster"/>
              </a:defRPr>
            </a:lvl1pPr>
            <a:lvl2pPr marL="1365250" indent="-793750" defTabSz="642937">
              <a:spcBef>
                <a:spcPts val="5000"/>
              </a:spcBef>
              <a:buSzPct val="43000"/>
              <a:buBlip>
                <a:blip r:embed="rId3"/>
              </a:buBlip>
              <a:defRPr sz="5000">
                <a:solidFill>
                  <a:srgbClr val="FFFFFF"/>
                </a:solidFill>
                <a:latin typeface="+mn-lt"/>
                <a:ea typeface="+mn-ea"/>
                <a:cs typeface="+mn-cs"/>
                <a:sym typeface="Chalkduster"/>
              </a:defRPr>
            </a:lvl2pPr>
            <a:lvl3pPr marL="1936750" indent="-793750" defTabSz="642937">
              <a:spcBef>
                <a:spcPts val="5000"/>
              </a:spcBef>
              <a:buSzPct val="43000"/>
              <a:buBlip>
                <a:blip r:embed="rId3"/>
              </a:buBlip>
              <a:defRPr sz="5000">
                <a:solidFill>
                  <a:srgbClr val="FFFFFF"/>
                </a:solidFill>
                <a:latin typeface="+mn-lt"/>
                <a:ea typeface="+mn-ea"/>
                <a:cs typeface="+mn-cs"/>
                <a:sym typeface="Chalkduster"/>
              </a:defRPr>
            </a:lvl3pPr>
            <a:lvl4pPr marL="2508250" indent="-793750" defTabSz="642937">
              <a:spcBef>
                <a:spcPts val="5000"/>
              </a:spcBef>
              <a:buSzPct val="43000"/>
              <a:buBlip>
                <a:blip r:embed="rId3"/>
              </a:buBlip>
              <a:defRPr sz="5000">
                <a:solidFill>
                  <a:srgbClr val="FFFFFF"/>
                </a:solidFill>
                <a:latin typeface="+mn-lt"/>
                <a:ea typeface="+mn-ea"/>
                <a:cs typeface="+mn-cs"/>
                <a:sym typeface="Chalkduster"/>
              </a:defRPr>
            </a:lvl4pPr>
            <a:lvl5pPr marL="3079750" indent="-793750" defTabSz="642937">
              <a:spcBef>
                <a:spcPts val="5000"/>
              </a:spcBef>
              <a:buSzPct val="43000"/>
              <a:buBlip>
                <a:blip r:embed="rId3"/>
              </a:buBlip>
              <a:defRPr sz="5000">
                <a:solidFill>
                  <a:srgbClr val="FFFFFF"/>
                </a:solidFill>
                <a:latin typeface="+mn-lt"/>
                <a:ea typeface="+mn-ea"/>
                <a:cs typeface="+mn-cs"/>
                <a:sym typeface="Chalkduster"/>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5" name="Image"/>
          <p:cNvSpPr/>
          <p:nvPr>
            <p:ph type="pic" sz="quarter" idx="13"/>
          </p:nvPr>
        </p:nvSpPr>
        <p:spPr>
          <a:xfrm>
            <a:off x="12852796" y="4196953"/>
            <a:ext cx="6675632" cy="8465344"/>
          </a:xfrm>
          <a:prstGeom prst="rect">
            <a:avLst/>
          </a:prstGeom>
          <a:ln w="9525">
            <a:round/>
          </a:ln>
        </p:spPr>
        <p:txBody>
          <a:bodyPr lIns="91439" tIns="45719" rIns="91439" bIns="45719"/>
          <a:lstStyle/>
          <a:p>
            <a:pPr/>
          </a:p>
        </p:txBody>
      </p:sp>
      <p:sp>
        <p:nvSpPr>
          <p:cNvPr id="66" name="Title Text"/>
          <p:cNvSpPr txBox="1"/>
          <p:nvPr>
            <p:ph type="title"/>
          </p:nvPr>
        </p:nvSpPr>
        <p:spPr>
          <a:xfrm>
            <a:off x="4833937" y="285750"/>
            <a:ext cx="14716126" cy="3571875"/>
          </a:xfrm>
          <a:prstGeom prst="rect">
            <a:avLst/>
          </a:prstGeom>
        </p:spPr>
        <p:txBody>
          <a:bodyPr lIns="71437" tIns="71437" rIns="71437" bIns="71437">
            <a:normAutofit fontScale="100000" lnSpcReduction="0"/>
          </a:bodyPr>
          <a:lstStyle>
            <a:lvl1pPr defTabSz="642937">
              <a:defRPr sz="10000">
                <a:solidFill>
                  <a:srgbClr val="FFFFFF"/>
                </a:solidFill>
                <a:latin typeface="+mn-lt"/>
                <a:ea typeface="+mn-ea"/>
                <a:cs typeface="+mn-cs"/>
                <a:sym typeface="Chalkduster"/>
              </a:defRPr>
            </a:lvl1pPr>
          </a:lstStyle>
          <a:p>
            <a:pPr/>
            <a:r>
              <a:t>Title Text</a:t>
            </a:r>
          </a:p>
        </p:txBody>
      </p:sp>
      <p:sp>
        <p:nvSpPr>
          <p:cNvPr id="67" name="Body Level One…"/>
          <p:cNvSpPr txBox="1"/>
          <p:nvPr>
            <p:ph type="body" sz="quarter" idx="1"/>
          </p:nvPr>
        </p:nvSpPr>
        <p:spPr>
          <a:xfrm>
            <a:off x="4833937" y="4143375"/>
            <a:ext cx="7411642" cy="8572500"/>
          </a:xfrm>
          <a:prstGeom prst="rect">
            <a:avLst/>
          </a:prstGeom>
        </p:spPr>
        <p:txBody>
          <a:bodyPr lIns="71437" tIns="71437" rIns="71437" bIns="71437" anchor="ctr">
            <a:normAutofit fontScale="100000" lnSpcReduction="0"/>
          </a:bodyPr>
          <a:lstStyle>
            <a:lvl1pPr marL="663575" indent="-663575" defTabSz="642937">
              <a:spcBef>
                <a:spcPts val="4500"/>
              </a:spcBef>
              <a:buSzPct val="43000"/>
              <a:buBlip>
                <a:blip r:embed="rId3"/>
              </a:buBlip>
              <a:defRPr sz="4400">
                <a:solidFill>
                  <a:srgbClr val="FFFFFF"/>
                </a:solidFill>
                <a:latin typeface="+mn-lt"/>
                <a:ea typeface="+mn-ea"/>
                <a:cs typeface="+mn-cs"/>
                <a:sym typeface="Chalkduster"/>
              </a:defRPr>
            </a:lvl1pPr>
            <a:lvl2pPr marL="1146175" indent="-663575" defTabSz="642937">
              <a:spcBef>
                <a:spcPts val="4500"/>
              </a:spcBef>
              <a:buSzPct val="43000"/>
              <a:buBlip>
                <a:blip r:embed="rId3"/>
              </a:buBlip>
              <a:defRPr sz="4400">
                <a:solidFill>
                  <a:srgbClr val="FFFFFF"/>
                </a:solidFill>
                <a:latin typeface="+mn-lt"/>
                <a:ea typeface="+mn-ea"/>
                <a:cs typeface="+mn-cs"/>
                <a:sym typeface="Chalkduster"/>
              </a:defRPr>
            </a:lvl2pPr>
            <a:lvl3pPr marL="1628775" indent="-663575" defTabSz="642937">
              <a:spcBef>
                <a:spcPts val="4500"/>
              </a:spcBef>
              <a:buSzPct val="43000"/>
              <a:buBlip>
                <a:blip r:embed="rId3"/>
              </a:buBlip>
              <a:defRPr sz="4400">
                <a:solidFill>
                  <a:srgbClr val="FFFFFF"/>
                </a:solidFill>
                <a:latin typeface="+mn-lt"/>
                <a:ea typeface="+mn-ea"/>
                <a:cs typeface="+mn-cs"/>
                <a:sym typeface="Chalkduster"/>
              </a:defRPr>
            </a:lvl3pPr>
            <a:lvl4pPr marL="2111375" indent="-663575" defTabSz="642937">
              <a:spcBef>
                <a:spcPts val="4500"/>
              </a:spcBef>
              <a:buSzPct val="43000"/>
              <a:buBlip>
                <a:blip r:embed="rId3"/>
              </a:buBlip>
              <a:defRPr sz="4400">
                <a:solidFill>
                  <a:srgbClr val="FFFFFF"/>
                </a:solidFill>
                <a:latin typeface="+mn-lt"/>
                <a:ea typeface="+mn-ea"/>
                <a:cs typeface="+mn-cs"/>
                <a:sym typeface="Chalkduster"/>
              </a:defRPr>
            </a:lvl4pPr>
            <a:lvl5pPr marL="2593975" indent="-663575" defTabSz="642937">
              <a:spcBef>
                <a:spcPts val="4500"/>
              </a:spcBef>
              <a:buSzPct val="43000"/>
              <a:buBlip>
                <a:blip r:embed="rId3"/>
              </a:buBlip>
              <a:defRPr sz="4400">
                <a:solidFill>
                  <a:srgbClr val="FFFFFF"/>
                </a:solidFill>
                <a:latin typeface="+mn-lt"/>
                <a:ea typeface="+mn-ea"/>
                <a:cs typeface="+mn-cs"/>
                <a:sym typeface="Chalkduster"/>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873225" y="12930187"/>
            <a:ext cx="549627" cy="608734"/>
          </a:xfrm>
          <a:prstGeom prst="rect">
            <a:avLst/>
          </a:prstGeom>
        </p:spPr>
        <p:txBody>
          <a:bodyPr wrap="none" lIns="71437" tIns="71437" rIns="71437" bIns="71437" anchor="t"/>
          <a:lstStyle>
            <a:lvl1pP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5" name="Body Level One…"/>
          <p:cNvSpPr txBox="1"/>
          <p:nvPr>
            <p:ph type="body" idx="1"/>
          </p:nvPr>
        </p:nvSpPr>
        <p:spPr>
          <a:xfrm>
            <a:off x="4833937" y="1500187"/>
            <a:ext cx="14716126" cy="10715626"/>
          </a:xfrm>
          <a:prstGeom prst="rect">
            <a:avLst/>
          </a:prstGeom>
        </p:spPr>
        <p:txBody>
          <a:bodyPr lIns="71437" tIns="71437" rIns="71437" bIns="71437" anchor="ctr">
            <a:normAutofit fontScale="100000" lnSpcReduction="0"/>
          </a:bodyPr>
          <a:lstStyle>
            <a:lvl1pPr marL="793750" indent="-793750" defTabSz="642937">
              <a:spcBef>
                <a:spcPts val="5000"/>
              </a:spcBef>
              <a:buSzPct val="43000"/>
              <a:buBlip>
                <a:blip r:embed="rId3"/>
              </a:buBlip>
              <a:defRPr sz="5000">
                <a:solidFill>
                  <a:srgbClr val="FFFFFF"/>
                </a:solidFill>
                <a:latin typeface="+mn-lt"/>
                <a:ea typeface="+mn-ea"/>
                <a:cs typeface="+mn-cs"/>
                <a:sym typeface="Chalkduster"/>
              </a:defRPr>
            </a:lvl1pPr>
            <a:lvl2pPr marL="1365250" indent="-793750" defTabSz="642937">
              <a:spcBef>
                <a:spcPts val="5000"/>
              </a:spcBef>
              <a:buSzPct val="43000"/>
              <a:buBlip>
                <a:blip r:embed="rId3"/>
              </a:buBlip>
              <a:defRPr sz="5000">
                <a:solidFill>
                  <a:srgbClr val="FFFFFF"/>
                </a:solidFill>
                <a:latin typeface="+mn-lt"/>
                <a:ea typeface="+mn-ea"/>
                <a:cs typeface="+mn-cs"/>
                <a:sym typeface="Chalkduster"/>
              </a:defRPr>
            </a:lvl2pPr>
            <a:lvl3pPr marL="1936750" indent="-793750" defTabSz="642937">
              <a:spcBef>
                <a:spcPts val="5000"/>
              </a:spcBef>
              <a:buSzPct val="43000"/>
              <a:buBlip>
                <a:blip r:embed="rId3"/>
              </a:buBlip>
              <a:defRPr sz="5000">
                <a:solidFill>
                  <a:srgbClr val="FFFFFF"/>
                </a:solidFill>
                <a:latin typeface="+mn-lt"/>
                <a:ea typeface="+mn-ea"/>
                <a:cs typeface="+mn-cs"/>
                <a:sym typeface="Chalkduster"/>
              </a:defRPr>
            </a:lvl3pPr>
            <a:lvl4pPr marL="2508250" indent="-793750" defTabSz="642937">
              <a:spcBef>
                <a:spcPts val="5000"/>
              </a:spcBef>
              <a:buSzPct val="43000"/>
              <a:buBlip>
                <a:blip r:embed="rId3"/>
              </a:buBlip>
              <a:defRPr sz="5000">
                <a:solidFill>
                  <a:srgbClr val="FFFFFF"/>
                </a:solidFill>
                <a:latin typeface="+mn-lt"/>
                <a:ea typeface="+mn-ea"/>
                <a:cs typeface="+mn-cs"/>
                <a:sym typeface="Chalkduster"/>
              </a:defRPr>
            </a:lvl4pPr>
            <a:lvl5pPr marL="3079750" indent="-793750" defTabSz="642937">
              <a:spcBef>
                <a:spcPts val="5000"/>
              </a:spcBef>
              <a:buSzPct val="43000"/>
              <a:buBlip>
                <a:blip r:embed="rId3"/>
              </a:buBlip>
              <a:defRPr sz="5000">
                <a:solidFill>
                  <a:srgbClr val="FFFFFF"/>
                </a:solidFill>
                <a:latin typeface="+mn-lt"/>
                <a:ea typeface="+mn-ea"/>
                <a:cs typeface="+mn-cs"/>
                <a:sym typeface="Chalkduster"/>
              </a:defRPr>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 name="Image"/>
          <p:cNvSpPr/>
          <p:nvPr>
            <p:ph type="pic" sz="quarter" idx="13"/>
          </p:nvPr>
        </p:nvSpPr>
        <p:spPr>
          <a:xfrm>
            <a:off x="13275892" y="7057522"/>
            <a:ext cx="6929439" cy="5536407"/>
          </a:xfrm>
          <a:prstGeom prst="rect">
            <a:avLst/>
          </a:prstGeom>
          <a:ln w="9525">
            <a:round/>
          </a:ln>
        </p:spPr>
        <p:txBody>
          <a:bodyPr lIns="91439" tIns="45719" rIns="91439" bIns="45719"/>
          <a:lstStyle/>
          <a:p>
            <a:pPr/>
          </a:p>
        </p:txBody>
      </p:sp>
      <p:sp>
        <p:nvSpPr>
          <p:cNvPr id="84" name="Image"/>
          <p:cNvSpPr/>
          <p:nvPr>
            <p:ph type="pic" sz="quarter" idx="14"/>
          </p:nvPr>
        </p:nvSpPr>
        <p:spPr>
          <a:xfrm rot="21600000">
            <a:off x="13270785" y="1089421"/>
            <a:ext cx="6929438" cy="5536407"/>
          </a:xfrm>
          <a:prstGeom prst="rect">
            <a:avLst/>
          </a:prstGeom>
          <a:ln w="9525">
            <a:round/>
          </a:ln>
        </p:spPr>
        <p:txBody>
          <a:bodyPr lIns="91439" tIns="45719" rIns="91439" bIns="45719"/>
          <a:lstStyle/>
          <a:p>
            <a:pPr/>
          </a:p>
        </p:txBody>
      </p:sp>
      <p:sp>
        <p:nvSpPr>
          <p:cNvPr id="85" name="Image"/>
          <p:cNvSpPr/>
          <p:nvPr>
            <p:ph type="pic" sz="half" idx="15"/>
          </p:nvPr>
        </p:nvSpPr>
        <p:spPr>
          <a:xfrm rot="21600000">
            <a:off x="4155281" y="1089421"/>
            <a:ext cx="8661798" cy="11537158"/>
          </a:xfrm>
          <a:prstGeom prst="rect">
            <a:avLst/>
          </a:prstGeom>
          <a:ln w="9525">
            <a:round/>
          </a:ln>
        </p:spPr>
        <p:txBody>
          <a:bodyPr lIns="91439" tIns="45719" rIns="91439" bIns="45719"/>
          <a:lstStyle/>
          <a:p>
            <a:pPr/>
          </a:p>
        </p:txBody>
      </p:sp>
      <p:sp>
        <p:nvSpPr>
          <p:cNvPr id="86" name="Slide Number"/>
          <p:cNvSpPr txBox="1"/>
          <p:nvPr>
            <p:ph type="sldNum" sz="quarter" idx="2"/>
          </p:nvPr>
        </p:nvSpPr>
        <p:spPr>
          <a:xfrm>
            <a:off x="11916526" y="12930187"/>
            <a:ext cx="549627" cy="608734"/>
          </a:xfrm>
          <a:prstGeom prst="rect">
            <a:avLst/>
          </a:prstGeom>
        </p:spPr>
        <p:txBody>
          <a:bodyPr wrap="none" lIns="71437" tIns="71437" rIns="71437" bIns="71437" anchor="t"/>
          <a:lstStyle>
            <a:lvl1pPr algn="ctr" defTabSz="642937">
              <a:defRPr sz="2400">
                <a:solidFill>
                  <a:srgbClr val="FFFFFF"/>
                </a:solidFill>
                <a:latin typeface="+mn-lt"/>
                <a:ea typeface="+mn-ea"/>
                <a:cs typeface="+mn-cs"/>
                <a:sym typeface="Chalkduster"/>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219199" y="184149"/>
            <a:ext cx="21945601" cy="3016251"/>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nchor="ctr"/>
          <a:lstStyle/>
          <a:p>
            <a:pPr/>
            <a:r>
              <a:t>Title Text</a:t>
            </a:r>
          </a:p>
        </p:txBody>
      </p:sp>
      <p:sp>
        <p:nvSpPr>
          <p:cNvPr id="3" name="Body Level One…"/>
          <p:cNvSpPr txBox="1"/>
          <p:nvPr>
            <p:ph type="body" idx="1"/>
          </p:nvPr>
        </p:nvSpPr>
        <p:spPr>
          <a:xfrm>
            <a:off x="1219199" y="3200399"/>
            <a:ext cx="21945601" cy="10515601"/>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7475200" y="12344399"/>
            <a:ext cx="5689600" cy="736601"/>
          </a:xfrm>
          <a:prstGeom prst="rect">
            <a:avLst/>
          </a:prstGeom>
          <a:ln w="12700">
            <a:miter lim="400000"/>
          </a:ln>
        </p:spPr>
        <p:txBody>
          <a:bodyPr lIns="121919" tIns="121919" rIns="121919" bIns="121919" anchor="ctr">
            <a:spAutoFit/>
          </a:bodyPr>
          <a:lstStyle>
            <a:lvl1pPr algn="r" defTabSz="973666">
              <a:defRPr sz="32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1pPr>
      <a:lvl2pPr marL="0" marR="0" indent="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2pPr>
      <a:lvl3pPr marL="0" marR="0" indent="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3pPr>
      <a:lvl4pPr marL="0" marR="0" indent="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4pPr>
      <a:lvl5pPr marL="0" marR="0" indent="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5pPr>
      <a:lvl6pPr marL="0" marR="0" indent="45720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6pPr>
      <a:lvl7pPr marL="0" marR="0" indent="91440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7pPr>
      <a:lvl8pPr marL="0" marR="0" indent="137160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8pPr>
      <a:lvl9pPr marL="0" marR="0" indent="1828800" algn="ctr" defTabSz="973666" latinLnBrk="0">
        <a:lnSpc>
          <a:spcPct val="100000"/>
        </a:lnSpc>
        <a:spcBef>
          <a:spcPts val="0"/>
        </a:spcBef>
        <a:spcAft>
          <a:spcPts val="0"/>
        </a:spcAft>
        <a:buClrTx/>
        <a:buSzTx/>
        <a:buFontTx/>
        <a:buNone/>
        <a:tabLst/>
        <a:defRPr b="0" baseline="0" cap="none" i="0" spc="0" strike="noStrike" sz="13000" u="none">
          <a:ln>
            <a:noFill/>
          </a:ln>
          <a:solidFill>
            <a:srgbClr val="000000"/>
          </a:solidFill>
          <a:uFillTx/>
          <a:latin typeface="Helvetica Light"/>
          <a:ea typeface="Helvetica Light"/>
          <a:cs typeface="Helvetica Light"/>
          <a:sym typeface="Helvetica Light"/>
        </a:defRPr>
      </a:lvl9pPr>
    </p:titleStyle>
    <p:bodyStyle>
      <a:lvl1pPr marL="914400" marR="0" indent="-914400"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1pPr>
      <a:lvl2pPr marL="914400" marR="0" indent="-771525"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2pPr>
      <a:lvl3pPr marL="914400" marR="0" indent="-628650"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3pPr>
      <a:lvl4pPr marL="914400" marR="0" indent="-484187"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4pPr>
      <a:lvl5pPr marL="914400" marR="0" indent="-341312"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5pPr>
      <a:lvl6pPr marL="914400" marR="0" indent="115887"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6pPr>
      <a:lvl7pPr marL="914400" marR="0" indent="573087"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7pPr>
      <a:lvl8pPr marL="914400" marR="0" indent="1030287"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8pPr>
      <a:lvl9pPr marL="914400" marR="0" indent="1487487" algn="l" defTabSz="973666" latinLnBrk="0">
        <a:lnSpc>
          <a:spcPct val="100000"/>
        </a:lnSpc>
        <a:spcBef>
          <a:spcPts val="6900"/>
        </a:spcBef>
        <a:spcAft>
          <a:spcPts val="0"/>
        </a:spcAft>
        <a:buClrTx/>
        <a:buSzTx/>
        <a:buFontTx/>
        <a:buNone/>
        <a:tabLst/>
        <a:defRPr b="0" baseline="0" cap="none" i="0" spc="0" strike="noStrike" sz="5600" u="none">
          <a:ln>
            <a:noFill/>
          </a:ln>
          <a:solidFill>
            <a:srgbClr val="000000"/>
          </a:solidFill>
          <a:uFillTx/>
          <a:latin typeface="Helvetica Light"/>
          <a:ea typeface="Helvetica Light"/>
          <a:cs typeface="Helvetica Light"/>
          <a:sym typeface="Helvetica Light"/>
        </a:defRPr>
      </a:lvl9pPr>
    </p:bodyStyle>
    <p:otherStyle>
      <a:lvl1pPr marL="0" marR="0" indent="0"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1pPr>
      <a:lvl2pPr marL="0" marR="0" indent="142875"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2pPr>
      <a:lvl3pPr marL="0" marR="0" indent="285750"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3pPr>
      <a:lvl4pPr marL="0" marR="0" indent="430212"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4pPr>
      <a:lvl5pPr marL="0" marR="0" indent="573087"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5pPr>
      <a:lvl6pPr marL="0" marR="0" indent="0"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6pPr>
      <a:lvl7pPr marL="0" marR="0" indent="0"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7pPr>
      <a:lvl8pPr marL="0" marR="0" indent="0"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8pPr>
      <a:lvl9pPr marL="0" marR="0" indent="0" algn="r" defTabSz="973666" latinLnBrk="0">
        <a:lnSpc>
          <a:spcPct val="10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3.png"/><Relationship Id="rId8"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The Recipe for DevOps"/>
          <p:cNvSpPr txBox="1"/>
          <p:nvPr>
            <p:ph type="ctrTitle"/>
          </p:nvPr>
        </p:nvSpPr>
        <p:spPr>
          <a:xfrm>
            <a:off x="3424948" y="3077339"/>
            <a:ext cx="17534104" cy="5935722"/>
          </a:xfrm>
          <a:prstGeom prst="rect">
            <a:avLst/>
          </a:prstGeom>
        </p:spPr>
        <p:txBody>
          <a:bodyPr anchor="ctr"/>
          <a:lstStyle>
            <a:lvl1pPr>
              <a:defRPr sz="13000"/>
            </a:lvl1pPr>
          </a:lstStyle>
          <a:p>
            <a:pPr/>
            <a:r>
              <a:t>The Recipe for DevOps</a:t>
            </a:r>
          </a:p>
        </p:txBody>
      </p:sp>
      <p:pic>
        <p:nvPicPr>
          <p:cNvPr id="127" name="mucon_bytes.png" descr="mucon_bytes.png"/>
          <p:cNvPicPr>
            <a:picLocks noChangeAspect="1"/>
          </p:cNvPicPr>
          <p:nvPr/>
        </p:nvPicPr>
        <p:blipFill>
          <a:blip r:embed="rId3">
            <a:extLst/>
          </a:blip>
          <a:stretch>
            <a:fillRect/>
          </a:stretch>
        </p:blipFill>
        <p:spPr>
          <a:xfrm>
            <a:off x="1378770" y="8675554"/>
            <a:ext cx="3676907" cy="3676907"/>
          </a:xfrm>
          <a:prstGeom prst="rect">
            <a:avLst/>
          </a:prstGeom>
          <a:ln w="114300">
            <a:miter lim="400000"/>
          </a:ln>
        </p:spPr>
      </p:pic>
      <p:pic>
        <p:nvPicPr>
          <p:cNvPr id="128" name="codurance_brand.png" descr="codurance_brand.png"/>
          <p:cNvPicPr>
            <a:picLocks noChangeAspect="1"/>
          </p:cNvPicPr>
          <p:nvPr/>
        </p:nvPicPr>
        <p:blipFill>
          <a:blip r:embed="rId4">
            <a:extLst/>
          </a:blip>
          <a:stretch>
            <a:fillRect/>
          </a:stretch>
        </p:blipFill>
        <p:spPr>
          <a:xfrm>
            <a:off x="17995465" y="7323925"/>
            <a:ext cx="6380242" cy="6380242"/>
          </a:xfrm>
          <a:prstGeom prst="rect">
            <a:avLst/>
          </a:prstGeom>
          <a:ln w="114300">
            <a:miter lim="400000"/>
          </a:ln>
        </p:spPr>
      </p:pic>
      <p:sp>
        <p:nvSpPr>
          <p:cNvPr id="129" name="Robert Firek"/>
          <p:cNvSpPr txBox="1"/>
          <p:nvPr/>
        </p:nvSpPr>
        <p:spPr>
          <a:xfrm>
            <a:off x="9457975" y="9977553"/>
            <a:ext cx="5468050" cy="10729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Robert Firek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2"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363"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364" name="Dev"/>
          <p:cNvSpPr txBox="1"/>
          <p:nvPr/>
        </p:nvSpPr>
        <p:spPr>
          <a:xfrm>
            <a:off x="8922209" y="822354"/>
            <a:ext cx="3574878"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1">
                    <a:hueOff val="378192"/>
                    <a:satOff val="30564"/>
                    <a:lumOff val="24900"/>
                  </a:schemeClr>
                </a:solidFill>
              </a:defRPr>
            </a:lvl1pPr>
          </a:lstStyle>
          <a:p>
            <a:pPr/>
            <a:r>
              <a:t>Dev</a:t>
            </a:r>
          </a:p>
        </p:txBody>
      </p:sp>
      <p:sp>
        <p:nvSpPr>
          <p:cNvPr id="365" name="Ops"/>
          <p:cNvSpPr txBox="1"/>
          <p:nvPr/>
        </p:nvSpPr>
        <p:spPr>
          <a:xfrm>
            <a:off x="11904277" y="822354"/>
            <a:ext cx="3574877"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2">
                    <a:satOff val="-6035"/>
                    <a:lumOff val="17455"/>
                  </a:schemeClr>
                </a:solidFill>
              </a:defRPr>
            </a:lvl1pPr>
          </a:lstStyle>
          <a:p>
            <a:pPr/>
            <a:r>
              <a:t>Ops</a:t>
            </a:r>
          </a:p>
        </p:txBody>
      </p:sp>
      <p:grpSp>
        <p:nvGrpSpPr>
          <p:cNvPr id="377" name="Group"/>
          <p:cNvGrpSpPr/>
          <p:nvPr/>
        </p:nvGrpSpPr>
        <p:grpSpPr>
          <a:xfrm>
            <a:off x="12803748" y="4521545"/>
            <a:ext cx="1124153" cy="3227503"/>
            <a:chOff x="-148841" y="-127000"/>
            <a:chExt cx="1124152" cy="3227502"/>
          </a:xfrm>
        </p:grpSpPr>
        <p:pic>
          <p:nvPicPr>
            <p:cNvPr id="366"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368"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370"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372"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374"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376"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389" name="Group"/>
          <p:cNvGrpSpPr/>
          <p:nvPr/>
        </p:nvGrpSpPr>
        <p:grpSpPr>
          <a:xfrm>
            <a:off x="11486959" y="3467263"/>
            <a:ext cx="1124154" cy="3227503"/>
            <a:chOff x="-148841" y="-127000"/>
            <a:chExt cx="1124152" cy="3227502"/>
          </a:xfrm>
        </p:grpSpPr>
        <p:pic>
          <p:nvPicPr>
            <p:cNvPr id="378"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380"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382"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384"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386"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388"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401" name="Group"/>
          <p:cNvGrpSpPr/>
          <p:nvPr/>
        </p:nvGrpSpPr>
        <p:grpSpPr>
          <a:xfrm>
            <a:off x="10136650" y="3467263"/>
            <a:ext cx="1124154" cy="3227503"/>
            <a:chOff x="-148841" y="-127000"/>
            <a:chExt cx="1124152" cy="3227502"/>
          </a:xfrm>
        </p:grpSpPr>
        <p:pic>
          <p:nvPicPr>
            <p:cNvPr id="390"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392"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394"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396"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398"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400"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413" name="Group"/>
          <p:cNvGrpSpPr/>
          <p:nvPr/>
        </p:nvGrpSpPr>
        <p:grpSpPr>
          <a:xfrm>
            <a:off x="10854594" y="5255169"/>
            <a:ext cx="1124154" cy="3227504"/>
            <a:chOff x="-148841" y="-127000"/>
            <a:chExt cx="1124152" cy="3227502"/>
          </a:xfrm>
        </p:grpSpPr>
        <p:pic>
          <p:nvPicPr>
            <p:cNvPr id="402"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404"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406"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408"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410"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412"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425" name="Group"/>
          <p:cNvGrpSpPr/>
          <p:nvPr/>
        </p:nvGrpSpPr>
        <p:grpSpPr>
          <a:xfrm>
            <a:off x="12468296" y="3320400"/>
            <a:ext cx="1124154" cy="3227503"/>
            <a:chOff x="-148841" y="-127000"/>
            <a:chExt cx="1124152" cy="3227502"/>
          </a:xfrm>
        </p:grpSpPr>
        <p:pic>
          <p:nvPicPr>
            <p:cNvPr id="414"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416"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418"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420"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422"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424"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437" name="Group"/>
          <p:cNvGrpSpPr/>
          <p:nvPr/>
        </p:nvGrpSpPr>
        <p:grpSpPr>
          <a:xfrm>
            <a:off x="11502916" y="5604839"/>
            <a:ext cx="1124154" cy="3227503"/>
            <a:chOff x="-148841" y="-127000"/>
            <a:chExt cx="1124152" cy="3227502"/>
          </a:xfrm>
        </p:grpSpPr>
        <p:pic>
          <p:nvPicPr>
            <p:cNvPr id="426"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428"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430"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432"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434"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436"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pic>
        <p:nvPicPr>
          <p:cNvPr id="438" name="Line" descr="Line"/>
          <p:cNvPicPr>
            <a:picLocks noChangeAspect="0"/>
          </p:cNvPicPr>
          <p:nvPr/>
        </p:nvPicPr>
        <p:blipFill>
          <a:blip r:embed="rId10">
            <a:extLst/>
          </a:blip>
          <a:stretch>
            <a:fillRect/>
          </a:stretch>
        </p:blipFill>
        <p:spPr>
          <a:xfrm rot="15502136">
            <a:off x="6777975" y="6134820"/>
            <a:ext cx="6262521" cy="228601"/>
          </a:xfrm>
          <a:prstGeom prst="rect">
            <a:avLst/>
          </a:prstGeom>
        </p:spPr>
      </p:pic>
      <p:pic>
        <p:nvPicPr>
          <p:cNvPr id="440" name="Line" descr="Line"/>
          <p:cNvPicPr>
            <a:picLocks noChangeAspect="0"/>
          </p:cNvPicPr>
          <p:nvPr/>
        </p:nvPicPr>
        <p:blipFill>
          <a:blip r:embed="rId11">
            <a:extLst/>
          </a:blip>
          <a:stretch>
            <a:fillRect/>
          </a:stretch>
        </p:blipFill>
        <p:spPr>
          <a:xfrm rot="17039533">
            <a:off x="11355645" y="6134820"/>
            <a:ext cx="5943583" cy="228601"/>
          </a:xfrm>
          <a:prstGeom prst="rect">
            <a:avLst/>
          </a:prstGeom>
        </p:spPr>
      </p:pic>
      <p:pic>
        <p:nvPicPr>
          <p:cNvPr id="442" name="Line" descr="Line"/>
          <p:cNvPicPr>
            <a:picLocks noChangeAspect="0"/>
          </p:cNvPicPr>
          <p:nvPr/>
        </p:nvPicPr>
        <p:blipFill>
          <a:blip r:embed="rId12">
            <a:extLst/>
          </a:blip>
          <a:stretch>
            <a:fillRect/>
          </a:stretch>
        </p:blipFill>
        <p:spPr>
          <a:xfrm>
            <a:off x="10697957" y="9258707"/>
            <a:ext cx="2607469" cy="228601"/>
          </a:xfrm>
          <a:prstGeom prst="rect">
            <a:avLst/>
          </a:prstGeom>
        </p:spPr>
      </p:pic>
      <p:pic>
        <p:nvPicPr>
          <p:cNvPr id="444" name="Line" descr="Line"/>
          <p:cNvPicPr>
            <a:picLocks noChangeAspect="0"/>
          </p:cNvPicPr>
          <p:nvPr/>
        </p:nvPicPr>
        <p:blipFill>
          <a:blip r:embed="rId13">
            <a:extLst/>
          </a:blip>
          <a:stretch>
            <a:fillRect/>
          </a:stretch>
        </p:blipFill>
        <p:spPr>
          <a:xfrm>
            <a:off x="9085905" y="3040929"/>
            <a:ext cx="6212190" cy="228601"/>
          </a:xfrm>
          <a:prstGeom prst="rect">
            <a:avLst/>
          </a:prstGeom>
        </p:spPr>
      </p:pic>
      <p:pic>
        <p:nvPicPr>
          <p:cNvPr id="446" name="Line" descr="Line"/>
          <p:cNvPicPr>
            <a:picLocks noChangeAspect="0"/>
          </p:cNvPicPr>
          <p:nvPr/>
        </p:nvPicPr>
        <p:blipFill>
          <a:blip r:embed="rId14">
            <a:extLst/>
          </a:blip>
          <a:stretch>
            <a:fillRect/>
          </a:stretch>
        </p:blipFill>
        <p:spPr>
          <a:xfrm rot="7346335">
            <a:off x="9338461" y="10202258"/>
            <a:ext cx="2163638" cy="228601"/>
          </a:xfrm>
          <a:prstGeom prst="rect">
            <a:avLst/>
          </a:prstGeom>
        </p:spPr>
      </p:pic>
      <p:pic>
        <p:nvPicPr>
          <p:cNvPr id="448" name="Line" descr="Line"/>
          <p:cNvPicPr>
            <a:picLocks noChangeAspect="0"/>
          </p:cNvPicPr>
          <p:nvPr/>
        </p:nvPicPr>
        <p:blipFill>
          <a:blip r:embed="rId15">
            <a:extLst/>
          </a:blip>
          <a:stretch>
            <a:fillRect/>
          </a:stretch>
        </p:blipFill>
        <p:spPr>
          <a:xfrm rot="10800000">
            <a:off x="9914002" y="11145809"/>
            <a:ext cx="4555996" cy="228601"/>
          </a:xfrm>
          <a:prstGeom prst="rect">
            <a:avLst/>
          </a:prstGeom>
        </p:spPr>
      </p:pic>
      <p:pic>
        <p:nvPicPr>
          <p:cNvPr id="450" name="Line" descr="Line"/>
          <p:cNvPicPr>
            <a:picLocks noChangeAspect="0"/>
          </p:cNvPicPr>
          <p:nvPr/>
        </p:nvPicPr>
        <p:blipFill>
          <a:blip r:embed="rId16">
            <a:extLst/>
          </a:blip>
          <a:stretch>
            <a:fillRect/>
          </a:stretch>
        </p:blipFill>
        <p:spPr>
          <a:xfrm rot="14702142">
            <a:off x="12689123" y="10202258"/>
            <a:ext cx="2590360" cy="228601"/>
          </a:xfrm>
          <a:prstGeom prst="rect">
            <a:avLst/>
          </a:prstGeom>
        </p:spPr>
      </p:pic>
      <p:pic>
        <p:nvPicPr>
          <p:cNvPr id="452" name="Rectangle" descr="Rectangle"/>
          <p:cNvPicPr>
            <a:picLocks noChangeAspect="0"/>
          </p:cNvPicPr>
          <p:nvPr/>
        </p:nvPicPr>
        <p:blipFill>
          <a:blip r:embed="rId17">
            <a:extLst/>
          </a:blip>
          <a:stretch>
            <a:fillRect/>
          </a:stretch>
        </p:blipFill>
        <p:spPr>
          <a:xfrm rot="427253">
            <a:off x="11755901" y="9789848"/>
            <a:ext cx="913352" cy="1053421"/>
          </a:xfrm>
          <a:prstGeom prst="rect">
            <a:avLst/>
          </a:prstGeom>
          <a:effectLst>
            <a:outerShdw sx="100000" sy="100000" kx="0" ky="0" algn="b" rotWithShape="0" blurRad="88900" dist="0" dir="16200000">
              <a:srgbClr val="000000">
                <a:alpha val="5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6"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457"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grpSp>
        <p:nvGrpSpPr>
          <p:cNvPr id="495" name="Group"/>
          <p:cNvGrpSpPr/>
          <p:nvPr/>
        </p:nvGrpSpPr>
        <p:grpSpPr>
          <a:xfrm>
            <a:off x="3770659" y="2797225"/>
            <a:ext cx="3935973" cy="6130851"/>
            <a:chOff x="-148841" y="0"/>
            <a:chExt cx="3935972" cy="6130849"/>
          </a:xfrm>
        </p:grpSpPr>
        <p:sp>
          <p:nvSpPr>
            <p:cNvPr id="458" name="Dev"/>
            <p:cNvSpPr txBox="1"/>
            <p:nvPr/>
          </p:nvSpPr>
          <p:spPr>
            <a:xfrm>
              <a:off x="212253" y="-1"/>
              <a:ext cx="3574878"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1">
                      <a:hueOff val="378192"/>
                      <a:satOff val="30564"/>
                      <a:lumOff val="24900"/>
                    </a:schemeClr>
                  </a:solidFill>
                </a:defRPr>
              </a:lvl1pPr>
            </a:lstStyle>
            <a:p>
              <a:pPr/>
              <a:r>
                <a:t>Dev</a:t>
              </a:r>
            </a:p>
          </p:txBody>
        </p:sp>
        <p:grpSp>
          <p:nvGrpSpPr>
            <p:cNvPr id="470" name="Group"/>
            <p:cNvGrpSpPr/>
            <p:nvPr/>
          </p:nvGrpSpPr>
          <p:grpSpPr>
            <a:xfrm>
              <a:off x="2484736" y="2903347"/>
              <a:ext cx="1124153" cy="3227503"/>
              <a:chOff x="-148841" y="-127000"/>
              <a:chExt cx="1124152" cy="3227502"/>
            </a:xfrm>
          </p:grpSpPr>
          <p:pic>
            <p:nvPicPr>
              <p:cNvPr id="459"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461"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463"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465"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467"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469"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482" name="Group"/>
            <p:cNvGrpSpPr/>
            <p:nvPr/>
          </p:nvGrpSpPr>
          <p:grpSpPr>
            <a:xfrm>
              <a:off x="1167947" y="1849065"/>
              <a:ext cx="1124153" cy="3227503"/>
              <a:chOff x="-148841" y="-127000"/>
              <a:chExt cx="1124152" cy="3227502"/>
            </a:xfrm>
          </p:grpSpPr>
          <p:pic>
            <p:nvPicPr>
              <p:cNvPr id="471"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473"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475"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477"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479"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481"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494" name="Group"/>
            <p:cNvGrpSpPr/>
            <p:nvPr/>
          </p:nvGrpSpPr>
          <p:grpSpPr>
            <a:xfrm>
              <a:off x="-148842" y="2903347"/>
              <a:ext cx="1124153" cy="3227503"/>
              <a:chOff x="-148841" y="-127000"/>
              <a:chExt cx="1124152" cy="3227502"/>
            </a:xfrm>
          </p:grpSpPr>
          <p:pic>
            <p:nvPicPr>
              <p:cNvPr id="483"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485"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487"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489"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491"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493"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grpSp>
        <p:nvGrpSpPr>
          <p:cNvPr id="533" name="Group"/>
          <p:cNvGrpSpPr/>
          <p:nvPr/>
        </p:nvGrpSpPr>
        <p:grpSpPr>
          <a:xfrm>
            <a:off x="18106009" y="2797225"/>
            <a:ext cx="4122783" cy="7060421"/>
            <a:chOff x="0" y="0"/>
            <a:chExt cx="4122782" cy="7060420"/>
          </a:xfrm>
        </p:grpSpPr>
        <p:sp>
          <p:nvSpPr>
            <p:cNvPr id="496" name="Ops"/>
            <p:cNvSpPr txBox="1"/>
            <p:nvPr/>
          </p:nvSpPr>
          <p:spPr>
            <a:xfrm>
              <a:off x="0" y="-1"/>
              <a:ext cx="3574877"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2">
                      <a:satOff val="-6035"/>
                      <a:lumOff val="17455"/>
                    </a:schemeClr>
                  </a:solidFill>
                </a:defRPr>
              </a:lvl1pPr>
            </a:lstStyle>
            <a:p>
              <a:pPr/>
              <a:r>
                <a:t>Ops</a:t>
              </a:r>
            </a:p>
          </p:txBody>
        </p:sp>
        <p:grpSp>
          <p:nvGrpSpPr>
            <p:cNvPr id="508" name="Group"/>
            <p:cNvGrpSpPr/>
            <p:nvPr/>
          </p:nvGrpSpPr>
          <p:grpSpPr>
            <a:xfrm>
              <a:off x="1214440" y="2275639"/>
              <a:ext cx="1124154" cy="3227503"/>
              <a:chOff x="-148841" y="-127000"/>
              <a:chExt cx="1124152" cy="3227502"/>
            </a:xfrm>
          </p:grpSpPr>
          <p:pic>
            <p:nvPicPr>
              <p:cNvPr id="497"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499"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501"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503"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505"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507"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520" name="Group"/>
            <p:cNvGrpSpPr/>
            <p:nvPr/>
          </p:nvGrpSpPr>
          <p:grpSpPr>
            <a:xfrm>
              <a:off x="2998629" y="1933994"/>
              <a:ext cx="1124154" cy="3227503"/>
              <a:chOff x="-148841" y="-127000"/>
              <a:chExt cx="1124152" cy="3227502"/>
            </a:xfrm>
          </p:grpSpPr>
          <p:pic>
            <p:nvPicPr>
              <p:cNvPr id="509"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511"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513"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515"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517"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519"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532" name="Group"/>
            <p:cNvGrpSpPr/>
            <p:nvPr/>
          </p:nvGrpSpPr>
          <p:grpSpPr>
            <a:xfrm>
              <a:off x="2106535" y="3832918"/>
              <a:ext cx="1124154" cy="3227503"/>
              <a:chOff x="-148841" y="-127000"/>
              <a:chExt cx="1124152" cy="3227502"/>
            </a:xfrm>
          </p:grpSpPr>
          <p:pic>
            <p:nvPicPr>
              <p:cNvPr id="521"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523"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525"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527"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529"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531"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pic>
        <p:nvPicPr>
          <p:cNvPr id="534" name="Line" descr="Line"/>
          <p:cNvPicPr>
            <a:picLocks noChangeAspect="0"/>
          </p:cNvPicPr>
          <p:nvPr/>
        </p:nvPicPr>
        <p:blipFill>
          <a:blip r:embed="rId10">
            <a:extLst/>
          </a:blip>
          <a:stretch>
            <a:fillRect/>
          </a:stretch>
        </p:blipFill>
        <p:spPr>
          <a:xfrm rot="18900000">
            <a:off x="13674413" y="7369509"/>
            <a:ext cx="1910352" cy="114301"/>
          </a:xfrm>
          <a:prstGeom prst="rect">
            <a:avLst/>
          </a:prstGeom>
        </p:spPr>
      </p:pic>
      <p:pic>
        <p:nvPicPr>
          <p:cNvPr id="536" name="Line" descr="Line"/>
          <p:cNvPicPr>
            <a:picLocks noChangeAspect="0"/>
          </p:cNvPicPr>
          <p:nvPr/>
        </p:nvPicPr>
        <p:blipFill>
          <a:blip r:embed="rId10">
            <a:extLst/>
          </a:blip>
          <a:stretch>
            <a:fillRect/>
          </a:stretch>
        </p:blipFill>
        <p:spPr>
          <a:xfrm rot="18900000">
            <a:off x="14150023" y="7693389"/>
            <a:ext cx="1910352" cy="114301"/>
          </a:xfrm>
          <a:prstGeom prst="rect">
            <a:avLst/>
          </a:prstGeom>
        </p:spPr>
      </p:pic>
      <p:pic>
        <p:nvPicPr>
          <p:cNvPr id="538" name="Line" descr="Line"/>
          <p:cNvPicPr>
            <a:picLocks noChangeAspect="0"/>
          </p:cNvPicPr>
          <p:nvPr/>
        </p:nvPicPr>
        <p:blipFill>
          <a:blip r:embed="rId11">
            <a:extLst/>
          </a:blip>
          <a:stretch>
            <a:fillRect/>
          </a:stretch>
        </p:blipFill>
        <p:spPr>
          <a:xfrm rot="2360491">
            <a:off x="14157031" y="6764523"/>
            <a:ext cx="2373757" cy="114301"/>
          </a:xfrm>
          <a:prstGeom prst="rect">
            <a:avLst/>
          </a:prstGeom>
        </p:spPr>
      </p:pic>
      <p:pic>
        <p:nvPicPr>
          <p:cNvPr id="540" name="Line" descr="Line"/>
          <p:cNvPicPr>
            <a:picLocks noChangeAspect="0"/>
          </p:cNvPicPr>
          <p:nvPr/>
        </p:nvPicPr>
        <p:blipFill>
          <a:blip r:embed="rId12">
            <a:extLst/>
          </a:blip>
          <a:stretch>
            <a:fillRect/>
          </a:stretch>
        </p:blipFill>
        <p:spPr>
          <a:xfrm rot="18900000">
            <a:off x="14294420" y="5773620"/>
            <a:ext cx="924337" cy="114301"/>
          </a:xfrm>
          <a:prstGeom prst="rect">
            <a:avLst/>
          </a:prstGeom>
        </p:spPr>
      </p:pic>
      <p:pic>
        <p:nvPicPr>
          <p:cNvPr id="542" name="Line" descr="Line"/>
          <p:cNvPicPr>
            <a:picLocks noChangeAspect="0"/>
          </p:cNvPicPr>
          <p:nvPr/>
        </p:nvPicPr>
        <p:blipFill>
          <a:blip r:embed="rId13">
            <a:extLst/>
          </a:blip>
          <a:stretch>
            <a:fillRect/>
          </a:stretch>
        </p:blipFill>
        <p:spPr>
          <a:xfrm rot="13301281">
            <a:off x="14728398" y="6150309"/>
            <a:ext cx="2023862" cy="114301"/>
          </a:xfrm>
          <a:prstGeom prst="rect">
            <a:avLst/>
          </a:prstGeom>
        </p:spPr>
      </p:pic>
      <p:pic>
        <p:nvPicPr>
          <p:cNvPr id="544" name="Line" descr="Line"/>
          <p:cNvPicPr>
            <a:picLocks noChangeAspect="0"/>
          </p:cNvPicPr>
          <p:nvPr/>
        </p:nvPicPr>
        <p:blipFill>
          <a:blip r:embed="rId14">
            <a:extLst/>
          </a:blip>
          <a:stretch>
            <a:fillRect/>
          </a:stretch>
        </p:blipFill>
        <p:spPr>
          <a:xfrm rot="6079995">
            <a:off x="15808844" y="7092657"/>
            <a:ext cx="1149575" cy="114301"/>
          </a:xfrm>
          <a:prstGeom prst="rect">
            <a:avLst/>
          </a:prstGeom>
        </p:spPr>
      </p:pic>
      <p:pic>
        <p:nvPicPr>
          <p:cNvPr id="546" name="Line" descr="Line"/>
          <p:cNvPicPr>
            <a:picLocks noChangeAspect="0"/>
          </p:cNvPicPr>
          <p:nvPr/>
        </p:nvPicPr>
        <p:blipFill>
          <a:blip r:embed="rId15">
            <a:extLst/>
          </a:blip>
          <a:stretch>
            <a:fillRect/>
          </a:stretch>
        </p:blipFill>
        <p:spPr>
          <a:xfrm rot="2700000">
            <a:off x="13935124" y="8187977"/>
            <a:ext cx="785710" cy="114301"/>
          </a:xfrm>
          <a:prstGeom prst="rect">
            <a:avLst/>
          </a:prstGeom>
        </p:spPr>
      </p:pic>
      <p:sp>
        <p:nvSpPr>
          <p:cNvPr id="548" name="Monitoring"/>
          <p:cNvSpPr txBox="1"/>
          <p:nvPr/>
        </p:nvSpPr>
        <p:spPr>
          <a:xfrm>
            <a:off x="13099705" y="8388925"/>
            <a:ext cx="5281250" cy="107290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r>
              <a:t>Monitoring</a:t>
            </a:r>
          </a:p>
        </p:txBody>
      </p:sp>
      <p:grpSp>
        <p:nvGrpSpPr>
          <p:cNvPr id="564" name="Group"/>
          <p:cNvGrpSpPr/>
          <p:nvPr/>
        </p:nvGrpSpPr>
        <p:grpSpPr>
          <a:xfrm>
            <a:off x="7514879" y="2381451"/>
            <a:ext cx="5692692" cy="5060411"/>
            <a:chOff x="0" y="-80822"/>
            <a:chExt cx="5692690" cy="5060410"/>
          </a:xfrm>
        </p:grpSpPr>
        <p:pic>
          <p:nvPicPr>
            <p:cNvPr id="549" name="Line" descr="Line"/>
            <p:cNvPicPr>
              <a:picLocks noChangeAspect="0"/>
            </p:cNvPicPr>
            <p:nvPr/>
          </p:nvPicPr>
          <p:blipFill>
            <a:blip r:embed="rId10">
              <a:extLst/>
            </a:blip>
            <a:stretch>
              <a:fillRect/>
            </a:stretch>
          </p:blipFill>
          <p:spPr>
            <a:xfrm rot="18900000">
              <a:off x="1978580" y="1825129"/>
              <a:ext cx="1910352" cy="114301"/>
            </a:xfrm>
            <a:prstGeom prst="rect">
              <a:avLst/>
            </a:prstGeom>
            <a:effectLst/>
          </p:spPr>
        </p:pic>
        <p:pic>
          <p:nvPicPr>
            <p:cNvPr id="551" name="Line" descr="Line"/>
            <p:cNvPicPr>
              <a:picLocks noChangeAspect="0"/>
            </p:cNvPicPr>
            <p:nvPr/>
          </p:nvPicPr>
          <p:blipFill>
            <a:blip r:embed="rId10">
              <a:extLst/>
            </a:blip>
            <a:stretch>
              <a:fillRect/>
            </a:stretch>
          </p:blipFill>
          <p:spPr>
            <a:xfrm rot="18900000">
              <a:off x="2454189" y="2149009"/>
              <a:ext cx="1910352" cy="114301"/>
            </a:xfrm>
            <a:prstGeom prst="rect">
              <a:avLst/>
            </a:prstGeom>
            <a:effectLst/>
          </p:spPr>
        </p:pic>
        <p:pic>
          <p:nvPicPr>
            <p:cNvPr id="553" name="Line" descr="Line"/>
            <p:cNvPicPr>
              <a:picLocks noChangeAspect="0"/>
            </p:cNvPicPr>
            <p:nvPr/>
          </p:nvPicPr>
          <p:blipFill>
            <a:blip r:embed="rId11">
              <a:extLst/>
            </a:blip>
            <a:stretch>
              <a:fillRect/>
            </a:stretch>
          </p:blipFill>
          <p:spPr>
            <a:xfrm rot="2360491">
              <a:off x="2461199" y="1220144"/>
              <a:ext cx="2373756" cy="114301"/>
            </a:xfrm>
            <a:prstGeom prst="rect">
              <a:avLst/>
            </a:prstGeom>
            <a:effectLst/>
          </p:spPr>
        </p:pic>
        <p:pic>
          <p:nvPicPr>
            <p:cNvPr id="555" name="Line" descr="Line"/>
            <p:cNvPicPr>
              <a:picLocks noChangeAspect="0"/>
            </p:cNvPicPr>
            <p:nvPr/>
          </p:nvPicPr>
          <p:blipFill>
            <a:blip r:embed="rId12">
              <a:extLst/>
            </a:blip>
            <a:stretch>
              <a:fillRect/>
            </a:stretch>
          </p:blipFill>
          <p:spPr>
            <a:xfrm rot="18900000">
              <a:off x="2598587" y="229240"/>
              <a:ext cx="924337" cy="114301"/>
            </a:xfrm>
            <a:prstGeom prst="rect">
              <a:avLst/>
            </a:prstGeom>
            <a:effectLst/>
          </p:spPr>
        </p:pic>
        <p:pic>
          <p:nvPicPr>
            <p:cNvPr id="557" name="Line" descr="Line"/>
            <p:cNvPicPr>
              <a:picLocks noChangeAspect="0"/>
            </p:cNvPicPr>
            <p:nvPr/>
          </p:nvPicPr>
          <p:blipFill>
            <a:blip r:embed="rId13">
              <a:extLst/>
            </a:blip>
            <a:stretch>
              <a:fillRect/>
            </a:stretch>
          </p:blipFill>
          <p:spPr>
            <a:xfrm rot="13301281">
              <a:off x="3032565" y="605929"/>
              <a:ext cx="2023863" cy="114301"/>
            </a:xfrm>
            <a:prstGeom prst="rect">
              <a:avLst/>
            </a:prstGeom>
            <a:effectLst/>
          </p:spPr>
        </p:pic>
        <p:pic>
          <p:nvPicPr>
            <p:cNvPr id="559" name="Line" descr="Line"/>
            <p:cNvPicPr>
              <a:picLocks noChangeAspect="0"/>
            </p:cNvPicPr>
            <p:nvPr/>
          </p:nvPicPr>
          <p:blipFill>
            <a:blip r:embed="rId14">
              <a:extLst/>
            </a:blip>
            <a:stretch>
              <a:fillRect/>
            </a:stretch>
          </p:blipFill>
          <p:spPr>
            <a:xfrm rot="6079995">
              <a:off x="4113011" y="1548277"/>
              <a:ext cx="1149575" cy="114301"/>
            </a:xfrm>
            <a:prstGeom prst="rect">
              <a:avLst/>
            </a:prstGeom>
            <a:effectLst/>
          </p:spPr>
        </p:pic>
        <p:pic>
          <p:nvPicPr>
            <p:cNvPr id="561" name="Line" descr="Line"/>
            <p:cNvPicPr>
              <a:picLocks noChangeAspect="0"/>
            </p:cNvPicPr>
            <p:nvPr/>
          </p:nvPicPr>
          <p:blipFill>
            <a:blip r:embed="rId15">
              <a:extLst/>
            </a:blip>
            <a:stretch>
              <a:fillRect/>
            </a:stretch>
          </p:blipFill>
          <p:spPr>
            <a:xfrm rot="2700000">
              <a:off x="2239291" y="2643597"/>
              <a:ext cx="785710" cy="114301"/>
            </a:xfrm>
            <a:prstGeom prst="rect">
              <a:avLst/>
            </a:prstGeom>
            <a:effectLst/>
          </p:spPr>
        </p:pic>
        <p:sp>
          <p:nvSpPr>
            <p:cNvPr id="563" name="Continuous…"/>
            <p:cNvSpPr txBox="1"/>
            <p:nvPr/>
          </p:nvSpPr>
          <p:spPr>
            <a:xfrm>
              <a:off x="-1" y="2966880"/>
              <a:ext cx="5692692" cy="20127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Continuous </a:t>
              </a:r>
            </a:p>
            <a:p>
              <a:pPr/>
              <a:r>
                <a:t>Integration</a:t>
              </a:r>
            </a:p>
          </p:txBody>
        </p:sp>
      </p:grpSp>
      <p:pic>
        <p:nvPicPr>
          <p:cNvPr id="565" name="Line" descr="Line"/>
          <p:cNvPicPr>
            <a:picLocks noChangeAspect="0"/>
          </p:cNvPicPr>
          <p:nvPr/>
        </p:nvPicPr>
        <p:blipFill>
          <a:blip r:embed="rId10">
            <a:extLst/>
          </a:blip>
          <a:stretch>
            <a:fillRect/>
          </a:stretch>
        </p:blipFill>
        <p:spPr>
          <a:xfrm rot="18900000">
            <a:off x="9690341" y="9647108"/>
            <a:ext cx="1910353" cy="114301"/>
          </a:xfrm>
          <a:prstGeom prst="rect">
            <a:avLst/>
          </a:prstGeom>
        </p:spPr>
      </p:pic>
      <p:pic>
        <p:nvPicPr>
          <p:cNvPr id="567" name="Line" descr="Line"/>
          <p:cNvPicPr>
            <a:picLocks noChangeAspect="0"/>
          </p:cNvPicPr>
          <p:nvPr/>
        </p:nvPicPr>
        <p:blipFill>
          <a:blip r:embed="rId10">
            <a:extLst/>
          </a:blip>
          <a:stretch>
            <a:fillRect/>
          </a:stretch>
        </p:blipFill>
        <p:spPr>
          <a:xfrm rot="18900000">
            <a:off x="10165950" y="9970988"/>
            <a:ext cx="1910353" cy="114301"/>
          </a:xfrm>
          <a:prstGeom prst="rect">
            <a:avLst/>
          </a:prstGeom>
        </p:spPr>
      </p:pic>
      <p:pic>
        <p:nvPicPr>
          <p:cNvPr id="569" name="Line" descr="Line"/>
          <p:cNvPicPr>
            <a:picLocks noChangeAspect="0"/>
          </p:cNvPicPr>
          <p:nvPr/>
        </p:nvPicPr>
        <p:blipFill>
          <a:blip r:embed="rId11">
            <a:extLst/>
          </a:blip>
          <a:stretch>
            <a:fillRect/>
          </a:stretch>
        </p:blipFill>
        <p:spPr>
          <a:xfrm rot="2360491">
            <a:off x="10172960" y="9042123"/>
            <a:ext cx="2373757" cy="114301"/>
          </a:xfrm>
          <a:prstGeom prst="rect">
            <a:avLst/>
          </a:prstGeom>
        </p:spPr>
      </p:pic>
      <p:pic>
        <p:nvPicPr>
          <p:cNvPr id="571" name="Line" descr="Line"/>
          <p:cNvPicPr>
            <a:picLocks noChangeAspect="0"/>
          </p:cNvPicPr>
          <p:nvPr/>
        </p:nvPicPr>
        <p:blipFill>
          <a:blip r:embed="rId12">
            <a:extLst/>
          </a:blip>
          <a:stretch>
            <a:fillRect/>
          </a:stretch>
        </p:blipFill>
        <p:spPr>
          <a:xfrm rot="18900000">
            <a:off x="10310348" y="8051220"/>
            <a:ext cx="924337" cy="114301"/>
          </a:xfrm>
          <a:prstGeom prst="rect">
            <a:avLst/>
          </a:prstGeom>
        </p:spPr>
      </p:pic>
      <p:pic>
        <p:nvPicPr>
          <p:cNvPr id="573" name="Line" descr="Line"/>
          <p:cNvPicPr>
            <a:picLocks noChangeAspect="0"/>
          </p:cNvPicPr>
          <p:nvPr/>
        </p:nvPicPr>
        <p:blipFill>
          <a:blip r:embed="rId13">
            <a:extLst/>
          </a:blip>
          <a:stretch>
            <a:fillRect/>
          </a:stretch>
        </p:blipFill>
        <p:spPr>
          <a:xfrm rot="13301281">
            <a:off x="10744327" y="8427908"/>
            <a:ext cx="2023862" cy="114301"/>
          </a:xfrm>
          <a:prstGeom prst="rect">
            <a:avLst/>
          </a:prstGeom>
        </p:spPr>
      </p:pic>
      <p:pic>
        <p:nvPicPr>
          <p:cNvPr id="575" name="Line" descr="Line"/>
          <p:cNvPicPr>
            <a:picLocks noChangeAspect="0"/>
          </p:cNvPicPr>
          <p:nvPr/>
        </p:nvPicPr>
        <p:blipFill>
          <a:blip r:embed="rId14">
            <a:extLst/>
          </a:blip>
          <a:stretch>
            <a:fillRect/>
          </a:stretch>
        </p:blipFill>
        <p:spPr>
          <a:xfrm rot="6079995">
            <a:off x="11824772" y="9370256"/>
            <a:ext cx="1149575" cy="114301"/>
          </a:xfrm>
          <a:prstGeom prst="rect">
            <a:avLst/>
          </a:prstGeom>
        </p:spPr>
      </p:pic>
      <p:pic>
        <p:nvPicPr>
          <p:cNvPr id="577" name="Line" descr="Line"/>
          <p:cNvPicPr>
            <a:picLocks noChangeAspect="0"/>
          </p:cNvPicPr>
          <p:nvPr/>
        </p:nvPicPr>
        <p:blipFill>
          <a:blip r:embed="rId15">
            <a:extLst/>
          </a:blip>
          <a:stretch>
            <a:fillRect/>
          </a:stretch>
        </p:blipFill>
        <p:spPr>
          <a:xfrm rot="2700000">
            <a:off x="9951053" y="10465576"/>
            <a:ext cx="785709" cy="114301"/>
          </a:xfrm>
          <a:prstGeom prst="rect">
            <a:avLst/>
          </a:prstGeom>
        </p:spPr>
      </p:pic>
      <p:sp>
        <p:nvSpPr>
          <p:cNvPr id="579" name="Configuration…"/>
          <p:cNvSpPr txBox="1"/>
          <p:nvPr/>
        </p:nvSpPr>
        <p:spPr>
          <a:xfrm>
            <a:off x="10750132" y="10759788"/>
            <a:ext cx="6474872" cy="201270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Configuration</a:t>
            </a:r>
          </a:p>
          <a:p>
            <a:pPr/>
            <a:r>
              <a:t>Management</a:t>
            </a:r>
          </a:p>
        </p:txBody>
      </p:sp>
      <p:grpSp>
        <p:nvGrpSpPr>
          <p:cNvPr id="595" name="Group"/>
          <p:cNvGrpSpPr/>
          <p:nvPr/>
        </p:nvGrpSpPr>
        <p:grpSpPr>
          <a:xfrm>
            <a:off x="13240899" y="343033"/>
            <a:ext cx="5350099" cy="4905447"/>
            <a:chOff x="-23672" y="-80822"/>
            <a:chExt cx="5350097" cy="4905446"/>
          </a:xfrm>
        </p:grpSpPr>
        <p:pic>
          <p:nvPicPr>
            <p:cNvPr id="580" name="Line" descr="Line"/>
            <p:cNvPicPr>
              <a:picLocks noChangeAspect="0"/>
            </p:cNvPicPr>
            <p:nvPr/>
          </p:nvPicPr>
          <p:blipFill>
            <a:blip r:embed="rId10">
              <a:extLst/>
            </a:blip>
            <a:stretch>
              <a:fillRect/>
            </a:stretch>
          </p:blipFill>
          <p:spPr>
            <a:xfrm rot="18900000">
              <a:off x="-263026" y="1825129"/>
              <a:ext cx="1910352" cy="114301"/>
            </a:xfrm>
            <a:prstGeom prst="rect">
              <a:avLst/>
            </a:prstGeom>
            <a:effectLst/>
          </p:spPr>
        </p:pic>
        <p:pic>
          <p:nvPicPr>
            <p:cNvPr id="582" name="Line" descr="Line"/>
            <p:cNvPicPr>
              <a:picLocks noChangeAspect="0"/>
            </p:cNvPicPr>
            <p:nvPr/>
          </p:nvPicPr>
          <p:blipFill>
            <a:blip r:embed="rId10">
              <a:extLst/>
            </a:blip>
            <a:stretch>
              <a:fillRect/>
            </a:stretch>
          </p:blipFill>
          <p:spPr>
            <a:xfrm rot="18900000">
              <a:off x="212584" y="2149009"/>
              <a:ext cx="1910352" cy="114301"/>
            </a:xfrm>
            <a:prstGeom prst="rect">
              <a:avLst/>
            </a:prstGeom>
            <a:effectLst/>
          </p:spPr>
        </p:pic>
        <p:pic>
          <p:nvPicPr>
            <p:cNvPr id="584" name="Line" descr="Line"/>
            <p:cNvPicPr>
              <a:picLocks noChangeAspect="0"/>
            </p:cNvPicPr>
            <p:nvPr/>
          </p:nvPicPr>
          <p:blipFill>
            <a:blip r:embed="rId11">
              <a:extLst/>
            </a:blip>
            <a:stretch>
              <a:fillRect/>
            </a:stretch>
          </p:blipFill>
          <p:spPr>
            <a:xfrm rot="2360491">
              <a:off x="219593" y="1220144"/>
              <a:ext cx="2373756" cy="114301"/>
            </a:xfrm>
            <a:prstGeom prst="rect">
              <a:avLst/>
            </a:prstGeom>
            <a:effectLst/>
          </p:spPr>
        </p:pic>
        <p:pic>
          <p:nvPicPr>
            <p:cNvPr id="586" name="Line" descr="Line"/>
            <p:cNvPicPr>
              <a:picLocks noChangeAspect="0"/>
            </p:cNvPicPr>
            <p:nvPr/>
          </p:nvPicPr>
          <p:blipFill>
            <a:blip r:embed="rId12">
              <a:extLst/>
            </a:blip>
            <a:stretch>
              <a:fillRect/>
            </a:stretch>
          </p:blipFill>
          <p:spPr>
            <a:xfrm rot="18900000">
              <a:off x="356981" y="229240"/>
              <a:ext cx="924337" cy="114301"/>
            </a:xfrm>
            <a:prstGeom prst="rect">
              <a:avLst/>
            </a:prstGeom>
            <a:effectLst/>
          </p:spPr>
        </p:pic>
        <p:pic>
          <p:nvPicPr>
            <p:cNvPr id="588" name="Line" descr="Line"/>
            <p:cNvPicPr>
              <a:picLocks noChangeAspect="0"/>
            </p:cNvPicPr>
            <p:nvPr/>
          </p:nvPicPr>
          <p:blipFill>
            <a:blip r:embed="rId13">
              <a:extLst/>
            </a:blip>
            <a:stretch>
              <a:fillRect/>
            </a:stretch>
          </p:blipFill>
          <p:spPr>
            <a:xfrm rot="13301281">
              <a:off x="790959" y="605929"/>
              <a:ext cx="2023862" cy="114301"/>
            </a:xfrm>
            <a:prstGeom prst="rect">
              <a:avLst/>
            </a:prstGeom>
            <a:effectLst/>
          </p:spPr>
        </p:pic>
        <p:pic>
          <p:nvPicPr>
            <p:cNvPr id="590" name="Line" descr="Line"/>
            <p:cNvPicPr>
              <a:picLocks noChangeAspect="0"/>
            </p:cNvPicPr>
            <p:nvPr/>
          </p:nvPicPr>
          <p:blipFill>
            <a:blip r:embed="rId14">
              <a:extLst/>
            </a:blip>
            <a:stretch>
              <a:fillRect/>
            </a:stretch>
          </p:blipFill>
          <p:spPr>
            <a:xfrm rot="6079995">
              <a:off x="1871405" y="1548278"/>
              <a:ext cx="1149575" cy="114301"/>
            </a:xfrm>
            <a:prstGeom prst="rect">
              <a:avLst/>
            </a:prstGeom>
            <a:effectLst/>
          </p:spPr>
        </p:pic>
        <p:pic>
          <p:nvPicPr>
            <p:cNvPr id="592" name="Line" descr="Line"/>
            <p:cNvPicPr>
              <a:picLocks noChangeAspect="0"/>
            </p:cNvPicPr>
            <p:nvPr/>
          </p:nvPicPr>
          <p:blipFill>
            <a:blip r:embed="rId15">
              <a:extLst/>
            </a:blip>
            <a:stretch>
              <a:fillRect/>
            </a:stretch>
          </p:blipFill>
          <p:spPr>
            <a:xfrm rot="2700000">
              <a:off x="-2315" y="2643597"/>
              <a:ext cx="785710" cy="114301"/>
            </a:xfrm>
            <a:prstGeom prst="rect">
              <a:avLst/>
            </a:prstGeom>
            <a:effectLst/>
          </p:spPr>
        </p:pic>
        <p:sp>
          <p:nvSpPr>
            <p:cNvPr id="594" name="Continuous…"/>
            <p:cNvSpPr txBox="1"/>
            <p:nvPr/>
          </p:nvSpPr>
          <p:spPr>
            <a:xfrm>
              <a:off x="-1" y="2811916"/>
              <a:ext cx="5326427" cy="20127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Continuous</a:t>
              </a:r>
            </a:p>
            <a:p>
              <a:pPr/>
              <a:r>
                <a:t>Deployment</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99"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600"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grpSp>
        <p:nvGrpSpPr>
          <p:cNvPr id="612" name="Group"/>
          <p:cNvGrpSpPr/>
          <p:nvPr/>
        </p:nvGrpSpPr>
        <p:grpSpPr>
          <a:xfrm>
            <a:off x="6404237" y="5700572"/>
            <a:ext cx="1124154" cy="3227504"/>
            <a:chOff x="-148841" y="-127000"/>
            <a:chExt cx="1124152" cy="3227502"/>
          </a:xfrm>
        </p:grpSpPr>
        <p:pic>
          <p:nvPicPr>
            <p:cNvPr id="601"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603"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605"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607"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609"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611"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624" name="Group"/>
          <p:cNvGrpSpPr/>
          <p:nvPr/>
        </p:nvGrpSpPr>
        <p:grpSpPr>
          <a:xfrm>
            <a:off x="5087448" y="4646290"/>
            <a:ext cx="1124154" cy="3227503"/>
            <a:chOff x="-148841" y="-127000"/>
            <a:chExt cx="1124152" cy="3227502"/>
          </a:xfrm>
        </p:grpSpPr>
        <p:pic>
          <p:nvPicPr>
            <p:cNvPr id="613"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615"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617"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619"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621"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623"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636" name="Group"/>
          <p:cNvGrpSpPr/>
          <p:nvPr/>
        </p:nvGrpSpPr>
        <p:grpSpPr>
          <a:xfrm>
            <a:off x="3770659" y="5700572"/>
            <a:ext cx="1124154" cy="3227504"/>
            <a:chOff x="-148841" y="-127000"/>
            <a:chExt cx="1124152" cy="3227502"/>
          </a:xfrm>
        </p:grpSpPr>
        <p:pic>
          <p:nvPicPr>
            <p:cNvPr id="625"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627"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629"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631"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633"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635"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639" name="Group"/>
          <p:cNvGrpSpPr/>
          <p:nvPr/>
        </p:nvGrpSpPr>
        <p:grpSpPr>
          <a:xfrm>
            <a:off x="4131755" y="2797225"/>
            <a:ext cx="17549131" cy="2040704"/>
            <a:chOff x="0" y="0"/>
            <a:chExt cx="17549130" cy="2040703"/>
          </a:xfrm>
        </p:grpSpPr>
        <p:sp>
          <p:nvSpPr>
            <p:cNvPr id="637" name="Dev"/>
            <p:cNvSpPr txBox="1"/>
            <p:nvPr/>
          </p:nvSpPr>
          <p:spPr>
            <a:xfrm>
              <a:off x="0" y="-1"/>
              <a:ext cx="3574877"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1">
                      <a:hueOff val="378192"/>
                      <a:satOff val="30564"/>
                      <a:lumOff val="24900"/>
                    </a:schemeClr>
                  </a:solidFill>
                </a:defRPr>
              </a:lvl1pPr>
            </a:lstStyle>
            <a:p>
              <a:pPr/>
              <a:r>
                <a:t>Dev</a:t>
              </a:r>
            </a:p>
          </p:txBody>
        </p:sp>
        <p:sp>
          <p:nvSpPr>
            <p:cNvPr id="638" name="Ops"/>
            <p:cNvSpPr txBox="1"/>
            <p:nvPr/>
          </p:nvSpPr>
          <p:spPr>
            <a:xfrm>
              <a:off x="13974254" y="-1"/>
              <a:ext cx="3574877"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2">
                      <a:satOff val="-6035"/>
                      <a:lumOff val="17455"/>
                    </a:schemeClr>
                  </a:solidFill>
                </a:defRPr>
              </a:lvl1pPr>
            </a:lstStyle>
            <a:p>
              <a:pPr/>
              <a:r>
                <a:t>Ops</a:t>
              </a:r>
            </a:p>
          </p:txBody>
        </p:sp>
      </p:grpSp>
      <p:grpSp>
        <p:nvGrpSpPr>
          <p:cNvPr id="651" name="Group"/>
          <p:cNvGrpSpPr/>
          <p:nvPr/>
        </p:nvGrpSpPr>
        <p:grpSpPr>
          <a:xfrm>
            <a:off x="19320450" y="5072864"/>
            <a:ext cx="1124154" cy="3227503"/>
            <a:chOff x="-148841" y="-127000"/>
            <a:chExt cx="1124152" cy="3227502"/>
          </a:xfrm>
        </p:grpSpPr>
        <p:pic>
          <p:nvPicPr>
            <p:cNvPr id="640"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642"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644"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646"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648"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650"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663" name="Group"/>
          <p:cNvGrpSpPr/>
          <p:nvPr/>
        </p:nvGrpSpPr>
        <p:grpSpPr>
          <a:xfrm>
            <a:off x="21104639" y="4731219"/>
            <a:ext cx="1124153" cy="3227503"/>
            <a:chOff x="-148841" y="-127000"/>
            <a:chExt cx="1124152" cy="3227502"/>
          </a:xfrm>
        </p:grpSpPr>
        <p:pic>
          <p:nvPicPr>
            <p:cNvPr id="652"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654"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656"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658"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660"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662"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675" name="Group"/>
          <p:cNvGrpSpPr/>
          <p:nvPr/>
        </p:nvGrpSpPr>
        <p:grpSpPr>
          <a:xfrm>
            <a:off x="20212544" y="6630143"/>
            <a:ext cx="1124154" cy="3227503"/>
            <a:chOff x="-148841" y="-127000"/>
            <a:chExt cx="1124152" cy="3227502"/>
          </a:xfrm>
        </p:grpSpPr>
        <p:pic>
          <p:nvPicPr>
            <p:cNvPr id="664"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666"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668"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670"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672"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674"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678" name="Group"/>
          <p:cNvGrpSpPr/>
          <p:nvPr/>
        </p:nvGrpSpPr>
        <p:grpSpPr>
          <a:xfrm>
            <a:off x="9769561" y="5837647"/>
            <a:ext cx="6482171" cy="2040705"/>
            <a:chOff x="0" y="0"/>
            <a:chExt cx="6482169" cy="2040703"/>
          </a:xfrm>
        </p:grpSpPr>
        <p:sp>
          <p:nvSpPr>
            <p:cNvPr id="676" name="Dev"/>
            <p:cNvSpPr txBox="1"/>
            <p:nvPr/>
          </p:nvSpPr>
          <p:spPr>
            <a:xfrm>
              <a:off x="0" y="-1"/>
              <a:ext cx="3574877"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1">
                      <a:hueOff val="378192"/>
                      <a:satOff val="30564"/>
                      <a:lumOff val="24900"/>
                    </a:schemeClr>
                  </a:solidFill>
                </a:defRPr>
              </a:lvl1pPr>
            </a:lstStyle>
            <a:p>
              <a:pPr/>
              <a:r>
                <a:t>Dev</a:t>
              </a:r>
            </a:p>
          </p:txBody>
        </p:sp>
        <p:sp>
          <p:nvSpPr>
            <p:cNvPr id="677" name="Ops"/>
            <p:cNvSpPr txBox="1"/>
            <p:nvPr/>
          </p:nvSpPr>
          <p:spPr>
            <a:xfrm>
              <a:off x="2907293" y="-1"/>
              <a:ext cx="3574877"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2">
                      <a:satOff val="-6035"/>
                      <a:lumOff val="17455"/>
                    </a:schemeClr>
                  </a:solidFill>
                </a:defRPr>
              </a:lvl1pPr>
            </a:lstStyle>
            <a:p>
              <a:pPr/>
              <a:r>
                <a:t>Ops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78"/>
                                        </p:tgtEl>
                                        <p:attrNameLst>
                                          <p:attrName>style.visibility</p:attrName>
                                        </p:attrNameLst>
                                      </p:cBhvr>
                                      <p:to>
                                        <p:strVal val="visible"/>
                                      </p:to>
                                    </p:set>
                                  </p:childTnLst>
                                </p:cTn>
                              </p:par>
                            </p:childTnLst>
                          </p:cTn>
                        </p:par>
                        <p:par>
                          <p:cTn id="7" fill="hold">
                            <p:stCondLst>
                              <p:cond delay="0"/>
                            </p:stCondLst>
                            <p:childTnLst>
                              <p:par>
                                <p:cTn id="8" presetClass="exit" nodeType="afterEffect" presetSubtype="0" presetID="1" grpId="2" fill="hold">
                                  <p:stCondLst>
                                    <p:cond delay="0"/>
                                  </p:stCondLst>
                                  <p:iterate type="el" backwards="0">
                                    <p:tmAbs val="0"/>
                                  </p:iterate>
                                  <p:childTnLst>
                                    <p:set>
                                      <p:cBhvr>
                                        <p:cTn id="9" fill="hold">
                                          <p:stCondLst>
                                            <p:cond delay="0"/>
                                          </p:stCondLst>
                                        </p:cTn>
                                        <p:tgtEl>
                                          <p:spTgt spid="6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9" grpId="2"/>
      <p:bldP build="whole" bldLvl="1" animBg="1" rev="0" advAuto="0" spid="678"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2" name="Do I really know…"/>
          <p:cNvSpPr txBox="1"/>
          <p:nvPr/>
        </p:nvSpPr>
        <p:spPr>
          <a:xfrm>
            <a:off x="3125044" y="3160642"/>
            <a:ext cx="18133913"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Do I really know </a:t>
            </a:r>
          </a:p>
          <a:p>
            <a:pPr>
              <a:defRPr sz="15000"/>
            </a:pPr>
            <a:r>
              <a:t>what is DevOps?</a:t>
            </a:r>
          </a:p>
        </p:txBody>
      </p:sp>
      <p:pic>
        <p:nvPicPr>
          <p:cNvPr id="683"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684"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What do…"/>
          <p:cNvSpPr txBox="1"/>
          <p:nvPr/>
        </p:nvSpPr>
        <p:spPr>
          <a:xfrm>
            <a:off x="1253284" y="1947792"/>
            <a:ext cx="21877433"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What do </a:t>
            </a:r>
          </a:p>
          <a:p>
            <a:pPr>
              <a:defRPr sz="15000"/>
            </a:pPr>
            <a:r>
              <a:t>we want to achieve by introducing DevOps?</a:t>
            </a:r>
          </a:p>
        </p:txBody>
      </p:sp>
      <p:pic>
        <p:nvPicPr>
          <p:cNvPr id="689" name="codurance_brand.png" descr="codurance_brand.png"/>
          <p:cNvPicPr>
            <a:picLocks noChangeAspect="1"/>
          </p:cNvPicPr>
          <p:nvPr/>
        </p:nvPicPr>
        <p:blipFill>
          <a:blip r:embed="rId2">
            <a:extLst/>
          </a:blip>
          <a:stretch>
            <a:fillRect/>
          </a:stretch>
        </p:blipFill>
        <p:spPr>
          <a:xfrm>
            <a:off x="21453690" y="169465"/>
            <a:ext cx="2607470" cy="2607470"/>
          </a:xfrm>
          <a:prstGeom prst="rect">
            <a:avLst/>
          </a:prstGeom>
          <a:ln w="114300">
            <a:miter lim="400000"/>
          </a:ln>
        </p:spPr>
      </p:pic>
      <p:pic>
        <p:nvPicPr>
          <p:cNvPr id="690" name="mucon_bytes.png" descr="mucon_bytes.png"/>
          <p:cNvPicPr>
            <a:picLocks noChangeAspect="1"/>
          </p:cNvPicPr>
          <p:nvPr/>
        </p:nvPicPr>
        <p:blipFill>
          <a:blip r:embed="rId3">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2"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693"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694" name="Understand Process"/>
          <p:cNvSpPr txBox="1"/>
          <p:nvPr/>
        </p:nvSpPr>
        <p:spPr>
          <a:xfrm>
            <a:off x="6002119" y="1935227"/>
            <a:ext cx="15903101" cy="17389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0000">
                <a:solidFill>
                  <a:schemeClr val="accent1">
                    <a:hueOff val="378192"/>
                    <a:satOff val="30564"/>
                    <a:lumOff val="24900"/>
                  </a:schemeClr>
                </a:solidFill>
              </a:defRPr>
            </a:lvl1pPr>
          </a:lstStyle>
          <a:p>
            <a:pPr/>
            <a:r>
              <a:t>Understand Process</a:t>
            </a:r>
          </a:p>
        </p:txBody>
      </p:sp>
      <p:sp>
        <p:nvSpPr>
          <p:cNvPr id="695" name="Automate Process"/>
          <p:cNvSpPr txBox="1"/>
          <p:nvPr/>
        </p:nvSpPr>
        <p:spPr>
          <a:xfrm>
            <a:off x="583655" y="4474011"/>
            <a:ext cx="15903101" cy="17389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0000">
                <a:solidFill>
                  <a:schemeClr val="accent1">
                    <a:hueOff val="378192"/>
                    <a:satOff val="30564"/>
                    <a:lumOff val="24900"/>
                  </a:schemeClr>
                </a:solidFill>
              </a:defRPr>
            </a:lvl1pPr>
          </a:lstStyle>
          <a:p>
            <a:pPr/>
            <a:r>
              <a:t>Automate Process</a:t>
            </a:r>
          </a:p>
        </p:txBody>
      </p:sp>
      <p:sp>
        <p:nvSpPr>
          <p:cNvPr id="696" name="Frequent Deployments"/>
          <p:cNvSpPr txBox="1"/>
          <p:nvPr/>
        </p:nvSpPr>
        <p:spPr>
          <a:xfrm>
            <a:off x="5895171" y="7012796"/>
            <a:ext cx="17065030" cy="17389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0000">
                <a:solidFill>
                  <a:schemeClr val="accent1">
                    <a:hueOff val="378192"/>
                    <a:satOff val="30564"/>
                    <a:lumOff val="24900"/>
                  </a:schemeClr>
                </a:solidFill>
              </a:defRPr>
            </a:lvl1pPr>
          </a:lstStyle>
          <a:p>
            <a:pPr/>
            <a:r>
              <a:t>Frequent Deployments</a:t>
            </a:r>
          </a:p>
        </p:txBody>
      </p:sp>
      <p:sp>
        <p:nvSpPr>
          <p:cNvPr id="697" name="Scale my application"/>
          <p:cNvSpPr txBox="1"/>
          <p:nvPr/>
        </p:nvSpPr>
        <p:spPr>
          <a:xfrm>
            <a:off x="2412698" y="9551580"/>
            <a:ext cx="17065029" cy="17389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0000">
                <a:solidFill>
                  <a:schemeClr val="accent1">
                    <a:hueOff val="378192"/>
                    <a:satOff val="30564"/>
                    <a:lumOff val="24900"/>
                  </a:schemeClr>
                </a:solidFill>
              </a:defRPr>
            </a:lvl1pPr>
          </a:lstStyle>
          <a:p>
            <a:pPr/>
            <a:r>
              <a:t>Scale my application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5" grpId="2"/>
      <p:bldP build="whole" bldLvl="1" animBg="1" rev="0" advAuto="0" spid="697" grpId="4"/>
      <p:bldP build="whole" bldLvl="1" animBg="1" rev="0" advAuto="0" spid="694" grpId="1"/>
      <p:bldP build="whole" bldLvl="1" animBg="1" rev="0" advAuto="0" spid="696" grpId="3"/>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What does DevOps bring to our project?"/>
          <p:cNvSpPr txBox="1"/>
          <p:nvPr/>
        </p:nvSpPr>
        <p:spPr>
          <a:xfrm>
            <a:off x="2988077" y="3160642"/>
            <a:ext cx="18407845"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What does DevOps bring to our project? </a:t>
            </a:r>
          </a:p>
        </p:txBody>
      </p:sp>
      <p:pic>
        <p:nvPicPr>
          <p:cNvPr id="702"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03"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7" name="What is the most important for our company?"/>
          <p:cNvSpPr txBox="1"/>
          <p:nvPr/>
        </p:nvSpPr>
        <p:spPr>
          <a:xfrm>
            <a:off x="2568941" y="3160642"/>
            <a:ext cx="19246118"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What is the most important for our company?</a:t>
            </a:r>
          </a:p>
        </p:txBody>
      </p:sp>
      <p:pic>
        <p:nvPicPr>
          <p:cNvPr id="708" name="codurance_brand.png" descr="codurance_brand.png"/>
          <p:cNvPicPr>
            <a:picLocks noChangeAspect="1"/>
          </p:cNvPicPr>
          <p:nvPr/>
        </p:nvPicPr>
        <p:blipFill>
          <a:blip r:embed="rId3">
            <a:extLst/>
          </a:blip>
          <a:stretch>
            <a:fillRect/>
          </a:stretch>
        </p:blipFill>
        <p:spPr>
          <a:xfrm>
            <a:off x="21453690" y="194865"/>
            <a:ext cx="2607470" cy="2607470"/>
          </a:xfrm>
          <a:prstGeom prst="rect">
            <a:avLst/>
          </a:prstGeom>
          <a:ln w="114300">
            <a:miter lim="400000"/>
          </a:ln>
        </p:spPr>
      </p:pic>
      <p:pic>
        <p:nvPicPr>
          <p:cNvPr id="709"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3" name="Business Value"/>
          <p:cNvSpPr txBox="1"/>
          <p:nvPr/>
        </p:nvSpPr>
        <p:spPr>
          <a:xfrm>
            <a:off x="5542731" y="4087742"/>
            <a:ext cx="13298538"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1">
                    <a:hueOff val="378192"/>
                    <a:satOff val="30564"/>
                    <a:lumOff val="24900"/>
                  </a:schemeClr>
                </a:solidFill>
              </a:defRPr>
            </a:lvl1pPr>
          </a:lstStyle>
          <a:p>
            <a:pPr/>
            <a:r>
              <a:t>Business Value</a:t>
            </a:r>
          </a:p>
        </p:txBody>
      </p:sp>
      <p:sp>
        <p:nvSpPr>
          <p:cNvPr id="714" name="Software"/>
          <p:cNvSpPr txBox="1"/>
          <p:nvPr/>
        </p:nvSpPr>
        <p:spPr>
          <a:xfrm>
            <a:off x="8161222" y="7587553"/>
            <a:ext cx="8061556"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2">
                    <a:satOff val="-6035"/>
                    <a:lumOff val="17455"/>
                  </a:schemeClr>
                </a:solidFill>
              </a:defRPr>
            </a:lvl1pPr>
          </a:lstStyle>
          <a:p>
            <a:pPr/>
            <a:r>
              <a:t>Software</a:t>
            </a:r>
          </a:p>
        </p:txBody>
      </p:sp>
      <p:pic>
        <p:nvPicPr>
          <p:cNvPr id="715"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16"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4" grpId="2"/>
      <p:bldP build="whole" bldLvl="1" animBg="1" rev="0" advAuto="0" spid="71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 name="How does…"/>
          <p:cNvSpPr txBox="1"/>
          <p:nvPr/>
        </p:nvSpPr>
        <p:spPr>
          <a:xfrm>
            <a:off x="599727" y="1947792"/>
            <a:ext cx="23184547"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does </a:t>
            </a:r>
          </a:p>
          <a:p>
            <a:pPr>
              <a:defRPr sz="15000"/>
            </a:pPr>
            <a:r>
              <a:t>our software </a:t>
            </a:r>
          </a:p>
          <a:p>
            <a:pPr>
              <a:defRPr sz="15000"/>
            </a:pPr>
            <a:r>
              <a:t>deliver </a:t>
            </a:r>
          </a:p>
          <a:p>
            <a:pPr>
              <a:defRPr sz="15000"/>
            </a:pPr>
            <a:r>
              <a:t>our business value?</a:t>
            </a:r>
          </a:p>
        </p:txBody>
      </p:sp>
      <p:pic>
        <p:nvPicPr>
          <p:cNvPr id="721" name="codurance_brand.png" descr="codurance_brand.png"/>
          <p:cNvPicPr>
            <a:picLocks noChangeAspect="1"/>
          </p:cNvPicPr>
          <p:nvPr/>
        </p:nvPicPr>
        <p:blipFill>
          <a:blip r:embed="rId2">
            <a:extLst/>
          </a:blip>
          <a:stretch>
            <a:fillRect/>
          </a:stretch>
        </p:blipFill>
        <p:spPr>
          <a:xfrm>
            <a:off x="21453690" y="169465"/>
            <a:ext cx="2607470" cy="2607470"/>
          </a:xfrm>
          <a:prstGeom prst="rect">
            <a:avLst/>
          </a:prstGeom>
          <a:ln w="114300">
            <a:miter lim="400000"/>
          </a:ln>
        </p:spPr>
      </p:pic>
      <p:pic>
        <p:nvPicPr>
          <p:cNvPr id="722" name="mucon_bytes.png" descr="mucon_bytes.png"/>
          <p:cNvPicPr>
            <a:picLocks noChangeAspect="1"/>
          </p:cNvPicPr>
          <p:nvPr/>
        </p:nvPicPr>
        <p:blipFill>
          <a:blip r:embed="rId3">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sp>
        <p:nvSpPr>
          <p:cNvPr id="134" name="What is DevOps?"/>
          <p:cNvSpPr txBox="1"/>
          <p:nvPr/>
        </p:nvSpPr>
        <p:spPr>
          <a:xfrm>
            <a:off x="2628980" y="5586342"/>
            <a:ext cx="19126040"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What is DevOps?</a:t>
            </a:r>
          </a:p>
        </p:txBody>
      </p:sp>
      <p:pic>
        <p:nvPicPr>
          <p:cNvPr id="135"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4" name="Agile"/>
          <p:cNvSpPr txBox="1"/>
          <p:nvPr/>
        </p:nvSpPr>
        <p:spPr>
          <a:xfrm>
            <a:off x="5542731" y="5837648"/>
            <a:ext cx="13298538"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1">
                    <a:hueOff val="378192"/>
                    <a:satOff val="30564"/>
                    <a:lumOff val="24900"/>
                  </a:schemeClr>
                </a:solidFill>
              </a:defRPr>
            </a:lvl1pPr>
          </a:lstStyle>
          <a:p>
            <a:pPr/>
            <a:r>
              <a:t>Agile</a:t>
            </a:r>
          </a:p>
        </p:txBody>
      </p:sp>
      <p:pic>
        <p:nvPicPr>
          <p:cNvPr id="725"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26"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0" name="How do we deliver…"/>
          <p:cNvSpPr txBox="1"/>
          <p:nvPr/>
        </p:nvSpPr>
        <p:spPr>
          <a:xfrm>
            <a:off x="2590160" y="1947792"/>
            <a:ext cx="19203680"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do we deliver </a:t>
            </a:r>
          </a:p>
          <a:p>
            <a:pPr>
              <a:defRPr sz="15000"/>
            </a:pPr>
            <a:r>
              <a:t>our software to </a:t>
            </a:r>
          </a:p>
          <a:p>
            <a:pPr>
              <a:defRPr sz="15000"/>
            </a:pPr>
            <a:r>
              <a:t>our customers?</a:t>
            </a:r>
          </a:p>
        </p:txBody>
      </p:sp>
      <p:pic>
        <p:nvPicPr>
          <p:cNvPr id="731"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32"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6" name="Code"/>
          <p:cNvSpPr txBox="1"/>
          <p:nvPr/>
        </p:nvSpPr>
        <p:spPr>
          <a:xfrm>
            <a:off x="5542731" y="2181834"/>
            <a:ext cx="13298538"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1">
                    <a:hueOff val="378192"/>
                    <a:satOff val="30564"/>
                    <a:lumOff val="24900"/>
                  </a:schemeClr>
                </a:solidFill>
              </a:defRPr>
            </a:lvl1pPr>
          </a:lstStyle>
          <a:p>
            <a:pPr/>
            <a:r>
              <a:t>Code</a:t>
            </a:r>
          </a:p>
        </p:txBody>
      </p:sp>
      <p:sp>
        <p:nvSpPr>
          <p:cNvPr id="737" name="Deployment"/>
          <p:cNvSpPr txBox="1"/>
          <p:nvPr/>
        </p:nvSpPr>
        <p:spPr>
          <a:xfrm>
            <a:off x="6500812" y="9491676"/>
            <a:ext cx="11382376"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4">
                    <a:hueOff val="523059"/>
                    <a:satOff val="14124"/>
                    <a:lumOff val="17374"/>
                  </a:schemeClr>
                </a:solidFill>
              </a:defRPr>
            </a:lvl1pPr>
          </a:lstStyle>
          <a:p>
            <a:pPr/>
            <a:r>
              <a:t>Deployment</a:t>
            </a:r>
          </a:p>
        </p:txBody>
      </p:sp>
      <p:sp>
        <p:nvSpPr>
          <p:cNvPr id="738" name="Executable"/>
          <p:cNvSpPr txBox="1"/>
          <p:nvPr/>
        </p:nvSpPr>
        <p:spPr>
          <a:xfrm>
            <a:off x="6833535" y="4618448"/>
            <a:ext cx="10716928"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2">
                    <a:satOff val="-6035"/>
                    <a:lumOff val="17455"/>
                  </a:schemeClr>
                </a:solidFill>
              </a:defRPr>
            </a:lvl1pPr>
          </a:lstStyle>
          <a:p>
            <a:pPr/>
            <a:r>
              <a:t>Executable</a:t>
            </a:r>
          </a:p>
        </p:txBody>
      </p:sp>
      <p:sp>
        <p:nvSpPr>
          <p:cNvPr id="739" name="Infrastructure"/>
          <p:cNvSpPr txBox="1"/>
          <p:nvPr/>
        </p:nvSpPr>
        <p:spPr>
          <a:xfrm>
            <a:off x="4833937" y="7055062"/>
            <a:ext cx="14716125"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6">
                    <a:hueOff val="-1107705"/>
                    <a:satOff val="-1883"/>
                    <a:lumOff val="8235"/>
                  </a:schemeClr>
                </a:solidFill>
              </a:defRPr>
            </a:lvl1pPr>
          </a:lstStyle>
          <a:p>
            <a:pPr/>
            <a:r>
              <a:t>Infrastructure</a:t>
            </a:r>
          </a:p>
        </p:txBody>
      </p:sp>
      <p:pic>
        <p:nvPicPr>
          <p:cNvPr id="740"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41"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7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7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6" grpId="1"/>
      <p:bldP build="whole" bldLvl="1" animBg="1" rev="0" advAuto="0" spid="739" grpId="3"/>
      <p:bldP build="whole" bldLvl="1" animBg="1" rev="0" advAuto="0" spid="738" grpId="2"/>
      <p:bldP build="whole" bldLvl="1" animBg="1" rev="0" advAuto="0" spid="737" grpId="4"/>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5" name="Where…"/>
          <p:cNvSpPr txBox="1"/>
          <p:nvPr/>
        </p:nvSpPr>
        <p:spPr>
          <a:xfrm>
            <a:off x="2841667" y="3160642"/>
            <a:ext cx="18700666"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Where </a:t>
            </a:r>
          </a:p>
          <a:p>
            <a:pPr>
              <a:defRPr sz="15000"/>
            </a:pPr>
            <a:r>
              <a:t>is </a:t>
            </a:r>
          </a:p>
          <a:p>
            <a:pPr>
              <a:defRPr sz="15000"/>
            </a:pPr>
            <a:r>
              <a:t>our application?</a:t>
            </a:r>
          </a:p>
        </p:txBody>
      </p:sp>
      <p:pic>
        <p:nvPicPr>
          <p:cNvPr id="746"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47"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1" name="Why do we need to know that?"/>
          <p:cNvSpPr txBox="1"/>
          <p:nvPr/>
        </p:nvSpPr>
        <p:spPr>
          <a:xfrm>
            <a:off x="1560002" y="4373492"/>
            <a:ext cx="21263996" cy="49690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Why do we need to know that?</a:t>
            </a:r>
          </a:p>
        </p:txBody>
      </p:sp>
      <p:pic>
        <p:nvPicPr>
          <p:cNvPr id="752"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53"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7" name="Who is…"/>
          <p:cNvSpPr txBox="1"/>
          <p:nvPr/>
        </p:nvSpPr>
        <p:spPr>
          <a:xfrm>
            <a:off x="1560002" y="1947792"/>
            <a:ext cx="21263996"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Who is </a:t>
            </a:r>
          </a:p>
          <a:p>
            <a:pPr>
              <a:defRPr sz="15000"/>
            </a:pPr>
            <a:r>
              <a:t>responsible </a:t>
            </a:r>
          </a:p>
          <a:p>
            <a:pPr>
              <a:defRPr sz="15000"/>
            </a:pPr>
            <a:r>
              <a:t>for </a:t>
            </a:r>
          </a:p>
          <a:p>
            <a:pPr>
              <a:defRPr sz="15000"/>
            </a:pPr>
            <a:r>
              <a:t>our infrastructure?</a:t>
            </a:r>
          </a:p>
        </p:txBody>
      </p:sp>
      <p:pic>
        <p:nvPicPr>
          <p:cNvPr id="758"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59"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3" name="Nobody"/>
          <p:cNvSpPr txBox="1"/>
          <p:nvPr/>
        </p:nvSpPr>
        <p:spPr>
          <a:xfrm>
            <a:off x="7927684" y="3859826"/>
            <a:ext cx="8528632"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solidFill>
                  <a:schemeClr val="accent5">
                    <a:hueOff val="106354"/>
                    <a:satOff val="-4882"/>
                    <a:lumOff val="15353"/>
                  </a:schemeClr>
                </a:solidFill>
              </a:defRPr>
            </a:lvl1pPr>
          </a:lstStyle>
          <a:p>
            <a:pPr/>
            <a:r>
              <a:t>Nobody</a:t>
            </a:r>
          </a:p>
        </p:txBody>
      </p:sp>
      <p:sp>
        <p:nvSpPr>
          <p:cNvPr id="764" name="Everyone"/>
          <p:cNvSpPr txBox="1"/>
          <p:nvPr/>
        </p:nvSpPr>
        <p:spPr>
          <a:xfrm>
            <a:off x="5902061" y="7312858"/>
            <a:ext cx="12579878"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solidFill>
                  <a:schemeClr val="accent4">
                    <a:hueOff val="523059"/>
                    <a:satOff val="14124"/>
                    <a:lumOff val="17374"/>
                  </a:schemeClr>
                </a:solidFill>
              </a:defRPr>
            </a:lvl1pPr>
          </a:lstStyle>
          <a:p>
            <a:pPr/>
            <a:r>
              <a:t>Everyone</a:t>
            </a:r>
          </a:p>
        </p:txBody>
      </p:sp>
      <p:pic>
        <p:nvPicPr>
          <p:cNvPr id="765"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66"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4" grpId="2"/>
      <p:bldP build="whole" bldLvl="1" animBg="1" rev="0" advAuto="0" spid="763"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 name="Personal…"/>
          <p:cNvSpPr txBox="1"/>
          <p:nvPr/>
        </p:nvSpPr>
        <p:spPr>
          <a:xfrm>
            <a:off x="4098563" y="4373492"/>
            <a:ext cx="16186873" cy="49690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solidFill>
                  <a:schemeClr val="accent4">
                    <a:hueOff val="523059"/>
                    <a:satOff val="14124"/>
                    <a:lumOff val="17374"/>
                  </a:schemeClr>
                </a:solidFill>
              </a:defRPr>
            </a:pPr>
            <a:r>
              <a:t>Personal</a:t>
            </a:r>
          </a:p>
          <a:p>
            <a:pPr>
              <a:defRPr sz="15000">
                <a:solidFill>
                  <a:schemeClr val="accent4">
                    <a:hueOff val="523059"/>
                    <a:satOff val="14124"/>
                    <a:lumOff val="17374"/>
                  </a:schemeClr>
                </a:solidFill>
              </a:defRPr>
            </a:pPr>
            <a:r>
              <a:t>Administrator</a:t>
            </a:r>
          </a:p>
        </p:txBody>
      </p:sp>
      <p:pic>
        <p:nvPicPr>
          <p:cNvPr id="771"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72"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6" name="Ticket-driven Infrastructure"/>
          <p:cNvSpPr txBox="1"/>
          <p:nvPr/>
        </p:nvSpPr>
        <p:spPr>
          <a:xfrm>
            <a:off x="3434430" y="4373492"/>
            <a:ext cx="17515140" cy="49690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solidFill>
                  <a:schemeClr val="accent4">
                    <a:hueOff val="523059"/>
                    <a:satOff val="14124"/>
                    <a:lumOff val="17374"/>
                  </a:schemeClr>
                </a:solidFill>
              </a:defRPr>
            </a:lvl1pPr>
          </a:lstStyle>
          <a:p>
            <a:pPr/>
            <a:r>
              <a:t>Ticket-driven Infrastructure</a:t>
            </a:r>
          </a:p>
        </p:txBody>
      </p:sp>
      <p:pic>
        <p:nvPicPr>
          <p:cNvPr id="777"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78"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2" name="Infrastructure as Code"/>
          <p:cNvSpPr txBox="1"/>
          <p:nvPr/>
        </p:nvSpPr>
        <p:spPr>
          <a:xfrm>
            <a:off x="5575567" y="4878798"/>
            <a:ext cx="13232867" cy="39584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2">
                    <a:satOff val="-6035"/>
                    <a:lumOff val="17455"/>
                  </a:schemeClr>
                </a:solidFill>
              </a:defRPr>
            </a:lvl1pPr>
          </a:lstStyle>
          <a:p>
            <a:pPr/>
            <a:r>
              <a:t>Infrastructure as Code</a:t>
            </a:r>
          </a:p>
        </p:txBody>
      </p:sp>
      <p:pic>
        <p:nvPicPr>
          <p:cNvPr id="783"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84"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140"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grpSp>
        <p:nvGrpSpPr>
          <p:cNvPr id="178" name="Group"/>
          <p:cNvGrpSpPr/>
          <p:nvPr/>
        </p:nvGrpSpPr>
        <p:grpSpPr>
          <a:xfrm>
            <a:off x="3770659" y="2797225"/>
            <a:ext cx="3935973" cy="6130851"/>
            <a:chOff x="-148841" y="0"/>
            <a:chExt cx="3935972" cy="6130849"/>
          </a:xfrm>
        </p:grpSpPr>
        <p:sp>
          <p:nvSpPr>
            <p:cNvPr id="141" name="Dev"/>
            <p:cNvSpPr txBox="1"/>
            <p:nvPr/>
          </p:nvSpPr>
          <p:spPr>
            <a:xfrm>
              <a:off x="212253" y="-1"/>
              <a:ext cx="3574878"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1">
                      <a:hueOff val="378192"/>
                      <a:satOff val="30564"/>
                      <a:lumOff val="24900"/>
                    </a:schemeClr>
                  </a:solidFill>
                </a:defRPr>
              </a:lvl1pPr>
            </a:lstStyle>
            <a:p>
              <a:pPr/>
              <a:r>
                <a:t>Dev</a:t>
              </a:r>
            </a:p>
          </p:txBody>
        </p:sp>
        <p:grpSp>
          <p:nvGrpSpPr>
            <p:cNvPr id="153" name="Group"/>
            <p:cNvGrpSpPr/>
            <p:nvPr/>
          </p:nvGrpSpPr>
          <p:grpSpPr>
            <a:xfrm>
              <a:off x="2484736" y="2903347"/>
              <a:ext cx="1124153" cy="3227503"/>
              <a:chOff x="-148841" y="-127000"/>
              <a:chExt cx="1124152" cy="3227502"/>
            </a:xfrm>
          </p:grpSpPr>
          <p:pic>
            <p:nvPicPr>
              <p:cNvPr id="142"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144"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146"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148"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150"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152"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165" name="Group"/>
            <p:cNvGrpSpPr/>
            <p:nvPr/>
          </p:nvGrpSpPr>
          <p:grpSpPr>
            <a:xfrm>
              <a:off x="1167947" y="1849065"/>
              <a:ext cx="1124153" cy="3227503"/>
              <a:chOff x="-148841" y="-127000"/>
              <a:chExt cx="1124152" cy="3227502"/>
            </a:xfrm>
          </p:grpSpPr>
          <p:pic>
            <p:nvPicPr>
              <p:cNvPr id="154"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156"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158"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160"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162"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164"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177" name="Group"/>
            <p:cNvGrpSpPr/>
            <p:nvPr/>
          </p:nvGrpSpPr>
          <p:grpSpPr>
            <a:xfrm>
              <a:off x="-148842" y="2903347"/>
              <a:ext cx="1124153" cy="3227503"/>
              <a:chOff x="-148841" y="-127000"/>
              <a:chExt cx="1124152" cy="3227502"/>
            </a:xfrm>
          </p:grpSpPr>
          <p:pic>
            <p:nvPicPr>
              <p:cNvPr id="166"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168"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170"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172"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174"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176"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grpSp>
        <p:nvGrpSpPr>
          <p:cNvPr id="216" name="Group"/>
          <p:cNvGrpSpPr/>
          <p:nvPr/>
        </p:nvGrpSpPr>
        <p:grpSpPr>
          <a:xfrm>
            <a:off x="18106009" y="2797225"/>
            <a:ext cx="4122783" cy="7060421"/>
            <a:chOff x="0" y="0"/>
            <a:chExt cx="4122782" cy="7060420"/>
          </a:xfrm>
        </p:grpSpPr>
        <p:sp>
          <p:nvSpPr>
            <p:cNvPr id="179" name="Ops"/>
            <p:cNvSpPr txBox="1"/>
            <p:nvPr/>
          </p:nvSpPr>
          <p:spPr>
            <a:xfrm>
              <a:off x="0" y="-1"/>
              <a:ext cx="3574877"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2">
                      <a:satOff val="-6035"/>
                      <a:lumOff val="17455"/>
                    </a:schemeClr>
                  </a:solidFill>
                </a:defRPr>
              </a:lvl1pPr>
            </a:lstStyle>
            <a:p>
              <a:pPr/>
              <a:r>
                <a:t>Ops</a:t>
              </a:r>
            </a:p>
          </p:txBody>
        </p:sp>
        <p:grpSp>
          <p:nvGrpSpPr>
            <p:cNvPr id="191" name="Group"/>
            <p:cNvGrpSpPr/>
            <p:nvPr/>
          </p:nvGrpSpPr>
          <p:grpSpPr>
            <a:xfrm>
              <a:off x="1214440" y="2275639"/>
              <a:ext cx="1124154" cy="3227503"/>
              <a:chOff x="-148841" y="-127000"/>
              <a:chExt cx="1124152" cy="3227502"/>
            </a:xfrm>
          </p:grpSpPr>
          <p:pic>
            <p:nvPicPr>
              <p:cNvPr id="180"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182"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184"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186"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188"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190"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203" name="Group"/>
            <p:cNvGrpSpPr/>
            <p:nvPr/>
          </p:nvGrpSpPr>
          <p:grpSpPr>
            <a:xfrm>
              <a:off x="2998629" y="1933994"/>
              <a:ext cx="1124154" cy="3227503"/>
              <a:chOff x="-148841" y="-127000"/>
              <a:chExt cx="1124152" cy="3227502"/>
            </a:xfrm>
          </p:grpSpPr>
          <p:pic>
            <p:nvPicPr>
              <p:cNvPr id="192"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194"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196"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198"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200"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202"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215" name="Group"/>
            <p:cNvGrpSpPr/>
            <p:nvPr/>
          </p:nvGrpSpPr>
          <p:grpSpPr>
            <a:xfrm>
              <a:off x="2106535" y="3832918"/>
              <a:ext cx="1124154" cy="3227503"/>
              <a:chOff x="-148841" y="-127000"/>
              <a:chExt cx="1124152" cy="3227502"/>
            </a:xfrm>
          </p:grpSpPr>
          <p:pic>
            <p:nvPicPr>
              <p:cNvPr id="204"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206"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208"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210"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212"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214"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grpSp>
        <p:nvGrpSpPr>
          <p:cNvPr id="232" name="Group"/>
          <p:cNvGrpSpPr/>
          <p:nvPr/>
        </p:nvGrpSpPr>
        <p:grpSpPr>
          <a:xfrm>
            <a:off x="9085905" y="3040929"/>
            <a:ext cx="6212190" cy="8498043"/>
            <a:chOff x="-114300" y="-114300"/>
            <a:chExt cx="6212189" cy="8498042"/>
          </a:xfrm>
        </p:grpSpPr>
        <p:pic>
          <p:nvPicPr>
            <p:cNvPr id="217" name="Line" descr="Line"/>
            <p:cNvPicPr>
              <a:picLocks noChangeAspect="0"/>
            </p:cNvPicPr>
            <p:nvPr/>
          </p:nvPicPr>
          <p:blipFill>
            <a:blip r:embed="rId10">
              <a:extLst/>
            </a:blip>
            <a:stretch>
              <a:fillRect/>
            </a:stretch>
          </p:blipFill>
          <p:spPr>
            <a:xfrm rot="15502136">
              <a:off x="-2422230" y="2979591"/>
              <a:ext cx="6262521" cy="228601"/>
            </a:xfrm>
            <a:prstGeom prst="rect">
              <a:avLst/>
            </a:prstGeom>
            <a:effectLst/>
          </p:spPr>
        </p:pic>
        <p:pic>
          <p:nvPicPr>
            <p:cNvPr id="219" name="Line" descr="Line"/>
            <p:cNvPicPr>
              <a:picLocks noChangeAspect="0"/>
            </p:cNvPicPr>
            <p:nvPr/>
          </p:nvPicPr>
          <p:blipFill>
            <a:blip r:embed="rId11">
              <a:extLst/>
            </a:blip>
            <a:stretch>
              <a:fillRect/>
            </a:stretch>
          </p:blipFill>
          <p:spPr>
            <a:xfrm rot="17039533">
              <a:off x="2155440" y="2979591"/>
              <a:ext cx="5943583" cy="228601"/>
            </a:xfrm>
            <a:prstGeom prst="rect">
              <a:avLst/>
            </a:prstGeom>
            <a:effectLst/>
          </p:spPr>
        </p:pic>
        <p:pic>
          <p:nvPicPr>
            <p:cNvPr id="221" name="Line" descr="Line"/>
            <p:cNvPicPr>
              <a:picLocks noChangeAspect="0"/>
            </p:cNvPicPr>
            <p:nvPr/>
          </p:nvPicPr>
          <p:blipFill>
            <a:blip r:embed="rId12">
              <a:extLst/>
            </a:blip>
            <a:stretch>
              <a:fillRect/>
            </a:stretch>
          </p:blipFill>
          <p:spPr>
            <a:xfrm>
              <a:off x="1497751" y="6103478"/>
              <a:ext cx="2607470" cy="228601"/>
            </a:xfrm>
            <a:prstGeom prst="rect">
              <a:avLst/>
            </a:prstGeom>
            <a:effectLst/>
          </p:spPr>
        </p:pic>
        <p:pic>
          <p:nvPicPr>
            <p:cNvPr id="223" name="Line" descr="Line"/>
            <p:cNvPicPr>
              <a:picLocks noChangeAspect="0"/>
            </p:cNvPicPr>
            <p:nvPr/>
          </p:nvPicPr>
          <p:blipFill>
            <a:blip r:embed="rId13">
              <a:extLst/>
            </a:blip>
            <a:stretch>
              <a:fillRect/>
            </a:stretch>
          </p:blipFill>
          <p:spPr>
            <a:xfrm>
              <a:off x="-114300" y="-114300"/>
              <a:ext cx="6212190" cy="228600"/>
            </a:xfrm>
            <a:prstGeom prst="rect">
              <a:avLst/>
            </a:prstGeom>
            <a:effectLst/>
          </p:spPr>
        </p:pic>
        <p:pic>
          <p:nvPicPr>
            <p:cNvPr id="225" name="Line" descr="Line"/>
            <p:cNvPicPr>
              <a:picLocks noChangeAspect="0"/>
            </p:cNvPicPr>
            <p:nvPr/>
          </p:nvPicPr>
          <p:blipFill>
            <a:blip r:embed="rId14">
              <a:extLst/>
            </a:blip>
            <a:stretch>
              <a:fillRect/>
            </a:stretch>
          </p:blipFill>
          <p:spPr>
            <a:xfrm rot="7346335">
              <a:off x="138255" y="7047029"/>
              <a:ext cx="2163639" cy="228601"/>
            </a:xfrm>
            <a:prstGeom prst="rect">
              <a:avLst/>
            </a:prstGeom>
            <a:effectLst/>
          </p:spPr>
        </p:pic>
        <p:pic>
          <p:nvPicPr>
            <p:cNvPr id="227" name="Line" descr="Line"/>
            <p:cNvPicPr>
              <a:picLocks noChangeAspect="0"/>
            </p:cNvPicPr>
            <p:nvPr/>
          </p:nvPicPr>
          <p:blipFill>
            <a:blip r:embed="rId15">
              <a:extLst/>
            </a:blip>
            <a:stretch>
              <a:fillRect/>
            </a:stretch>
          </p:blipFill>
          <p:spPr>
            <a:xfrm rot="10800000">
              <a:off x="713797" y="7990580"/>
              <a:ext cx="4555996" cy="228601"/>
            </a:xfrm>
            <a:prstGeom prst="rect">
              <a:avLst/>
            </a:prstGeom>
            <a:effectLst/>
          </p:spPr>
        </p:pic>
        <p:pic>
          <p:nvPicPr>
            <p:cNvPr id="229" name="Line" descr="Line"/>
            <p:cNvPicPr>
              <a:picLocks noChangeAspect="0"/>
            </p:cNvPicPr>
            <p:nvPr/>
          </p:nvPicPr>
          <p:blipFill>
            <a:blip r:embed="rId16">
              <a:extLst/>
            </a:blip>
            <a:stretch>
              <a:fillRect/>
            </a:stretch>
          </p:blipFill>
          <p:spPr>
            <a:xfrm rot="14702142">
              <a:off x="3488918" y="7047029"/>
              <a:ext cx="2590360" cy="228601"/>
            </a:xfrm>
            <a:prstGeom prst="rect">
              <a:avLst/>
            </a:prstGeom>
            <a:effectLst/>
          </p:spPr>
        </p:pic>
        <p:pic>
          <p:nvPicPr>
            <p:cNvPr id="231" name="Rectangle" descr="Rectangle"/>
            <p:cNvPicPr>
              <a:picLocks noChangeAspect="0"/>
            </p:cNvPicPr>
            <p:nvPr/>
          </p:nvPicPr>
          <p:blipFill>
            <a:blip r:embed="rId17">
              <a:extLst/>
            </a:blip>
            <a:stretch>
              <a:fillRect/>
            </a:stretch>
          </p:blipFill>
          <p:spPr>
            <a:xfrm rot="427253">
              <a:off x="2555696" y="6634619"/>
              <a:ext cx="913352" cy="1053421"/>
            </a:xfrm>
            <a:prstGeom prst="rect">
              <a:avLst/>
            </a:prstGeom>
            <a:effectLst>
              <a:outerShdw sx="100000" sy="100000" kx="0" ky="0" algn="b" rotWithShape="0" blurRad="88900" dist="0" dir="16200000">
                <a:srgbClr val="000000">
                  <a:alpha val="50000"/>
                </a:srgbClr>
              </a:outerShdw>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8" name="What…"/>
          <p:cNvSpPr txBox="1"/>
          <p:nvPr/>
        </p:nvSpPr>
        <p:spPr>
          <a:xfrm>
            <a:off x="2154498" y="1947792"/>
            <a:ext cx="20075004"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What </a:t>
            </a:r>
          </a:p>
          <a:p>
            <a:pPr>
              <a:defRPr sz="15000"/>
            </a:pPr>
            <a:r>
              <a:t>kind of resources</a:t>
            </a:r>
          </a:p>
          <a:p>
            <a:pPr>
              <a:defRPr sz="15000"/>
            </a:pPr>
            <a:r>
              <a:t> do we need for our software?</a:t>
            </a:r>
          </a:p>
        </p:txBody>
      </p:sp>
      <p:pic>
        <p:nvPicPr>
          <p:cNvPr id="789"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90"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4" name="How do we put…"/>
          <p:cNvSpPr txBox="1"/>
          <p:nvPr/>
        </p:nvSpPr>
        <p:spPr>
          <a:xfrm>
            <a:off x="2248932" y="3160642"/>
            <a:ext cx="19886137"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do we put </a:t>
            </a:r>
          </a:p>
          <a:p>
            <a:pPr>
              <a:defRPr sz="15000"/>
            </a:pPr>
            <a:r>
              <a:t>our application on the machine?</a:t>
            </a:r>
          </a:p>
        </p:txBody>
      </p:sp>
      <p:pic>
        <p:nvPicPr>
          <p:cNvPr id="795"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796"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0" name="How can we control…"/>
          <p:cNvSpPr txBox="1"/>
          <p:nvPr/>
        </p:nvSpPr>
        <p:spPr>
          <a:xfrm>
            <a:off x="2248932" y="3160642"/>
            <a:ext cx="19886137"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can we control </a:t>
            </a:r>
          </a:p>
          <a:p>
            <a:pPr>
              <a:defRPr sz="15000"/>
            </a:pPr>
            <a:r>
              <a:t>our deployment?</a:t>
            </a:r>
          </a:p>
        </p:txBody>
      </p:sp>
      <p:pic>
        <p:nvPicPr>
          <p:cNvPr id="801"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02"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Manually"/>
          <p:cNvSpPr txBox="1"/>
          <p:nvPr/>
        </p:nvSpPr>
        <p:spPr>
          <a:xfrm>
            <a:off x="6830293" y="2211530"/>
            <a:ext cx="10723414"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solidFill>
                  <a:schemeClr val="accent5">
                    <a:hueOff val="106354"/>
                    <a:satOff val="-4882"/>
                    <a:lumOff val="15353"/>
                  </a:schemeClr>
                </a:solidFill>
              </a:defRPr>
            </a:lvl1pPr>
          </a:lstStyle>
          <a:p>
            <a:pPr/>
            <a:r>
              <a:t>Manually</a:t>
            </a:r>
          </a:p>
        </p:txBody>
      </p:sp>
      <p:sp>
        <p:nvSpPr>
          <p:cNvPr id="807" name="Improve"/>
          <p:cNvSpPr txBox="1"/>
          <p:nvPr/>
        </p:nvSpPr>
        <p:spPr>
          <a:xfrm>
            <a:off x="5902061" y="5586342"/>
            <a:ext cx="12579878"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solidFill>
                  <a:schemeClr val="accent4">
                    <a:hueOff val="523059"/>
                    <a:satOff val="14124"/>
                    <a:lumOff val="17374"/>
                  </a:schemeClr>
                </a:solidFill>
              </a:defRPr>
            </a:lvl1pPr>
          </a:lstStyle>
          <a:p>
            <a:pPr/>
            <a:r>
              <a:t>Improve</a:t>
            </a:r>
          </a:p>
        </p:txBody>
      </p:sp>
      <p:pic>
        <p:nvPicPr>
          <p:cNvPr id="808"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09"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810" name="Automate"/>
          <p:cNvSpPr txBox="1"/>
          <p:nvPr/>
        </p:nvSpPr>
        <p:spPr>
          <a:xfrm>
            <a:off x="5902061" y="8961154"/>
            <a:ext cx="12579878"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solidFill>
                  <a:schemeClr val="accent2">
                    <a:satOff val="-6035"/>
                    <a:lumOff val="17455"/>
                  </a:schemeClr>
                </a:solidFill>
              </a:defRPr>
            </a:lvl1pPr>
          </a:lstStyle>
          <a:p>
            <a:pPr/>
            <a:r>
              <a:t>Automate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8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8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7" grpId="2"/>
      <p:bldP build="whole" bldLvl="1" animBg="1" rev="0" advAuto="0" spid="810" grpId="3"/>
      <p:bldP build="whole" bldLvl="1" animBg="1" rev="0" advAuto="0" spid="806"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4" name="Why is it so important?"/>
          <p:cNvSpPr txBox="1"/>
          <p:nvPr/>
        </p:nvSpPr>
        <p:spPr>
          <a:xfrm>
            <a:off x="4515956" y="4373492"/>
            <a:ext cx="15352087" cy="49690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Why is it so important?</a:t>
            </a:r>
          </a:p>
        </p:txBody>
      </p:sp>
      <p:pic>
        <p:nvPicPr>
          <p:cNvPr id="815"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16"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20"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21"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822" name="Feedback"/>
          <p:cNvSpPr txBox="1"/>
          <p:nvPr/>
        </p:nvSpPr>
        <p:spPr>
          <a:xfrm>
            <a:off x="1808717" y="5586342"/>
            <a:ext cx="20766565"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solidFill>
                  <a:schemeClr val="accent2">
                    <a:satOff val="-6035"/>
                    <a:lumOff val="17455"/>
                  </a:schemeClr>
                </a:solidFill>
              </a:defRPr>
            </a:lvl1pPr>
          </a:lstStyle>
          <a:p>
            <a:pPr/>
            <a:r>
              <a:t>Feedback</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6" name="How do we know…"/>
          <p:cNvSpPr txBox="1"/>
          <p:nvPr/>
        </p:nvSpPr>
        <p:spPr>
          <a:xfrm>
            <a:off x="-1" y="3160642"/>
            <a:ext cx="24384003"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do we know </a:t>
            </a:r>
          </a:p>
          <a:p>
            <a:pPr>
              <a:defRPr sz="15000"/>
            </a:pPr>
            <a:r>
              <a:t>that our application </a:t>
            </a:r>
          </a:p>
          <a:p>
            <a:pPr>
              <a:defRPr sz="15000"/>
            </a:pPr>
            <a:r>
              <a:t>is running? </a:t>
            </a:r>
          </a:p>
        </p:txBody>
      </p:sp>
      <p:pic>
        <p:nvPicPr>
          <p:cNvPr id="827"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28"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32"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33"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834" name="How do we know…"/>
          <p:cNvSpPr txBox="1"/>
          <p:nvPr/>
        </p:nvSpPr>
        <p:spPr>
          <a:xfrm>
            <a:off x="-1" y="3160642"/>
            <a:ext cx="24384003"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do we know </a:t>
            </a:r>
          </a:p>
          <a:p>
            <a:pPr>
              <a:defRPr sz="15000"/>
            </a:pPr>
            <a:r>
              <a:t>that our application </a:t>
            </a:r>
          </a:p>
          <a:p>
            <a:pPr>
              <a:defRPr sz="15000"/>
            </a:pPr>
            <a:r>
              <a:t>is failing?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8" name="Do we know…"/>
          <p:cNvSpPr txBox="1"/>
          <p:nvPr/>
        </p:nvSpPr>
        <p:spPr>
          <a:xfrm>
            <a:off x="2621386" y="3160642"/>
            <a:ext cx="19141228"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Do we know </a:t>
            </a:r>
          </a:p>
          <a:p>
            <a:pPr>
              <a:defRPr sz="15000"/>
            </a:pPr>
            <a:r>
              <a:t>how to fix </a:t>
            </a:r>
          </a:p>
          <a:p>
            <a:pPr>
              <a:defRPr sz="15000"/>
            </a:pPr>
            <a:r>
              <a:t>our application?</a:t>
            </a:r>
          </a:p>
        </p:txBody>
      </p:sp>
      <p:pic>
        <p:nvPicPr>
          <p:cNvPr id="839" name="codurance_brand.png" descr="codurance_brand.png"/>
          <p:cNvPicPr>
            <a:picLocks noChangeAspect="1"/>
          </p:cNvPicPr>
          <p:nvPr/>
        </p:nvPicPr>
        <p:blipFill>
          <a:blip r:embed="rId2">
            <a:extLst/>
          </a:blip>
          <a:stretch>
            <a:fillRect/>
          </a:stretch>
        </p:blipFill>
        <p:spPr>
          <a:xfrm>
            <a:off x="21453690" y="169465"/>
            <a:ext cx="2607470" cy="2607470"/>
          </a:xfrm>
          <a:prstGeom prst="rect">
            <a:avLst/>
          </a:prstGeom>
          <a:ln w="114300">
            <a:miter lim="400000"/>
          </a:ln>
        </p:spPr>
      </p:pic>
      <p:pic>
        <p:nvPicPr>
          <p:cNvPr id="840" name="mucon_bytes.png" descr="mucon_bytes.png"/>
          <p:cNvPicPr>
            <a:picLocks noChangeAspect="1"/>
          </p:cNvPicPr>
          <p:nvPr/>
        </p:nvPicPr>
        <p:blipFill>
          <a:blip r:embed="rId3">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2" name="Do we have…"/>
          <p:cNvSpPr txBox="1"/>
          <p:nvPr/>
        </p:nvSpPr>
        <p:spPr>
          <a:xfrm>
            <a:off x="2090349" y="1947792"/>
            <a:ext cx="20203302"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Do we have </a:t>
            </a:r>
          </a:p>
          <a:p>
            <a:pPr>
              <a:defRPr sz="15000"/>
            </a:pPr>
            <a:r>
              <a:t>enough data to fix </a:t>
            </a:r>
          </a:p>
          <a:p>
            <a:pPr>
              <a:defRPr sz="15000"/>
            </a:pPr>
            <a:r>
              <a:t>our application?</a:t>
            </a:r>
          </a:p>
        </p:txBody>
      </p:sp>
      <p:pic>
        <p:nvPicPr>
          <p:cNvPr id="843"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44"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237"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238" name="Dev"/>
          <p:cNvSpPr txBox="1"/>
          <p:nvPr/>
        </p:nvSpPr>
        <p:spPr>
          <a:xfrm>
            <a:off x="8922209" y="822354"/>
            <a:ext cx="3574878"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1">
                    <a:hueOff val="378192"/>
                    <a:satOff val="30564"/>
                    <a:lumOff val="24900"/>
                  </a:schemeClr>
                </a:solidFill>
              </a:defRPr>
            </a:lvl1pPr>
          </a:lstStyle>
          <a:p>
            <a:pPr/>
            <a:r>
              <a:t>Dev</a:t>
            </a:r>
          </a:p>
        </p:txBody>
      </p:sp>
      <p:sp>
        <p:nvSpPr>
          <p:cNvPr id="239" name="Ops"/>
          <p:cNvSpPr txBox="1"/>
          <p:nvPr/>
        </p:nvSpPr>
        <p:spPr>
          <a:xfrm>
            <a:off x="11904277" y="822354"/>
            <a:ext cx="3574877"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2">
                    <a:satOff val="-6035"/>
                    <a:lumOff val="17455"/>
                  </a:schemeClr>
                </a:solidFill>
              </a:defRPr>
            </a:lvl1pPr>
          </a:lstStyle>
          <a:p>
            <a:pPr/>
            <a:r>
              <a:t>Ops</a:t>
            </a:r>
          </a:p>
        </p:txBody>
      </p:sp>
      <p:grpSp>
        <p:nvGrpSpPr>
          <p:cNvPr id="251" name="Group"/>
          <p:cNvGrpSpPr/>
          <p:nvPr/>
        </p:nvGrpSpPr>
        <p:grpSpPr>
          <a:xfrm>
            <a:off x="12803748" y="4521545"/>
            <a:ext cx="1124153" cy="3227503"/>
            <a:chOff x="-148841" y="-127000"/>
            <a:chExt cx="1124152" cy="3227502"/>
          </a:xfrm>
        </p:grpSpPr>
        <p:pic>
          <p:nvPicPr>
            <p:cNvPr id="240"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242"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244"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246"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248"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250"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263" name="Group"/>
          <p:cNvGrpSpPr/>
          <p:nvPr/>
        </p:nvGrpSpPr>
        <p:grpSpPr>
          <a:xfrm>
            <a:off x="11486959" y="3467263"/>
            <a:ext cx="1124154" cy="3227503"/>
            <a:chOff x="-148841" y="-127000"/>
            <a:chExt cx="1124152" cy="3227502"/>
          </a:xfrm>
        </p:grpSpPr>
        <p:pic>
          <p:nvPicPr>
            <p:cNvPr id="252"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254"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256"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258"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260"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262"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275" name="Group"/>
          <p:cNvGrpSpPr/>
          <p:nvPr/>
        </p:nvGrpSpPr>
        <p:grpSpPr>
          <a:xfrm>
            <a:off x="10136650" y="3467263"/>
            <a:ext cx="1124154" cy="3227503"/>
            <a:chOff x="-148841" y="-127000"/>
            <a:chExt cx="1124152" cy="3227502"/>
          </a:xfrm>
        </p:grpSpPr>
        <p:pic>
          <p:nvPicPr>
            <p:cNvPr id="264"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266"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268"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270"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272"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274"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287" name="Group"/>
          <p:cNvGrpSpPr/>
          <p:nvPr/>
        </p:nvGrpSpPr>
        <p:grpSpPr>
          <a:xfrm>
            <a:off x="10854594" y="5255169"/>
            <a:ext cx="1124154" cy="3227504"/>
            <a:chOff x="-148841" y="-127000"/>
            <a:chExt cx="1124152" cy="3227502"/>
          </a:xfrm>
        </p:grpSpPr>
        <p:pic>
          <p:nvPicPr>
            <p:cNvPr id="276"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278"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280"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282"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284"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286"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299" name="Group"/>
          <p:cNvGrpSpPr/>
          <p:nvPr/>
        </p:nvGrpSpPr>
        <p:grpSpPr>
          <a:xfrm>
            <a:off x="12468296" y="3320400"/>
            <a:ext cx="1124154" cy="3227503"/>
            <a:chOff x="-148841" y="-127000"/>
            <a:chExt cx="1124152" cy="3227502"/>
          </a:xfrm>
        </p:grpSpPr>
        <p:pic>
          <p:nvPicPr>
            <p:cNvPr id="288"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290"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292"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294"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296"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298"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grpSp>
        <p:nvGrpSpPr>
          <p:cNvPr id="311" name="Group"/>
          <p:cNvGrpSpPr/>
          <p:nvPr/>
        </p:nvGrpSpPr>
        <p:grpSpPr>
          <a:xfrm>
            <a:off x="11502916" y="5604839"/>
            <a:ext cx="1124154" cy="3227503"/>
            <a:chOff x="-148841" y="-127000"/>
            <a:chExt cx="1124152" cy="3227502"/>
          </a:xfrm>
        </p:grpSpPr>
        <p:pic>
          <p:nvPicPr>
            <p:cNvPr id="300" name="Line" descr="Line"/>
            <p:cNvPicPr>
              <a:picLocks noChangeAspect="0"/>
            </p:cNvPicPr>
            <p:nvPr/>
          </p:nvPicPr>
          <p:blipFill>
            <a:blip r:embed="rId5">
              <a:extLst/>
            </a:blip>
            <a:stretch>
              <a:fillRect/>
            </a:stretch>
          </p:blipFill>
          <p:spPr>
            <a:xfrm rot="16200000">
              <a:off x="-497727" y="1393009"/>
              <a:ext cx="1861724" cy="228601"/>
            </a:xfrm>
            <a:prstGeom prst="rect">
              <a:avLst/>
            </a:prstGeom>
            <a:effectLst/>
          </p:spPr>
        </p:pic>
        <p:pic>
          <p:nvPicPr>
            <p:cNvPr id="302" name="Line" descr="Line"/>
            <p:cNvPicPr>
              <a:picLocks noChangeAspect="0"/>
            </p:cNvPicPr>
            <p:nvPr/>
          </p:nvPicPr>
          <p:blipFill>
            <a:blip r:embed="rId6">
              <a:extLst/>
            </a:blip>
            <a:stretch>
              <a:fillRect/>
            </a:stretch>
          </p:blipFill>
          <p:spPr>
            <a:xfrm rot="17522574">
              <a:off x="-340827" y="2501248"/>
              <a:ext cx="953836" cy="228601"/>
            </a:xfrm>
            <a:prstGeom prst="rect">
              <a:avLst/>
            </a:prstGeom>
            <a:effectLst/>
          </p:spPr>
        </p:pic>
        <p:pic>
          <p:nvPicPr>
            <p:cNvPr id="304" name="Line" descr="Line"/>
            <p:cNvPicPr>
              <a:picLocks noChangeAspect="0"/>
            </p:cNvPicPr>
            <p:nvPr/>
          </p:nvPicPr>
          <p:blipFill>
            <a:blip r:embed="rId7">
              <a:extLst/>
            </a:blip>
            <a:stretch>
              <a:fillRect/>
            </a:stretch>
          </p:blipFill>
          <p:spPr>
            <a:xfrm rot="16200271">
              <a:off x="234442" y="2501248"/>
              <a:ext cx="900824" cy="228601"/>
            </a:xfrm>
            <a:prstGeom prst="rect">
              <a:avLst/>
            </a:prstGeom>
            <a:effectLst/>
          </p:spPr>
        </p:pic>
        <p:pic>
          <p:nvPicPr>
            <p:cNvPr id="306" name="Line" descr="Line"/>
            <p:cNvPicPr>
              <a:picLocks noChangeAspect="0"/>
            </p:cNvPicPr>
            <p:nvPr/>
          </p:nvPicPr>
          <p:blipFill>
            <a:blip r:embed="rId7">
              <a:extLst/>
            </a:blip>
            <a:stretch>
              <a:fillRect/>
            </a:stretch>
          </p:blipFill>
          <p:spPr>
            <a:xfrm rot="16200271">
              <a:off x="234442" y="1053205"/>
              <a:ext cx="900824" cy="228601"/>
            </a:xfrm>
            <a:prstGeom prst="rect">
              <a:avLst/>
            </a:prstGeom>
            <a:effectLst/>
          </p:spPr>
        </p:pic>
        <p:pic>
          <p:nvPicPr>
            <p:cNvPr id="308" name="Line" descr="Line"/>
            <p:cNvPicPr>
              <a:picLocks noChangeAspect="0"/>
            </p:cNvPicPr>
            <p:nvPr/>
          </p:nvPicPr>
          <p:blipFill>
            <a:blip r:embed="rId8">
              <a:extLst/>
            </a:blip>
            <a:stretch>
              <a:fillRect/>
            </a:stretch>
          </p:blipFill>
          <p:spPr>
            <a:xfrm rot="17480449">
              <a:off x="-202715" y="1053205"/>
              <a:ext cx="677611" cy="228601"/>
            </a:xfrm>
            <a:prstGeom prst="rect">
              <a:avLst/>
            </a:prstGeom>
            <a:effectLst/>
          </p:spPr>
        </p:pic>
        <p:pic>
          <p:nvPicPr>
            <p:cNvPr id="310" name="Circle" descr="Circle"/>
            <p:cNvPicPr>
              <a:picLocks noChangeAspect="0"/>
            </p:cNvPicPr>
            <p:nvPr/>
          </p:nvPicPr>
          <p:blipFill>
            <a:blip r:embed="rId9">
              <a:extLst/>
            </a:blip>
            <a:stretch>
              <a:fillRect/>
            </a:stretch>
          </p:blipFill>
          <p:spPr>
            <a:xfrm>
              <a:off x="40157" y="-127000"/>
              <a:ext cx="935154" cy="935026"/>
            </a:xfrm>
            <a:prstGeom prst="rect">
              <a:avLst/>
            </a:prstGeom>
            <a:effectLst>
              <a:outerShdw sx="100000" sy="100000" kx="0" ky="0" algn="b" rotWithShape="0" blurRad="88900" dist="0" dir="16200000">
                <a:srgbClr val="000000">
                  <a:alpha val="50000"/>
                </a:srgbClr>
              </a:outerShdw>
            </a:effectLst>
          </p:spPr>
        </p:pic>
      </p:grpSp>
      <p:pic>
        <p:nvPicPr>
          <p:cNvPr id="312" name="Line" descr="Line"/>
          <p:cNvPicPr>
            <a:picLocks noChangeAspect="0"/>
          </p:cNvPicPr>
          <p:nvPr/>
        </p:nvPicPr>
        <p:blipFill>
          <a:blip r:embed="rId10">
            <a:extLst/>
          </a:blip>
          <a:stretch>
            <a:fillRect/>
          </a:stretch>
        </p:blipFill>
        <p:spPr>
          <a:xfrm rot="15502136">
            <a:off x="6777975" y="6134820"/>
            <a:ext cx="6262521" cy="228601"/>
          </a:xfrm>
          <a:prstGeom prst="rect">
            <a:avLst/>
          </a:prstGeom>
        </p:spPr>
      </p:pic>
      <p:pic>
        <p:nvPicPr>
          <p:cNvPr id="314" name="Line" descr="Line"/>
          <p:cNvPicPr>
            <a:picLocks noChangeAspect="0"/>
          </p:cNvPicPr>
          <p:nvPr/>
        </p:nvPicPr>
        <p:blipFill>
          <a:blip r:embed="rId11">
            <a:extLst/>
          </a:blip>
          <a:stretch>
            <a:fillRect/>
          </a:stretch>
        </p:blipFill>
        <p:spPr>
          <a:xfrm rot="17039533">
            <a:off x="11355645" y="6134820"/>
            <a:ext cx="5943583" cy="228601"/>
          </a:xfrm>
          <a:prstGeom prst="rect">
            <a:avLst/>
          </a:prstGeom>
        </p:spPr>
      </p:pic>
      <p:pic>
        <p:nvPicPr>
          <p:cNvPr id="316" name="Line" descr="Line"/>
          <p:cNvPicPr>
            <a:picLocks noChangeAspect="0"/>
          </p:cNvPicPr>
          <p:nvPr/>
        </p:nvPicPr>
        <p:blipFill>
          <a:blip r:embed="rId12">
            <a:extLst/>
          </a:blip>
          <a:stretch>
            <a:fillRect/>
          </a:stretch>
        </p:blipFill>
        <p:spPr>
          <a:xfrm>
            <a:off x="10697957" y="9258707"/>
            <a:ext cx="2607469" cy="228601"/>
          </a:xfrm>
          <a:prstGeom prst="rect">
            <a:avLst/>
          </a:prstGeom>
        </p:spPr>
      </p:pic>
      <p:pic>
        <p:nvPicPr>
          <p:cNvPr id="318" name="Line" descr="Line"/>
          <p:cNvPicPr>
            <a:picLocks noChangeAspect="0"/>
          </p:cNvPicPr>
          <p:nvPr/>
        </p:nvPicPr>
        <p:blipFill>
          <a:blip r:embed="rId13">
            <a:extLst/>
          </a:blip>
          <a:stretch>
            <a:fillRect/>
          </a:stretch>
        </p:blipFill>
        <p:spPr>
          <a:xfrm>
            <a:off x="9085905" y="3040929"/>
            <a:ext cx="6212190" cy="228601"/>
          </a:xfrm>
          <a:prstGeom prst="rect">
            <a:avLst/>
          </a:prstGeom>
        </p:spPr>
      </p:pic>
      <p:pic>
        <p:nvPicPr>
          <p:cNvPr id="320" name="Line" descr="Line"/>
          <p:cNvPicPr>
            <a:picLocks noChangeAspect="0"/>
          </p:cNvPicPr>
          <p:nvPr/>
        </p:nvPicPr>
        <p:blipFill>
          <a:blip r:embed="rId14">
            <a:extLst/>
          </a:blip>
          <a:stretch>
            <a:fillRect/>
          </a:stretch>
        </p:blipFill>
        <p:spPr>
          <a:xfrm rot="7346335">
            <a:off x="9338461" y="10202258"/>
            <a:ext cx="2163638" cy="228601"/>
          </a:xfrm>
          <a:prstGeom prst="rect">
            <a:avLst/>
          </a:prstGeom>
        </p:spPr>
      </p:pic>
      <p:pic>
        <p:nvPicPr>
          <p:cNvPr id="322" name="Line" descr="Line"/>
          <p:cNvPicPr>
            <a:picLocks noChangeAspect="0"/>
          </p:cNvPicPr>
          <p:nvPr/>
        </p:nvPicPr>
        <p:blipFill>
          <a:blip r:embed="rId15">
            <a:extLst/>
          </a:blip>
          <a:stretch>
            <a:fillRect/>
          </a:stretch>
        </p:blipFill>
        <p:spPr>
          <a:xfrm rot="10800000">
            <a:off x="9914002" y="11145809"/>
            <a:ext cx="4555996" cy="228601"/>
          </a:xfrm>
          <a:prstGeom prst="rect">
            <a:avLst/>
          </a:prstGeom>
        </p:spPr>
      </p:pic>
      <p:pic>
        <p:nvPicPr>
          <p:cNvPr id="324" name="Line" descr="Line"/>
          <p:cNvPicPr>
            <a:picLocks noChangeAspect="0"/>
          </p:cNvPicPr>
          <p:nvPr/>
        </p:nvPicPr>
        <p:blipFill>
          <a:blip r:embed="rId16">
            <a:extLst/>
          </a:blip>
          <a:stretch>
            <a:fillRect/>
          </a:stretch>
        </p:blipFill>
        <p:spPr>
          <a:xfrm rot="14702142">
            <a:off x="12689123" y="10202258"/>
            <a:ext cx="2590360" cy="228601"/>
          </a:xfrm>
          <a:prstGeom prst="rect">
            <a:avLst/>
          </a:prstGeom>
        </p:spPr>
      </p:pic>
      <p:pic>
        <p:nvPicPr>
          <p:cNvPr id="326" name="Rectangle" descr="Rectangle"/>
          <p:cNvPicPr>
            <a:picLocks noChangeAspect="0"/>
          </p:cNvPicPr>
          <p:nvPr/>
        </p:nvPicPr>
        <p:blipFill>
          <a:blip r:embed="rId17">
            <a:extLst/>
          </a:blip>
          <a:stretch>
            <a:fillRect/>
          </a:stretch>
        </p:blipFill>
        <p:spPr>
          <a:xfrm rot="427253">
            <a:off x="11755901" y="9789848"/>
            <a:ext cx="913352" cy="1053421"/>
          </a:xfrm>
          <a:prstGeom prst="rect">
            <a:avLst/>
          </a:prstGeom>
          <a:effectLst>
            <a:outerShdw sx="100000" sy="100000" kx="0" ky="0" algn="b" rotWithShape="0" blurRad="88900" dist="0" dir="16200000">
              <a:srgbClr val="000000">
                <a:alpha val="50000"/>
              </a:srgbClr>
            </a:outerShdw>
          </a:effectLst>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8" name="How should we react on failures?"/>
          <p:cNvSpPr txBox="1"/>
          <p:nvPr/>
        </p:nvSpPr>
        <p:spPr>
          <a:xfrm>
            <a:off x="1976376" y="4373492"/>
            <a:ext cx="20431250" cy="49690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How should we react on failures?</a:t>
            </a:r>
          </a:p>
        </p:txBody>
      </p:sp>
      <p:pic>
        <p:nvPicPr>
          <p:cNvPr id="849"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50"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4" name="What do we do after the failure?"/>
          <p:cNvSpPr txBox="1"/>
          <p:nvPr/>
        </p:nvSpPr>
        <p:spPr>
          <a:xfrm>
            <a:off x="2427116" y="4373492"/>
            <a:ext cx="19529768" cy="49690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What do we do after the failure?</a:t>
            </a:r>
          </a:p>
        </p:txBody>
      </p:sp>
      <p:pic>
        <p:nvPicPr>
          <p:cNvPr id="855"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56"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0" name="How do we prevent the problem from happening again?"/>
          <p:cNvSpPr txBox="1"/>
          <p:nvPr/>
        </p:nvSpPr>
        <p:spPr>
          <a:xfrm>
            <a:off x="1254083" y="3160642"/>
            <a:ext cx="21875833"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5000"/>
            </a:lvl1pPr>
          </a:lstStyle>
          <a:p>
            <a:pPr/>
            <a:r>
              <a:t>How do we prevent the problem from happening again?</a:t>
            </a:r>
          </a:p>
        </p:txBody>
      </p:sp>
      <p:pic>
        <p:nvPicPr>
          <p:cNvPr id="861"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62"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6" name="How do we…"/>
          <p:cNvSpPr txBox="1"/>
          <p:nvPr/>
        </p:nvSpPr>
        <p:spPr>
          <a:xfrm>
            <a:off x="2154812" y="3160642"/>
            <a:ext cx="20074376"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do we </a:t>
            </a:r>
          </a:p>
          <a:p>
            <a:pPr>
              <a:defRPr sz="15000"/>
            </a:pPr>
            <a:r>
              <a:t>protect </a:t>
            </a:r>
          </a:p>
          <a:p>
            <a:pPr>
              <a:defRPr sz="15000"/>
            </a:pPr>
            <a:r>
              <a:t>our application?</a:t>
            </a:r>
          </a:p>
        </p:txBody>
      </p:sp>
      <p:pic>
        <p:nvPicPr>
          <p:cNvPr id="867"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68"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2" name="When should we introduce…"/>
          <p:cNvSpPr txBox="1"/>
          <p:nvPr/>
        </p:nvSpPr>
        <p:spPr>
          <a:xfrm>
            <a:off x="1216449" y="3160642"/>
            <a:ext cx="21951102"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When should we introduce </a:t>
            </a:r>
          </a:p>
          <a:p>
            <a:pPr>
              <a:defRPr sz="15000"/>
            </a:pPr>
            <a:r>
              <a:t>all these practices?</a:t>
            </a:r>
          </a:p>
        </p:txBody>
      </p:sp>
      <p:pic>
        <p:nvPicPr>
          <p:cNvPr id="873"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874"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8" name="Discover"/>
          <p:cNvSpPr txBox="1"/>
          <p:nvPr/>
        </p:nvSpPr>
        <p:spPr>
          <a:xfrm>
            <a:off x="8173129" y="2625363"/>
            <a:ext cx="8061555"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5">
                    <a:hueOff val="106354"/>
                    <a:satOff val="-4882"/>
                    <a:lumOff val="15353"/>
                  </a:schemeClr>
                </a:solidFill>
              </a:defRPr>
            </a:lvl1pPr>
          </a:lstStyle>
          <a:p>
            <a:pPr/>
            <a:r>
              <a:t>Discover</a:t>
            </a:r>
          </a:p>
        </p:txBody>
      </p:sp>
      <p:grpSp>
        <p:nvGrpSpPr>
          <p:cNvPr id="881" name="Group"/>
          <p:cNvGrpSpPr/>
          <p:nvPr/>
        </p:nvGrpSpPr>
        <p:grpSpPr>
          <a:xfrm>
            <a:off x="12637972" y="3949593"/>
            <a:ext cx="8061556" cy="3652513"/>
            <a:chOff x="0" y="-69354"/>
            <a:chExt cx="8061554" cy="3652512"/>
          </a:xfrm>
        </p:grpSpPr>
        <p:sp>
          <p:nvSpPr>
            <p:cNvPr id="879" name="Improve"/>
            <p:cNvSpPr txBox="1"/>
            <p:nvPr/>
          </p:nvSpPr>
          <p:spPr>
            <a:xfrm>
              <a:off x="0" y="1542454"/>
              <a:ext cx="8061555" cy="20407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1">
                      <a:hueOff val="378192"/>
                      <a:satOff val="30564"/>
                      <a:lumOff val="24900"/>
                    </a:schemeClr>
                  </a:solidFill>
                </a:defRPr>
              </a:lvl1pPr>
            </a:lstStyle>
            <a:p>
              <a:pPr/>
              <a:r>
                <a:t>Improve</a:t>
              </a:r>
            </a:p>
          </p:txBody>
        </p:sp>
        <p:pic>
          <p:nvPicPr>
            <p:cNvPr id="891" name="Connection Line" descr="Connection Line"/>
            <p:cNvPicPr>
              <a:picLocks noChangeAspect="0"/>
            </p:cNvPicPr>
            <p:nvPr/>
          </p:nvPicPr>
          <p:blipFill>
            <a:blip r:embed="rId3">
              <a:extLst/>
            </a:blip>
            <a:stretch>
              <a:fillRect/>
            </a:stretch>
          </p:blipFill>
          <p:spPr>
            <a:xfrm>
              <a:off x="4482281" y="-69355"/>
              <a:ext cx="1872665" cy="1661371"/>
            </a:xfrm>
            <a:prstGeom prst="rect">
              <a:avLst/>
            </a:prstGeom>
            <a:effectLst/>
          </p:spPr>
        </p:pic>
      </p:grpSp>
      <p:grpSp>
        <p:nvGrpSpPr>
          <p:cNvPr id="884" name="Group"/>
          <p:cNvGrpSpPr/>
          <p:nvPr/>
        </p:nvGrpSpPr>
        <p:grpSpPr>
          <a:xfrm>
            <a:off x="8173129" y="8155304"/>
            <a:ext cx="10484943" cy="5075465"/>
            <a:chOff x="0" y="-69860"/>
            <a:chExt cx="10484942" cy="5075463"/>
          </a:xfrm>
        </p:grpSpPr>
        <p:sp>
          <p:nvSpPr>
            <p:cNvPr id="882" name="Apply"/>
            <p:cNvSpPr txBox="1"/>
            <p:nvPr/>
          </p:nvSpPr>
          <p:spPr>
            <a:xfrm>
              <a:off x="0" y="1047199"/>
              <a:ext cx="8061555" cy="39584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4">
                      <a:hueOff val="523059"/>
                      <a:satOff val="14124"/>
                      <a:lumOff val="17374"/>
                    </a:schemeClr>
                  </a:solidFill>
                </a:defRPr>
              </a:lvl1pPr>
            </a:lstStyle>
            <a:p>
              <a:pPr/>
              <a:r>
                <a:t>Apply</a:t>
              </a:r>
            </a:p>
          </p:txBody>
        </p:sp>
        <p:pic>
          <p:nvPicPr>
            <p:cNvPr id="893" name="Connection Line" descr="Connection Line"/>
            <p:cNvPicPr>
              <a:picLocks noChangeAspect="0"/>
            </p:cNvPicPr>
            <p:nvPr/>
          </p:nvPicPr>
          <p:blipFill>
            <a:blip r:embed="rId4">
              <a:extLst/>
            </a:blip>
            <a:stretch>
              <a:fillRect/>
            </a:stretch>
          </p:blipFill>
          <p:spPr>
            <a:xfrm>
              <a:off x="7608036" y="-69861"/>
              <a:ext cx="2876907" cy="2611458"/>
            </a:xfrm>
            <a:prstGeom prst="rect">
              <a:avLst/>
            </a:prstGeom>
            <a:effectLst/>
          </p:spPr>
        </p:pic>
      </p:grpSp>
      <p:grpSp>
        <p:nvGrpSpPr>
          <p:cNvPr id="887" name="Group"/>
          <p:cNvGrpSpPr/>
          <p:nvPr/>
        </p:nvGrpSpPr>
        <p:grpSpPr>
          <a:xfrm>
            <a:off x="3684472" y="5561401"/>
            <a:ext cx="8061556" cy="4889988"/>
            <a:chOff x="0" y="0"/>
            <a:chExt cx="8061554" cy="4889987"/>
          </a:xfrm>
        </p:grpSpPr>
        <p:sp>
          <p:nvSpPr>
            <p:cNvPr id="885" name="Verify"/>
            <p:cNvSpPr txBox="1"/>
            <p:nvPr/>
          </p:nvSpPr>
          <p:spPr>
            <a:xfrm>
              <a:off x="0" y="-1"/>
              <a:ext cx="8061555" cy="2040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sz="11800">
                  <a:solidFill>
                    <a:schemeClr val="accent2"/>
                  </a:solidFill>
                </a:defRPr>
              </a:lvl1pPr>
            </a:lstStyle>
            <a:p>
              <a:pPr/>
              <a:r>
                <a:t>Verify</a:t>
              </a:r>
            </a:p>
          </p:txBody>
        </p:sp>
        <p:pic>
          <p:nvPicPr>
            <p:cNvPr id="895" name="Connection Line" descr="Connection Line"/>
            <p:cNvPicPr>
              <a:picLocks noChangeAspect="0"/>
            </p:cNvPicPr>
            <p:nvPr/>
          </p:nvPicPr>
          <p:blipFill>
            <a:blip r:embed="rId5">
              <a:extLst/>
            </a:blip>
            <a:stretch>
              <a:fillRect/>
            </a:stretch>
          </p:blipFill>
          <p:spPr>
            <a:xfrm>
              <a:off x="2812441" y="2468094"/>
              <a:ext cx="2468731" cy="2421894"/>
            </a:xfrm>
            <a:prstGeom prst="rect">
              <a:avLst/>
            </a:prstGeom>
            <a:effectLst/>
          </p:spPr>
        </p:pic>
      </p:grpSp>
      <p:pic>
        <p:nvPicPr>
          <p:cNvPr id="897" name="Connection Line" descr="Connection Line"/>
          <p:cNvPicPr>
            <a:picLocks noChangeAspect="0"/>
          </p:cNvPicPr>
          <p:nvPr/>
        </p:nvPicPr>
        <p:blipFill>
          <a:blip r:embed="rId6">
            <a:extLst/>
          </a:blip>
          <a:stretch>
            <a:fillRect/>
          </a:stretch>
        </p:blipFill>
        <p:spPr>
          <a:xfrm>
            <a:off x="6376896" y="3392135"/>
            <a:ext cx="2240348" cy="2080835"/>
          </a:xfrm>
          <a:prstGeom prst="rect">
            <a:avLst/>
          </a:prstGeom>
        </p:spPr>
      </p:pic>
      <p:pic>
        <p:nvPicPr>
          <p:cNvPr id="889" name="codurance_brand.png" descr="codurance_brand.png"/>
          <p:cNvPicPr>
            <a:picLocks noChangeAspect="1"/>
          </p:cNvPicPr>
          <p:nvPr/>
        </p:nvPicPr>
        <p:blipFill>
          <a:blip r:embed="rId7">
            <a:extLst/>
          </a:blip>
          <a:stretch>
            <a:fillRect/>
          </a:stretch>
        </p:blipFill>
        <p:spPr>
          <a:xfrm>
            <a:off x="21453690" y="169465"/>
            <a:ext cx="2607470" cy="2607470"/>
          </a:xfrm>
          <a:prstGeom prst="rect">
            <a:avLst/>
          </a:prstGeom>
          <a:ln w="114300">
            <a:miter lim="400000"/>
          </a:ln>
        </p:spPr>
      </p:pic>
      <p:pic>
        <p:nvPicPr>
          <p:cNvPr id="890" name="mucon_bytes.png" descr="mucon_bytes.png"/>
          <p:cNvPicPr>
            <a:picLocks noChangeAspect="1"/>
          </p:cNvPicPr>
          <p:nvPr/>
        </p:nvPicPr>
        <p:blipFill>
          <a:blip r:embed="rId8">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8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8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8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8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1" grpId="2"/>
      <p:bldP build="whole" bldLvl="1" animBg="1" rev="0" advAuto="0" spid="887" grpId="4"/>
      <p:bldP build="whole" bldLvl="1" animBg="1" rev="0" advAuto="0" spid="897" grpId="5"/>
      <p:bldP build="whole" bldLvl="1" animBg="1" rev="0" advAuto="0" spid="884" grpId="3"/>
      <p:bldP build="whole" bldLvl="1" animBg="1" rev="0" advAuto="0" spid="878"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2" name="How the hell should we…"/>
          <p:cNvSpPr txBox="1"/>
          <p:nvPr/>
        </p:nvSpPr>
        <p:spPr>
          <a:xfrm>
            <a:off x="2861710" y="3160642"/>
            <a:ext cx="18660580"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How the hell should we</a:t>
            </a:r>
          </a:p>
          <a:p>
            <a:pPr>
              <a:defRPr sz="15000"/>
            </a:pPr>
            <a:r>
              <a:t>do all of that?!</a:t>
            </a:r>
          </a:p>
        </p:txBody>
      </p:sp>
      <p:pic>
        <p:nvPicPr>
          <p:cNvPr id="903"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904"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8" name="Who will…"/>
          <p:cNvSpPr txBox="1"/>
          <p:nvPr/>
        </p:nvSpPr>
        <p:spPr>
          <a:xfrm>
            <a:off x="1625220" y="1947792"/>
            <a:ext cx="21133560"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Who will </a:t>
            </a:r>
          </a:p>
          <a:p>
            <a:pPr>
              <a:defRPr sz="15000"/>
            </a:pPr>
            <a:r>
              <a:t>allow us </a:t>
            </a:r>
          </a:p>
          <a:p>
            <a:pPr>
              <a:defRPr sz="15000"/>
            </a:pPr>
            <a:r>
              <a:t>to do </a:t>
            </a:r>
          </a:p>
          <a:p>
            <a:pPr>
              <a:defRPr sz="15000"/>
            </a:pPr>
            <a:r>
              <a:t>all these things?!</a:t>
            </a:r>
          </a:p>
        </p:txBody>
      </p:sp>
      <p:pic>
        <p:nvPicPr>
          <p:cNvPr id="909"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910"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4" name="Where is…"/>
          <p:cNvSpPr txBox="1"/>
          <p:nvPr/>
        </p:nvSpPr>
        <p:spPr>
          <a:xfrm>
            <a:off x="413232" y="1947792"/>
            <a:ext cx="23557535" cy="9820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Where is </a:t>
            </a:r>
          </a:p>
          <a:p>
            <a:pPr>
              <a:defRPr sz="15000"/>
            </a:pPr>
            <a:r>
              <a:t>the recipe </a:t>
            </a:r>
          </a:p>
          <a:p>
            <a:pPr>
              <a:defRPr sz="15000"/>
            </a:pPr>
            <a:r>
              <a:t>for </a:t>
            </a:r>
          </a:p>
          <a:p>
            <a:pPr>
              <a:defRPr sz="15000"/>
            </a:pPr>
            <a:r>
              <a:t>DevOps?</a:t>
            </a:r>
          </a:p>
        </p:txBody>
      </p:sp>
      <p:pic>
        <p:nvPicPr>
          <p:cNvPr id="915"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916"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0" name="THERE IS…"/>
          <p:cNvSpPr txBox="1"/>
          <p:nvPr/>
        </p:nvSpPr>
        <p:spPr>
          <a:xfrm>
            <a:off x="4515956" y="2913834"/>
            <a:ext cx="15352087" cy="788833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6000"/>
            </a:pPr>
            <a:r>
              <a:t>THERE IS </a:t>
            </a:r>
          </a:p>
          <a:p>
            <a:pPr>
              <a:defRPr sz="16000"/>
            </a:pPr>
            <a:r>
              <a:t>NO </a:t>
            </a:r>
          </a:p>
          <a:p>
            <a:pPr>
              <a:defRPr sz="16000"/>
            </a:pPr>
            <a:r>
              <a:t>RECIPE.</a:t>
            </a:r>
          </a:p>
        </p:txBody>
      </p:sp>
      <p:pic>
        <p:nvPicPr>
          <p:cNvPr id="921"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922"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What is…"/>
          <p:cNvSpPr txBox="1"/>
          <p:nvPr/>
        </p:nvSpPr>
        <p:spPr>
          <a:xfrm>
            <a:off x="851397" y="3160642"/>
            <a:ext cx="22681206" cy="73947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5000"/>
            </a:pPr>
            <a:r>
              <a:t>What is </a:t>
            </a:r>
          </a:p>
          <a:p>
            <a:pPr>
              <a:defRPr sz="15000"/>
            </a:pPr>
            <a:r>
              <a:t>YOUR DEFINITION</a:t>
            </a:r>
          </a:p>
          <a:p>
            <a:pPr>
              <a:defRPr sz="15000"/>
            </a:pPr>
            <a:r>
              <a:t>of DevOps?</a:t>
            </a:r>
          </a:p>
        </p:txBody>
      </p:sp>
      <p:pic>
        <p:nvPicPr>
          <p:cNvPr id="331"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332"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6" name="THERE IS…"/>
          <p:cNvSpPr txBox="1"/>
          <p:nvPr/>
        </p:nvSpPr>
        <p:spPr>
          <a:xfrm>
            <a:off x="4515956" y="2913834"/>
            <a:ext cx="15352087" cy="788833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6000"/>
            </a:pPr>
            <a:r>
              <a:t>THERE IS </a:t>
            </a:r>
          </a:p>
          <a:p>
            <a:pPr>
              <a:defRPr sz="16000"/>
            </a:pPr>
            <a:r>
              <a:t>NO </a:t>
            </a:r>
          </a:p>
          <a:p>
            <a:pPr>
              <a:defRPr sz="16000"/>
            </a:pPr>
            <a:r>
              <a:t>ONE RECIPE.</a:t>
            </a:r>
          </a:p>
        </p:txBody>
      </p:sp>
      <p:pic>
        <p:nvPicPr>
          <p:cNvPr id="927"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928"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2" name="Thank you"/>
          <p:cNvSpPr txBox="1"/>
          <p:nvPr/>
        </p:nvSpPr>
        <p:spPr>
          <a:xfrm>
            <a:off x="4515956" y="5837648"/>
            <a:ext cx="15352087"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lvl1pPr>
          </a:lstStyle>
          <a:p>
            <a:pPr/>
            <a:r>
              <a:t>Thank you</a:t>
            </a:r>
          </a:p>
        </p:txBody>
      </p:sp>
      <p:pic>
        <p:nvPicPr>
          <p:cNvPr id="933" name="codurance_brand.png" descr="codurance_brand.png"/>
          <p:cNvPicPr>
            <a:picLocks noChangeAspect="1"/>
          </p:cNvPicPr>
          <p:nvPr/>
        </p:nvPicPr>
        <p:blipFill>
          <a:blip r:embed="rId2">
            <a:extLst/>
          </a:blip>
          <a:stretch>
            <a:fillRect/>
          </a:stretch>
        </p:blipFill>
        <p:spPr>
          <a:xfrm>
            <a:off x="21453690" y="169465"/>
            <a:ext cx="2607470" cy="2607470"/>
          </a:xfrm>
          <a:prstGeom prst="rect">
            <a:avLst/>
          </a:prstGeom>
          <a:ln w="114300">
            <a:miter lim="400000"/>
          </a:ln>
        </p:spPr>
      </p:pic>
      <p:pic>
        <p:nvPicPr>
          <p:cNvPr id="934" name="mucon_bytes.png" descr="mucon_bytes.png"/>
          <p:cNvPicPr>
            <a:picLocks noChangeAspect="1"/>
          </p:cNvPicPr>
          <p:nvPr/>
        </p:nvPicPr>
        <p:blipFill>
          <a:blip r:embed="rId3">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Questions."/>
          <p:cNvSpPr txBox="1"/>
          <p:nvPr/>
        </p:nvSpPr>
        <p:spPr>
          <a:xfrm>
            <a:off x="4515956" y="5586342"/>
            <a:ext cx="15352087" cy="2543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11800"/>
            </a:pPr>
            <a:r>
              <a:rPr sz="15000"/>
              <a:t>Questions</a:t>
            </a:r>
            <a:r>
              <a:t>.</a:t>
            </a:r>
          </a:p>
        </p:txBody>
      </p:sp>
      <p:pic>
        <p:nvPicPr>
          <p:cNvPr id="937" name="codurance_brand.png" descr="codurance_brand.png"/>
          <p:cNvPicPr>
            <a:picLocks noChangeAspect="1"/>
          </p:cNvPicPr>
          <p:nvPr/>
        </p:nvPicPr>
        <p:blipFill>
          <a:blip r:embed="rId2">
            <a:extLst/>
          </a:blip>
          <a:stretch>
            <a:fillRect/>
          </a:stretch>
        </p:blipFill>
        <p:spPr>
          <a:xfrm>
            <a:off x="21453690" y="169465"/>
            <a:ext cx="2607470" cy="2607470"/>
          </a:xfrm>
          <a:prstGeom prst="rect">
            <a:avLst/>
          </a:prstGeom>
          <a:ln w="114300">
            <a:miter lim="400000"/>
          </a:ln>
        </p:spPr>
      </p:pic>
      <p:pic>
        <p:nvPicPr>
          <p:cNvPr id="938" name="mucon_bytes.png" descr="mucon_bytes.png"/>
          <p:cNvPicPr>
            <a:picLocks noChangeAspect="1"/>
          </p:cNvPicPr>
          <p:nvPr/>
        </p:nvPicPr>
        <p:blipFill>
          <a:blip r:embed="rId3">
            <a:extLst/>
          </a:blip>
          <a:stretch>
            <a:fillRect/>
          </a:stretch>
        </p:blipFill>
        <p:spPr>
          <a:xfrm>
            <a:off x="788129" y="737086"/>
            <a:ext cx="1861724" cy="1861724"/>
          </a:xfrm>
          <a:prstGeom prst="rect">
            <a:avLst/>
          </a:prstGeom>
          <a:ln w="1143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6"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337"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338" name="“I don’t know”"/>
          <p:cNvSpPr txBox="1"/>
          <p:nvPr/>
        </p:nvSpPr>
        <p:spPr>
          <a:xfrm>
            <a:off x="2714946" y="3413710"/>
            <a:ext cx="18954108" cy="204070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5"/>
                </a:solidFill>
              </a:defRPr>
            </a:lvl1pPr>
          </a:lstStyle>
          <a:p>
            <a:pPr/>
            <a:r>
              <a:t>“I don’t know”</a:t>
            </a:r>
          </a:p>
        </p:txBody>
      </p:sp>
      <p:sp>
        <p:nvSpPr>
          <p:cNvPr id="339" name="“You are the expert”"/>
          <p:cNvSpPr txBox="1"/>
          <p:nvPr/>
        </p:nvSpPr>
        <p:spPr>
          <a:xfrm>
            <a:off x="2714946" y="5837648"/>
            <a:ext cx="18954108"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5"/>
                </a:solidFill>
              </a:defRPr>
            </a:lvl1pPr>
          </a:lstStyle>
          <a:p>
            <a:pPr/>
            <a:r>
              <a:t>“You are the expert”</a:t>
            </a:r>
          </a:p>
        </p:txBody>
      </p:sp>
      <p:sp>
        <p:nvSpPr>
          <p:cNvPr id="340" name="“I don’t care”"/>
          <p:cNvSpPr txBox="1"/>
          <p:nvPr/>
        </p:nvSpPr>
        <p:spPr>
          <a:xfrm>
            <a:off x="2714946" y="8261586"/>
            <a:ext cx="18954108" cy="204070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11800">
                <a:solidFill>
                  <a:schemeClr val="accent5"/>
                </a:solidFill>
              </a:defRPr>
            </a:lvl1pPr>
          </a:lstStyle>
          <a:p>
            <a:pPr/>
            <a:r>
              <a:t>“I don’t care”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 grpId="1"/>
      <p:bldP build="whole" bldLvl="1" animBg="1" rev="0" advAuto="0" spid="339" grpId="2"/>
      <p:bldP build="whole" bldLvl="1" animBg="1" rev="0" advAuto="0" spid="340"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4"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345"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346" name="Software engineering practice that aims at UNIFYING software DEVELOPMENT (Dev)…"/>
          <p:cNvSpPr txBox="1"/>
          <p:nvPr/>
        </p:nvSpPr>
        <p:spPr>
          <a:xfrm>
            <a:off x="2714946" y="3744877"/>
            <a:ext cx="20393026" cy="622624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7500">
                <a:solidFill>
                  <a:schemeClr val="accent2">
                    <a:satOff val="-6035"/>
                    <a:lumOff val="17455"/>
                  </a:schemeClr>
                </a:solidFill>
              </a:defRPr>
            </a:pPr>
            <a:r>
              <a:t>Software engineering practice that aims at </a:t>
            </a:r>
            <a:r>
              <a:rPr>
                <a:solidFill>
                  <a:schemeClr val="accent4">
                    <a:hueOff val="523059"/>
                    <a:satOff val="14124"/>
                    <a:lumOff val="17374"/>
                  </a:schemeClr>
                </a:solidFill>
              </a:rPr>
              <a:t>UNIFYING</a:t>
            </a:r>
            <a:r>
              <a:t> software </a:t>
            </a:r>
            <a:r>
              <a:rPr>
                <a:solidFill>
                  <a:schemeClr val="accent4">
                    <a:hueOff val="523059"/>
                    <a:satOff val="14124"/>
                    <a:lumOff val="17374"/>
                  </a:schemeClr>
                </a:solidFill>
              </a:rPr>
              <a:t>DEVELOPMENT (Dev)</a:t>
            </a:r>
            <a:r>
              <a:t> </a:t>
            </a:r>
          </a:p>
          <a:p>
            <a:pPr>
              <a:defRPr sz="7500">
                <a:solidFill>
                  <a:schemeClr val="accent2">
                    <a:satOff val="-6035"/>
                    <a:lumOff val="17455"/>
                  </a:schemeClr>
                </a:solidFill>
              </a:defRPr>
            </a:pPr>
            <a:r>
              <a:t>and </a:t>
            </a:r>
          </a:p>
          <a:p>
            <a:pPr>
              <a:defRPr sz="7500">
                <a:solidFill>
                  <a:schemeClr val="accent3">
                    <a:hueOff val="-74787"/>
                    <a:lumOff val="12067"/>
                  </a:schemeClr>
                </a:solidFill>
              </a:defRPr>
            </a:pPr>
            <a:r>
              <a:rPr>
                <a:solidFill>
                  <a:schemeClr val="accent4">
                    <a:hueOff val="523059"/>
                    <a:satOff val="14124"/>
                    <a:lumOff val="17374"/>
                  </a:schemeClr>
                </a:solidFill>
              </a:rPr>
              <a:t>SOFTWARE OPERATION (Ops)</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0"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351"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352" name="DevOps movement is to strongly ADVOCATE…"/>
          <p:cNvSpPr txBox="1"/>
          <p:nvPr/>
        </p:nvSpPr>
        <p:spPr>
          <a:xfrm>
            <a:off x="2342976" y="2525677"/>
            <a:ext cx="19698049" cy="866464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7500">
                <a:solidFill>
                  <a:schemeClr val="accent2">
                    <a:satOff val="-6035"/>
                    <a:lumOff val="17455"/>
                  </a:schemeClr>
                </a:solidFill>
              </a:defRPr>
            </a:pPr>
            <a:r>
              <a:t>DevOps movement is to strongly </a:t>
            </a:r>
            <a:r>
              <a:rPr>
                <a:solidFill>
                  <a:schemeClr val="accent4">
                    <a:hueOff val="523059"/>
                    <a:satOff val="14124"/>
                    <a:lumOff val="17374"/>
                  </a:schemeClr>
                </a:solidFill>
              </a:rPr>
              <a:t>ADVOCATE</a:t>
            </a:r>
            <a:r>
              <a:t> </a:t>
            </a:r>
          </a:p>
          <a:p>
            <a:pPr>
              <a:defRPr sz="7500">
                <a:solidFill>
                  <a:schemeClr val="accent2">
                    <a:satOff val="-6035"/>
                    <a:lumOff val="17455"/>
                  </a:schemeClr>
                </a:solidFill>
              </a:defRPr>
            </a:pPr>
            <a:r>
              <a:rPr>
                <a:solidFill>
                  <a:schemeClr val="accent4">
                    <a:hueOff val="523059"/>
                    <a:satOff val="14124"/>
                    <a:lumOff val="17374"/>
                  </a:schemeClr>
                </a:solidFill>
              </a:rPr>
              <a:t>AUTOMATION</a:t>
            </a:r>
            <a:r>
              <a:t> and </a:t>
            </a:r>
            <a:r>
              <a:rPr>
                <a:solidFill>
                  <a:schemeClr val="accent4">
                    <a:hueOff val="523059"/>
                    <a:satOff val="14124"/>
                    <a:lumOff val="17374"/>
                  </a:schemeClr>
                </a:solidFill>
              </a:rPr>
              <a:t>MONITORING</a:t>
            </a:r>
            <a:r>
              <a:t> </a:t>
            </a:r>
          </a:p>
          <a:p>
            <a:pPr>
              <a:defRPr sz="7500">
                <a:solidFill>
                  <a:schemeClr val="accent2">
                    <a:satOff val="-6035"/>
                    <a:lumOff val="17455"/>
                  </a:schemeClr>
                </a:solidFill>
              </a:defRPr>
            </a:pPr>
            <a:r>
              <a:t>(…), from integration, testing, releasing to deployment and infrastructure management.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6" name="codurance_brand.png" descr="codurance_brand.png"/>
          <p:cNvPicPr>
            <a:picLocks noChangeAspect="1"/>
          </p:cNvPicPr>
          <p:nvPr/>
        </p:nvPicPr>
        <p:blipFill>
          <a:blip r:embed="rId3">
            <a:extLst/>
          </a:blip>
          <a:stretch>
            <a:fillRect/>
          </a:stretch>
        </p:blipFill>
        <p:spPr>
          <a:xfrm>
            <a:off x="21453690" y="169465"/>
            <a:ext cx="2607470" cy="2607470"/>
          </a:xfrm>
          <a:prstGeom prst="rect">
            <a:avLst/>
          </a:prstGeom>
          <a:ln w="114300">
            <a:miter lim="400000"/>
          </a:ln>
        </p:spPr>
      </p:pic>
      <p:pic>
        <p:nvPicPr>
          <p:cNvPr id="357" name="mucon_bytes.png" descr="mucon_bytes.png"/>
          <p:cNvPicPr>
            <a:picLocks noChangeAspect="1"/>
          </p:cNvPicPr>
          <p:nvPr/>
        </p:nvPicPr>
        <p:blipFill>
          <a:blip r:embed="rId4">
            <a:extLst/>
          </a:blip>
          <a:stretch>
            <a:fillRect/>
          </a:stretch>
        </p:blipFill>
        <p:spPr>
          <a:xfrm>
            <a:off x="788129" y="737086"/>
            <a:ext cx="1861724" cy="1861724"/>
          </a:xfrm>
          <a:prstGeom prst="rect">
            <a:avLst/>
          </a:prstGeom>
          <a:ln w="114300">
            <a:miter lim="400000"/>
          </a:ln>
        </p:spPr>
      </p:pic>
      <p:sp>
        <p:nvSpPr>
          <p:cNvPr id="358" name="DevOps aims at…"/>
          <p:cNvSpPr txBox="1"/>
          <p:nvPr/>
        </p:nvSpPr>
        <p:spPr>
          <a:xfrm>
            <a:off x="1325761" y="2525677"/>
            <a:ext cx="20992126" cy="866464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7500">
                <a:solidFill>
                  <a:schemeClr val="accent2">
                    <a:satOff val="-6035"/>
                    <a:lumOff val="17455"/>
                  </a:schemeClr>
                </a:solidFill>
              </a:defRPr>
            </a:pPr>
            <a:r>
              <a:t>DevOps aims at </a:t>
            </a:r>
          </a:p>
          <a:p>
            <a:pPr>
              <a:defRPr sz="7500">
                <a:solidFill>
                  <a:schemeClr val="accent2">
                    <a:satOff val="-6035"/>
                    <a:lumOff val="17455"/>
                  </a:schemeClr>
                </a:solidFill>
              </a:defRPr>
            </a:pPr>
            <a:r>
              <a:rPr>
                <a:solidFill>
                  <a:schemeClr val="accent4">
                    <a:hueOff val="523059"/>
                    <a:satOff val="14124"/>
                    <a:lumOff val="17374"/>
                  </a:schemeClr>
                </a:solidFill>
              </a:rPr>
              <a:t>SHORTER DEVELOPMENT CYCLES</a:t>
            </a:r>
            <a:r>
              <a:t>, </a:t>
            </a:r>
          </a:p>
          <a:p>
            <a:pPr>
              <a:defRPr sz="7500">
                <a:solidFill>
                  <a:schemeClr val="accent2">
                    <a:satOff val="-6035"/>
                    <a:lumOff val="17455"/>
                  </a:schemeClr>
                </a:solidFill>
              </a:defRPr>
            </a:pPr>
            <a:r>
              <a:rPr>
                <a:solidFill>
                  <a:schemeClr val="accent4">
                    <a:hueOff val="523059"/>
                    <a:satOff val="14124"/>
                    <a:lumOff val="17374"/>
                  </a:schemeClr>
                </a:solidFill>
              </a:rPr>
              <a:t>INCREASE DEPLOYMENT FREQUENCY</a:t>
            </a:r>
            <a:r>
              <a:t>, more </a:t>
            </a:r>
            <a:r>
              <a:rPr>
                <a:solidFill>
                  <a:schemeClr val="accent4">
                    <a:hueOff val="523059"/>
                    <a:satOff val="14124"/>
                    <a:lumOff val="17374"/>
                  </a:schemeClr>
                </a:solidFill>
              </a:rPr>
              <a:t>DEPENDABLE RELEASES</a:t>
            </a:r>
            <a:r>
              <a:t>, </a:t>
            </a:r>
          </a:p>
          <a:p>
            <a:pPr>
              <a:defRPr sz="7500">
                <a:solidFill>
                  <a:schemeClr val="accent2">
                    <a:satOff val="-6035"/>
                    <a:lumOff val="17455"/>
                  </a:schemeClr>
                </a:solidFill>
              </a:defRPr>
            </a:pPr>
            <a:r>
              <a:t>in close </a:t>
            </a:r>
          </a:p>
          <a:p>
            <a:pPr>
              <a:defRPr sz="7500">
                <a:solidFill>
                  <a:schemeClr val="accent4">
                    <a:hueOff val="523059"/>
                    <a:satOff val="14124"/>
                    <a:lumOff val="17374"/>
                  </a:schemeClr>
                </a:solidFill>
              </a:defRPr>
            </a:pPr>
            <a:r>
              <a:t>ALIGNMENT WITH BUSINESS OBJECTIVES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88900" dist="0" dir="16200000">
              <a:srgbClr val="000000">
                <a:alpha val="50000"/>
              </a:srgbClr>
            </a:outerShdw>
          </a:effectLst>
        </a:effectStyle>
        <a:effectStyle>
          <a:effectLst>
            <a:outerShdw sx="100000" sy="100000" kx="0" ky="0" algn="b" rotWithShape="0" blurRad="88900" dist="0" dir="16200000">
              <a:srgbClr val="000000">
                <a:alpha val="50000"/>
              </a:srgbClr>
            </a:outerShdw>
          </a:effectLst>
        </a:effectStyle>
        <a:effectStyle>
          <a:effectLst>
            <a:outerShdw sx="100000" sy="100000" kx="0" ky="0" algn="b" rotWithShape="0" blurRad="889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88900" dist="0" dir="162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642937"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88900" dist="0" dir="16200000">
              <a:srgbClr val="000000">
                <a:alpha val="50000"/>
              </a:srgbClr>
            </a:outerShdw>
          </a:effectLst>
        </a:effectStyle>
        <a:effectStyle>
          <a:effectLst>
            <a:outerShdw sx="100000" sy="100000" kx="0" ky="0" algn="b" rotWithShape="0" blurRad="88900" dist="0" dir="16200000">
              <a:srgbClr val="000000">
                <a:alpha val="50000"/>
              </a:srgbClr>
            </a:outerShdw>
          </a:effectLst>
        </a:effectStyle>
        <a:effectStyle>
          <a:effectLst>
            <a:outerShdw sx="100000" sy="100000" kx="0" ky="0" algn="b" rotWithShape="0" blurRad="889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88900" dist="0" dir="162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642937"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642937"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