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5"/>
  </p:notesMasterIdLst>
  <p:sldIdLst>
    <p:sldId id="355" r:id="rId2"/>
    <p:sldId id="453" r:id="rId3"/>
    <p:sldId id="451" r:id="rId4"/>
    <p:sldId id="449" r:id="rId5"/>
    <p:sldId id="450" r:id="rId6"/>
    <p:sldId id="448" r:id="rId7"/>
    <p:sldId id="454" r:id="rId8"/>
    <p:sldId id="440" r:id="rId9"/>
    <p:sldId id="434" r:id="rId10"/>
    <p:sldId id="347" r:id="rId11"/>
    <p:sldId id="365" r:id="rId12"/>
    <p:sldId id="366" r:id="rId13"/>
    <p:sldId id="367" r:id="rId14"/>
    <p:sldId id="368" r:id="rId15"/>
    <p:sldId id="436" r:id="rId16"/>
    <p:sldId id="369" r:id="rId17"/>
    <p:sldId id="370" r:id="rId18"/>
    <p:sldId id="371" r:id="rId19"/>
    <p:sldId id="356" r:id="rId20"/>
    <p:sldId id="325" r:id="rId21"/>
    <p:sldId id="326" r:id="rId22"/>
    <p:sldId id="327" r:id="rId23"/>
    <p:sldId id="328" r:id="rId24"/>
    <p:sldId id="329" r:id="rId25"/>
    <p:sldId id="435" r:id="rId26"/>
    <p:sldId id="336" r:id="rId27"/>
    <p:sldId id="340" r:id="rId28"/>
    <p:sldId id="276" r:id="rId29"/>
    <p:sldId id="341" r:id="rId30"/>
    <p:sldId id="417" r:id="rId31"/>
    <p:sldId id="342" r:id="rId32"/>
    <p:sldId id="419" r:id="rId33"/>
    <p:sldId id="389" r:id="rId34"/>
    <p:sldId id="343" r:id="rId35"/>
    <p:sldId id="442" r:id="rId36"/>
    <p:sldId id="344" r:id="rId37"/>
    <p:sldId id="455" r:id="rId38"/>
    <p:sldId id="302" r:id="rId39"/>
    <p:sldId id="303" r:id="rId40"/>
    <p:sldId id="390" r:id="rId41"/>
    <p:sldId id="391" r:id="rId42"/>
    <p:sldId id="279" r:id="rId43"/>
    <p:sldId id="392" r:id="rId44"/>
    <p:sldId id="298" r:id="rId45"/>
    <p:sldId id="393" r:id="rId46"/>
    <p:sldId id="394" r:id="rId47"/>
    <p:sldId id="395" r:id="rId48"/>
    <p:sldId id="274" r:id="rId49"/>
    <p:sldId id="273" r:id="rId50"/>
    <p:sldId id="396" r:id="rId51"/>
    <p:sldId id="401" r:id="rId52"/>
    <p:sldId id="439" r:id="rId53"/>
    <p:sldId id="272" r:id="rId54"/>
    <p:sldId id="443" r:id="rId55"/>
    <p:sldId id="267" r:id="rId56"/>
    <p:sldId id="333" r:id="rId57"/>
    <p:sldId id="437" r:id="rId58"/>
    <p:sldId id="438" r:id="rId59"/>
    <p:sldId id="286" r:id="rId60"/>
    <p:sldId id="317" r:id="rId61"/>
    <p:sldId id="287" r:id="rId62"/>
    <p:sldId id="418" r:id="rId63"/>
    <p:sldId id="288" r:id="rId64"/>
    <p:sldId id="318" r:id="rId65"/>
    <p:sldId id="334" r:id="rId66"/>
    <p:sldId id="289" r:id="rId67"/>
    <p:sldId id="444" r:id="rId68"/>
    <p:sldId id="319" r:id="rId69"/>
    <p:sldId id="290" r:id="rId70"/>
    <p:sldId id="291" r:id="rId71"/>
    <p:sldId id="293" r:id="rId72"/>
    <p:sldId id="294" r:id="rId73"/>
    <p:sldId id="320" r:id="rId74"/>
    <p:sldId id="445" r:id="rId75"/>
    <p:sldId id="295" r:id="rId76"/>
    <p:sldId id="350" r:id="rId77"/>
    <p:sldId id="346" r:id="rId78"/>
    <p:sldId id="351" r:id="rId79"/>
    <p:sldId id="375" r:id="rId80"/>
    <p:sldId id="376" r:id="rId81"/>
    <p:sldId id="377" r:id="rId82"/>
    <p:sldId id="352" r:id="rId83"/>
    <p:sldId id="378" r:id="rId84"/>
    <p:sldId id="379" r:id="rId85"/>
    <p:sldId id="380" r:id="rId86"/>
    <p:sldId id="353" r:id="rId87"/>
    <p:sldId id="381" r:id="rId88"/>
    <p:sldId id="410" r:id="rId89"/>
    <p:sldId id="382" r:id="rId90"/>
    <p:sldId id="354" r:id="rId91"/>
    <p:sldId id="384" r:id="rId92"/>
    <p:sldId id="385" r:id="rId93"/>
    <p:sldId id="335" r:id="rId9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12" autoAdjust="0"/>
    <p:restoredTop sz="94660"/>
  </p:normalViewPr>
  <p:slideViewPr>
    <p:cSldViewPr>
      <p:cViewPr>
        <p:scale>
          <a:sx n="90" d="100"/>
          <a:sy n="90" d="100"/>
        </p:scale>
        <p:origin x="-1518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B007C-BA03-4596-AA34-0B70509655FA}" type="datetimeFigureOut">
              <a:rPr lang="en-US" smtClean="0"/>
              <a:t>11/14/2011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2A6CC-2958-4463-A655-5EAD934DB2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26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</a:t>
            </a:r>
            <a:r>
              <a:rPr lang="en-US" baseline="0" dirty="0" smtClean="0"/>
              <a:t> Source: </a:t>
            </a:r>
            <a:r>
              <a:rPr lang="en-US" dirty="0" smtClean="0"/>
              <a:t>http://cdn.techi.com/wp-content/uploads/2010/06/smashedComputer-1024x799.jpg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62A6CC-2958-4463-A655-5EAD934DB21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082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11/14/2011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59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************.java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example from our system</a:t>
            </a:r>
          </a:p>
        </p:txBody>
      </p:sp>
    </p:spTree>
    <p:extLst>
      <p:ext uri="{BB962C8B-B14F-4D97-AF65-F5344CB8AC3E}">
        <p14:creationId xmlns:p14="http://schemas.microsoft.com/office/powerpoint/2010/main" val="20117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51 commits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Over four months</a:t>
            </a:r>
          </a:p>
          <a:p>
            <a:r>
              <a:rPr lang="en-US" dirty="0" smtClean="0"/>
              <a:t>Across 3 different pods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Initial commit = 276 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21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Current LOC = 859 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63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Initial coverage = 0%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63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Highest Cyclomatic Complexity = 25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48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Code reviews = 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63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Reverts =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63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Bug “fixes” = 20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(based on commit comments)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63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How did this happen?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51 commits</a:t>
            </a:r>
          </a:p>
          <a:p>
            <a:r>
              <a:rPr lang="en-US" dirty="0" smtClean="0"/>
              <a:t>859 LOC</a:t>
            </a:r>
          </a:p>
          <a:p>
            <a:r>
              <a:rPr lang="en-US" dirty="0" smtClean="0"/>
              <a:t>0% Coverage</a:t>
            </a:r>
          </a:p>
          <a:p>
            <a:r>
              <a:rPr lang="en-US" dirty="0"/>
              <a:t>9</a:t>
            </a:r>
            <a:r>
              <a:rPr lang="en-US" dirty="0" smtClean="0"/>
              <a:t> Reviews</a:t>
            </a:r>
          </a:p>
          <a:p>
            <a:r>
              <a:rPr lang="en-US" dirty="0" smtClean="0"/>
              <a:t>2 Reverts</a:t>
            </a:r>
          </a:p>
          <a:p>
            <a:r>
              <a:rPr lang="en-US" dirty="0" smtClean="0"/>
              <a:t>20 Bug Fixes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12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Question.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06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Our code is getting more complex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51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More difficult to change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73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Making it easier to introduce new defects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99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Defect cycles get longer…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02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Delaying releases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59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47712" y="457200"/>
            <a:ext cx="7772400" cy="1470025"/>
          </a:xfrm>
        </p:spPr>
        <p:txBody>
          <a:bodyPr/>
          <a:lstStyle/>
          <a:p>
            <a:r>
              <a:rPr lang="en-US" b="1" dirty="0" smtClean="0"/>
              <a:t>Which keeps us from this…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86000"/>
            <a:ext cx="7286625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525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Why does this happen?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80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Many of our check-ins create additional risk that we will not deliver quality software </a:t>
            </a:r>
            <a:r>
              <a:rPr lang="en-US" b="1" u="sng" dirty="0" smtClean="0"/>
              <a:t>on time</a:t>
            </a:r>
            <a:r>
              <a:rPr lang="en-US" b="1" dirty="0" smtClean="0"/>
              <a:t> in the future.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75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What can we do about it?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Big-bang rewrite?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18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Can we deliver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48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We already did this once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(and it’s really expensive)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61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Large refactoring effort?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18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What do we do about turnover?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01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We’d end up right here again in a year or two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16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We need to improve incrementally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18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/>
              <a:t>while</a:t>
            </a:r>
            <a:r>
              <a:rPr lang="en-US" b="1" dirty="0" smtClean="0"/>
              <a:t> adding value to our Customers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39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How?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18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Incremental Improvement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89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Each commit should not make the system worse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33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Each commit to a risky area, should make the area better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33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m</a:t>
            </a:r>
            <a:r>
              <a:rPr lang="en-US" b="1" dirty="0" smtClean="0"/>
              <a:t>ore functionality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94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Why focus on risky areas?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78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Risky areas breed defects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51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What does a risky class look like?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52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PurchaseController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“I wouldn’t touch it with a 10-foot pole!”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5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High-cyclomatic Complexity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1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Low Code Coverage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5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High Code Churn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much has the file changed recently?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19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High Contributor Diversity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many different teams are working in the same places?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70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Lots of defects logged…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PurchaseController is</a:t>
            </a:r>
            <a:br>
              <a:rPr lang="en-US" b="1" dirty="0" smtClean="0"/>
            </a:br>
            <a:r>
              <a:rPr lang="en-US" b="1" dirty="0" smtClean="0"/>
              <a:t>1681LOC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about the rest of the system?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f</a:t>
            </a:r>
            <a:r>
              <a:rPr lang="en-US" b="1" dirty="0" smtClean="0"/>
              <a:t>aster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7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Where do we start?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72400" y="152400"/>
            <a:ext cx="914400" cy="457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70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Continuous quality </a:t>
            </a:r>
            <a:r>
              <a:rPr lang="en-US" b="1" dirty="0" smtClean="0"/>
              <a:t>improvement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83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</a:t>
            </a:r>
            <a:r>
              <a:rPr lang="en-US" b="1" dirty="0" smtClean="0"/>
              <a:t>n areas most likely to impact the business.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5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What does that look like?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36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576263"/>
            <a:ext cx="8943975" cy="570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519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493" y="373844"/>
            <a:ext cx="11963400" cy="6103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272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Churn</a:t>
            </a:r>
            <a:br>
              <a:rPr lang="en-US" b="1" dirty="0" smtClean="0"/>
            </a:br>
            <a:r>
              <a:rPr lang="en-US" b="1" dirty="0" smtClean="0"/>
              <a:t>Complexity</a:t>
            </a:r>
            <a:br>
              <a:rPr lang="en-US" b="1" dirty="0" smtClean="0"/>
            </a:br>
            <a:r>
              <a:rPr lang="en-US" b="1" dirty="0" smtClean="0"/>
              <a:t>Coverage</a:t>
            </a:r>
            <a:br>
              <a:rPr lang="en-US" b="1" dirty="0" smtClean="0"/>
            </a:br>
            <a:r>
              <a:rPr lang="en-US" b="1" dirty="0" smtClean="0"/>
              <a:t>Contributor Diversity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42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Each commit should not make the system worse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57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Each commit to a risky area, should make the area better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86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How does this affect </a:t>
            </a:r>
            <a:r>
              <a:rPr lang="en-US" b="1" i="1" dirty="0" smtClean="0"/>
              <a:t>me</a:t>
            </a:r>
            <a:r>
              <a:rPr lang="en-US" b="1" dirty="0" smtClean="0"/>
              <a:t>?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96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w</a:t>
            </a:r>
            <a:r>
              <a:rPr lang="en-US" b="1" dirty="0" smtClean="0"/>
              <a:t>ith fewer defects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75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A typical developer workflow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60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A developer is ready to commit code changes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96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Run check-in script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57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Build and run tests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(we already do this)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96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Calculate risk locally 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(this is new)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59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Static quality analysis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(also new)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23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View report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Risk</a:t>
            </a:r>
          </a:p>
          <a:p>
            <a:r>
              <a:rPr lang="en-US" dirty="0" smtClean="0"/>
              <a:t>Quality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96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576263"/>
            <a:ext cx="8943975" cy="570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098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Improve your code!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Use the report as guidance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59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Re-run check-in script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Verify your new changes helped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96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today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40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Commit!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96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If your commit is risky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(Risky code doesn’t always mean bad code.)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96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A code review is generated automatically using Gerrit.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(coming soon)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96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</a:t>
            </a:r>
            <a:r>
              <a:rPr lang="en-US" b="1" dirty="0" smtClean="0"/>
              <a:t>nd </a:t>
            </a:r>
            <a:r>
              <a:rPr lang="en-US" b="1" dirty="0"/>
              <a:t>assigned randomly to someone who has previously modified the file.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76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</a:t>
            </a:r>
            <a:r>
              <a:rPr lang="en-US" b="1" dirty="0" smtClean="0"/>
              <a:t>r to a trusted verifier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69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Make improvements based on code review feedback.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96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Rinse and repeat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79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What’s next?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33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Now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69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Add “Q” to the Radiator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371600"/>
          </a:xfrm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520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with our code in its current state?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93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Check-in script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371600"/>
          </a:xfrm>
        </p:spPr>
        <p:txBody>
          <a:bodyPr/>
          <a:lstStyle/>
          <a:p>
            <a:r>
              <a:rPr lang="en-US" dirty="0" smtClean="0"/>
              <a:t>Know what you are getting in to before you commit!</a:t>
            </a:r>
          </a:p>
        </p:txBody>
      </p:sp>
    </p:spTree>
    <p:extLst>
      <p:ext uri="{BB962C8B-B14F-4D97-AF65-F5344CB8AC3E}">
        <p14:creationId xmlns:p14="http://schemas.microsoft.com/office/powerpoint/2010/main" val="296279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Detailed Risk/Quality Report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371600"/>
          </a:xfrm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279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Weeks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69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Automated code reviews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371600"/>
          </a:xfrm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279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Add additional heuristics to Radiator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371600"/>
          </a:xfrm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279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Are we turning enough Qs yellow?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371600"/>
          </a:xfrm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279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Months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369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Are our code reviews effective?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371600"/>
          </a:xfrm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279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Sonar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371600"/>
          </a:xfrm>
        </p:spPr>
        <p:txBody>
          <a:bodyPr/>
          <a:lstStyle/>
          <a:p>
            <a:r>
              <a:rPr lang="en-US" dirty="0" smtClean="0"/>
              <a:t>Are we getting better from a static analysis standpoint?</a:t>
            </a:r>
          </a:p>
        </p:txBody>
      </p:sp>
    </p:spTree>
    <p:extLst>
      <p:ext uri="{BB962C8B-B14F-4D97-AF65-F5344CB8AC3E}">
        <p14:creationId xmlns:p14="http://schemas.microsoft.com/office/powerpoint/2010/main" val="387064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Fine tune heuristics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371600"/>
          </a:xfrm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279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Let’s look at an example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52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Long term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69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Did defects decrease?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371600"/>
          </a:xfrm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279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Are we releasing on time?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371600"/>
          </a:xfrm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279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Questions?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Comments?</a:t>
            </a:r>
          </a:p>
          <a:p>
            <a:r>
              <a:rPr lang="en-US" dirty="0" smtClean="0"/>
              <a:t>Concerns?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10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</TotalTime>
  <Words>565</Words>
  <Application>Microsoft Office PowerPoint</Application>
  <PresentationFormat>On-screen Show (4:3)</PresentationFormat>
  <Paragraphs>121</Paragraphs>
  <Slides>93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94" baseType="lpstr">
      <vt:lpstr>Office Theme</vt:lpstr>
      <vt:lpstr>PowerPoint Presentation</vt:lpstr>
      <vt:lpstr>Question.</vt:lpstr>
      <vt:lpstr>Can we deliver</vt:lpstr>
      <vt:lpstr>more functionality</vt:lpstr>
      <vt:lpstr>faster</vt:lpstr>
      <vt:lpstr>with fewer defects</vt:lpstr>
      <vt:lpstr>today</vt:lpstr>
      <vt:lpstr>with our code in its current state?</vt:lpstr>
      <vt:lpstr>Let’s look at an example</vt:lpstr>
      <vt:lpstr>************.java</vt:lpstr>
      <vt:lpstr>51 commits</vt:lpstr>
      <vt:lpstr>Initial commit = 276 lines</vt:lpstr>
      <vt:lpstr>Current LOC = 859 lines</vt:lpstr>
      <vt:lpstr>Initial coverage = 0%</vt:lpstr>
      <vt:lpstr>Highest Cyclomatic Complexity = 25</vt:lpstr>
      <vt:lpstr>Code reviews = 9</vt:lpstr>
      <vt:lpstr>Reverts = 3</vt:lpstr>
      <vt:lpstr>Bug “fixes” = 20</vt:lpstr>
      <vt:lpstr>How did this happen?</vt:lpstr>
      <vt:lpstr>Our code is getting more complex</vt:lpstr>
      <vt:lpstr>More difficult to change</vt:lpstr>
      <vt:lpstr>Making it easier to introduce new defects</vt:lpstr>
      <vt:lpstr>Defect cycles get longer…</vt:lpstr>
      <vt:lpstr>Delaying releases</vt:lpstr>
      <vt:lpstr>Which keeps us from this…</vt:lpstr>
      <vt:lpstr>Why does this happen?</vt:lpstr>
      <vt:lpstr>Many of our check-ins create additional risk that we will not deliver quality software on time in the future.</vt:lpstr>
      <vt:lpstr>What can we do about it?</vt:lpstr>
      <vt:lpstr>Big-bang rewrite?</vt:lpstr>
      <vt:lpstr>We already did this once</vt:lpstr>
      <vt:lpstr>Large refactoring effort?</vt:lpstr>
      <vt:lpstr>What do we do about turnover?</vt:lpstr>
      <vt:lpstr>We’d end up right here again in a year or two</vt:lpstr>
      <vt:lpstr>We need to improve incrementally</vt:lpstr>
      <vt:lpstr>while adding value to our Customers</vt:lpstr>
      <vt:lpstr>How?</vt:lpstr>
      <vt:lpstr>Incremental Improvement</vt:lpstr>
      <vt:lpstr>Each commit should not make the system worse</vt:lpstr>
      <vt:lpstr>Each commit to a risky area, should make the area better</vt:lpstr>
      <vt:lpstr>Why focus on risky areas?</vt:lpstr>
      <vt:lpstr>Risky areas breed defects</vt:lpstr>
      <vt:lpstr>What does a risky class look like?</vt:lpstr>
      <vt:lpstr>PurchaseController</vt:lpstr>
      <vt:lpstr>High-cyclomatic Complexity</vt:lpstr>
      <vt:lpstr>Low Code Coverage</vt:lpstr>
      <vt:lpstr>High Code Churn</vt:lpstr>
      <vt:lpstr>High Contributor Diversity</vt:lpstr>
      <vt:lpstr>Lots of defects logged…</vt:lpstr>
      <vt:lpstr>PurchaseController is 1681LOC</vt:lpstr>
      <vt:lpstr>Where do we start?</vt:lpstr>
      <vt:lpstr>Continuous quality improvement</vt:lpstr>
      <vt:lpstr>In areas most likely to impact the business.</vt:lpstr>
      <vt:lpstr>What does that look like?</vt:lpstr>
      <vt:lpstr>PowerPoint Presentation</vt:lpstr>
      <vt:lpstr>PowerPoint Presentation</vt:lpstr>
      <vt:lpstr>Churn Complexity Coverage Contributor Diversity</vt:lpstr>
      <vt:lpstr>Each commit should not make the system worse</vt:lpstr>
      <vt:lpstr>Each commit to a risky area, should make the area better</vt:lpstr>
      <vt:lpstr>How does this affect me?</vt:lpstr>
      <vt:lpstr>A typical developer workflow</vt:lpstr>
      <vt:lpstr>A developer is ready to commit code changes</vt:lpstr>
      <vt:lpstr>Run check-in script</vt:lpstr>
      <vt:lpstr>Build and run tests</vt:lpstr>
      <vt:lpstr>Calculate risk locally </vt:lpstr>
      <vt:lpstr>Static quality analysis</vt:lpstr>
      <vt:lpstr>View report</vt:lpstr>
      <vt:lpstr>PowerPoint Presentation</vt:lpstr>
      <vt:lpstr>Improve your code!</vt:lpstr>
      <vt:lpstr>Re-run check-in script</vt:lpstr>
      <vt:lpstr>Commit!</vt:lpstr>
      <vt:lpstr>If your commit is risky</vt:lpstr>
      <vt:lpstr>A code review is generated automatically using Gerrit.</vt:lpstr>
      <vt:lpstr>and assigned randomly to someone who has previously modified the file.</vt:lpstr>
      <vt:lpstr>or to a trusted verifier</vt:lpstr>
      <vt:lpstr>Make improvements based on code review feedback.</vt:lpstr>
      <vt:lpstr>Rinse and repeat</vt:lpstr>
      <vt:lpstr>What’s next?</vt:lpstr>
      <vt:lpstr>Now</vt:lpstr>
      <vt:lpstr>Add “Q” to the Radiator</vt:lpstr>
      <vt:lpstr>Check-in script</vt:lpstr>
      <vt:lpstr>Detailed Risk/Quality Report</vt:lpstr>
      <vt:lpstr>Weeks</vt:lpstr>
      <vt:lpstr>Automated code reviews</vt:lpstr>
      <vt:lpstr>Add additional heuristics to Radiator</vt:lpstr>
      <vt:lpstr>Are we turning enough Qs yellow?</vt:lpstr>
      <vt:lpstr>Months</vt:lpstr>
      <vt:lpstr>Are our code reviews effective?</vt:lpstr>
      <vt:lpstr>Sonar</vt:lpstr>
      <vt:lpstr>Fine tune heuristics</vt:lpstr>
      <vt:lpstr>Long term</vt:lpstr>
      <vt:lpstr>Did defects decrease?</vt:lpstr>
      <vt:lpstr>Are we releasing on time?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Ratcheting an Organization</dc:title>
  <dc:creator>Robert</dc:creator>
  <cp:lastModifiedBy>Robert</cp:lastModifiedBy>
  <cp:revision>68</cp:revision>
  <dcterms:created xsi:type="dcterms:W3CDTF">2006-08-16T00:00:00Z</dcterms:created>
  <dcterms:modified xsi:type="dcterms:W3CDTF">2011-11-14T16:35:43Z</dcterms:modified>
</cp:coreProperties>
</file>