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76" r:id="rId3"/>
    <p:sldId id="278" r:id="rId4"/>
    <p:sldId id="277" r:id="rId5"/>
    <p:sldId id="265" r:id="rId6"/>
    <p:sldId id="266" r:id="rId7"/>
    <p:sldId id="275" r:id="rId8"/>
    <p:sldId id="282" r:id="rId9"/>
    <p:sldId id="283" r:id="rId10"/>
    <p:sldId id="269" r:id="rId11"/>
    <p:sldId id="272" r:id="rId12"/>
    <p:sldId id="281" r:id="rId13"/>
    <p:sldId id="270" r:id="rId14"/>
    <p:sldId id="271" r:id="rId15"/>
    <p:sldId id="273" r:id="rId16"/>
    <p:sldId id="280" r:id="rId17"/>
    <p:sldId id="274" r:id="rId18"/>
    <p:sldId id="26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98" autoAdjust="0"/>
    <p:restoredTop sz="96165"/>
  </p:normalViewPr>
  <p:slideViewPr>
    <p:cSldViewPr snapToGrid="0" snapToObjects="1">
      <p:cViewPr varScale="1">
        <p:scale>
          <a:sx n="98" d="100"/>
          <a:sy n="98" d="100"/>
        </p:scale>
        <p:origin x="200" y="124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B340A-E0EB-8C40-9409-1FFF7FACF38E}" type="datetimeFigureOut">
              <a:rPr lang="en-US" smtClean="0"/>
              <a:t>11/3/23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B36365-B677-D44E-91FC-E1405716856D}" type="slidenum">
              <a:rPr lang="en-US" smtClean="0"/>
              <a:t>‹#›</a:t>
            </a:fld>
            <a:endParaRPr lang="en-US"/>
          </a:p>
        </p:txBody>
      </p:sp>
    </p:spTree>
    <p:extLst>
      <p:ext uri="{BB962C8B-B14F-4D97-AF65-F5344CB8AC3E}">
        <p14:creationId xmlns:p14="http://schemas.microsoft.com/office/powerpoint/2010/main" val="2891278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0EDA1-C987-DA4A-B537-2A2FE375E7CF}" type="datetimeFigureOut">
              <a:rPr lang="en-US" smtClean="0"/>
              <a:t>11/3/23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BB8DA-73BB-EE4C-B4E5-A3AC4805299C}" type="slidenum">
              <a:rPr lang="en-US" smtClean="0"/>
              <a:t>‹#›</a:t>
            </a:fld>
            <a:endParaRPr lang="en-US"/>
          </a:p>
        </p:txBody>
      </p:sp>
    </p:spTree>
    <p:extLst>
      <p:ext uri="{BB962C8B-B14F-4D97-AF65-F5344CB8AC3E}">
        <p14:creationId xmlns:p14="http://schemas.microsoft.com/office/powerpoint/2010/main" val="372355130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p:spPr>
        <p:txBody>
          <a:bodyPr/>
          <a:lstStyle/>
          <a:p>
            <a:fld id="{49876B99-1F5C-4E45-ACF8-A757952A326E}" type="datetime1">
              <a:rPr lang="en-US" smtClean="0"/>
              <a:t>11/3/23</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extLst>
      <p:ext uri="{BB962C8B-B14F-4D97-AF65-F5344CB8AC3E}">
        <p14:creationId xmlns:p14="http://schemas.microsoft.com/office/powerpoint/2010/main" val="164265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US"/>
              <a:t>Click to edit Master title style</a:t>
            </a:r>
          </a:p>
        </p:txBody>
      </p:sp>
      <p:sp>
        <p:nvSpPr>
          <p:cNvPr id="5" name="Content Placeholder 2"/>
          <p:cNvSpPr>
            <a:spLocks noGrp="1"/>
          </p:cNvSpPr>
          <p:nvPr>
            <p:ph idx="1"/>
          </p:nvPr>
        </p:nvSpPr>
        <p:spPr>
          <a:xfrm>
            <a:off x="457200" y="1200151"/>
            <a:ext cx="8229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457200" y="4767263"/>
            <a:ext cx="2133600" cy="273844"/>
          </a:xfrm>
        </p:spPr>
        <p:txBody>
          <a:bodyPr/>
          <a:lstStyle/>
          <a:p>
            <a:fld id="{DCFE7AC9-246F-274F-90B0-9B5F72AD257B}" type="datetime1">
              <a:rPr lang="en-US" smtClean="0"/>
              <a:t>11/3/23</a:t>
            </a:fld>
            <a:endParaRPr lang="en-US"/>
          </a:p>
        </p:txBody>
      </p:sp>
      <p:sp>
        <p:nvSpPr>
          <p:cNvPr id="7" name="Footer Placeholder 4"/>
          <p:cNvSpPr>
            <a:spLocks noGrp="1"/>
          </p:cNvSpPr>
          <p:nvPr>
            <p:ph type="ftr" sz="quarter" idx="11"/>
          </p:nvPr>
        </p:nvSpPr>
        <p:spPr>
          <a:xfrm>
            <a:off x="3124200" y="4767263"/>
            <a:ext cx="2895600" cy="273844"/>
          </a:xfrm>
        </p:spPr>
        <p:txBody>
          <a:bodyPr/>
          <a:lstStyle/>
          <a:p>
            <a:endParaRPr lang="en-US"/>
          </a:p>
        </p:txBody>
      </p:sp>
      <p:sp>
        <p:nvSpPr>
          <p:cNvPr id="9"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extLst>
      <p:ext uri="{BB962C8B-B14F-4D97-AF65-F5344CB8AC3E}">
        <p14:creationId xmlns:p14="http://schemas.microsoft.com/office/powerpoint/2010/main" val="91624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5B470-24F1-6744-BE88-730898E97D2D}" type="slidenum">
              <a:rPr lang="en-US" smtClean="0"/>
              <a:t>‹#›</a:t>
            </a:fld>
            <a:endParaRPr lang="en-US"/>
          </a:p>
        </p:txBody>
      </p:sp>
    </p:spTree>
    <p:extLst>
      <p:ext uri="{BB962C8B-B14F-4D97-AF65-F5344CB8AC3E}">
        <p14:creationId xmlns:p14="http://schemas.microsoft.com/office/powerpoint/2010/main" val="26104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C47E-A1DB-2145-AD89-7CD67B276434}" type="datetime1">
              <a:rPr lang="en-US" smtClean="0"/>
              <a:t>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7" name="Title 1"/>
          <p:cNvSpPr>
            <a:spLocks noGrp="1"/>
          </p:cNvSpPr>
          <p:nvPr>
            <p:ph type="title"/>
          </p:nvPr>
        </p:nvSpPr>
        <p:spPr>
          <a:xfrm>
            <a:off x="457200" y="205979"/>
            <a:ext cx="8229600" cy="857250"/>
          </a:xfrm>
        </p:spPr>
        <p:txBody>
          <a:bodyPr/>
          <a:lstStyle/>
          <a:p>
            <a:r>
              <a:rPr lang="en-US"/>
              <a:t>Click to edit Master title style</a:t>
            </a:r>
            <a:endParaRPr lang="en-US" dirty="0"/>
          </a:p>
        </p:txBody>
      </p:sp>
    </p:spTree>
    <p:extLst>
      <p:ext uri="{BB962C8B-B14F-4D97-AF65-F5344CB8AC3E}">
        <p14:creationId xmlns:p14="http://schemas.microsoft.com/office/powerpoint/2010/main" val="4921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01612-8457-0F45-9037-542885C50CD0}" type="datetime1">
              <a:rPr lang="en-US" smtClean="0"/>
              <a:t>11/3/23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5B470-24F1-6744-BE88-730898E97D2D}" type="slidenum">
              <a:rPr lang="en-US" smtClean="0"/>
              <a:t>‹#›</a:t>
            </a:fld>
            <a:endParaRPr lang="en-US"/>
          </a:p>
        </p:txBody>
      </p:sp>
    </p:spTree>
    <p:extLst>
      <p:ext uri="{BB962C8B-B14F-4D97-AF65-F5344CB8AC3E}">
        <p14:creationId xmlns:p14="http://schemas.microsoft.com/office/powerpoint/2010/main" val="170089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512B47-1129-A14A-A2B6-9E4149B6642C}" type="datetime1">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extLst>
      <p:ext uri="{BB962C8B-B14F-4D97-AF65-F5344CB8AC3E}">
        <p14:creationId xmlns:p14="http://schemas.microsoft.com/office/powerpoint/2010/main" val="414468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600" cy="871538"/>
          </a:xfrm>
        </p:spPr>
        <p:txBody>
          <a:bodyPr anchor="b">
            <a:normAutofit/>
          </a:bodyPr>
          <a:lstStyle>
            <a:lvl1pPr algn="ctr">
              <a:defRPr sz="4400" b="1"/>
            </a:lvl1pPr>
          </a:lstStyle>
          <a:p>
            <a:r>
              <a:rPr lang="en-US"/>
              <a:t>Click to edit Master title style</a:t>
            </a:r>
            <a:endParaRPr lang="en-US" dirty="0"/>
          </a:p>
        </p:txBody>
      </p:sp>
      <p:sp>
        <p:nvSpPr>
          <p:cNvPr id="3" name="Content Placeholder 2"/>
          <p:cNvSpPr>
            <a:spLocks noGrp="1"/>
          </p:cNvSpPr>
          <p:nvPr>
            <p:ph idx="1"/>
          </p:nvPr>
        </p:nvSpPr>
        <p:spPr>
          <a:xfrm>
            <a:off x="3575050" y="1076326"/>
            <a:ext cx="5111750" cy="3518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F5497-67D5-5B4B-AD21-B28310D102AE}" type="datetime1">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extLst>
      <p:ext uri="{BB962C8B-B14F-4D97-AF65-F5344CB8AC3E}">
        <p14:creationId xmlns:p14="http://schemas.microsoft.com/office/powerpoint/2010/main" val="98638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EA91A-B92F-8744-80AE-4EADCD339B75}" type="datetime1">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extLst>
      <p:ext uri="{BB962C8B-B14F-4D97-AF65-F5344CB8AC3E}">
        <p14:creationId xmlns:p14="http://schemas.microsoft.com/office/powerpoint/2010/main" val="299361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605-632E-8E46-B0E8-8E407C6C1C1B}" type="datetime1">
              <a:rPr lang="en-US" smtClean="0"/>
              <a:t>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10" name="Text Placeholder 3"/>
          <p:cNvSpPr>
            <a:spLocks noGrp="1"/>
          </p:cNvSpPr>
          <p:nvPr>
            <p:ph type="body" sz="half" idx="2" hasCustomPrompt="1"/>
          </p:nvPr>
        </p:nvSpPr>
        <p:spPr>
          <a:xfrm>
            <a:off x="1792288" y="2654638"/>
            <a:ext cx="5486400" cy="285292"/>
          </a:xfrm>
        </p:spPr>
        <p:txBody>
          <a:bodyPr>
            <a:normAutofit/>
          </a:bodyPr>
          <a:lstStyle>
            <a:lvl1pPr marL="0" indent="0" algn="ctr">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-Johnny Appleseed</a:t>
            </a:r>
          </a:p>
        </p:txBody>
      </p:sp>
      <p:sp>
        <p:nvSpPr>
          <p:cNvPr id="8" name="Text Placeholder 7"/>
          <p:cNvSpPr>
            <a:spLocks noGrp="1"/>
          </p:cNvSpPr>
          <p:nvPr>
            <p:ph type="body" sz="quarter" idx="13" hasCustomPrompt="1"/>
          </p:nvPr>
        </p:nvSpPr>
        <p:spPr>
          <a:xfrm>
            <a:off x="649605" y="1390769"/>
            <a:ext cx="7854315" cy="1047631"/>
          </a:xfrm>
        </p:spPr>
        <p:txBody>
          <a:bodyPr anchor="ctr" anchorCtr="1">
            <a:normAutofit/>
          </a:bodyPr>
          <a:lstStyle>
            <a:lvl1pPr marL="0" indent="0" algn="ctr">
              <a:buNone/>
              <a:defRPr sz="2800">
                <a:latin typeface="+mn-lt"/>
              </a:defRPr>
            </a:lvl1pPr>
          </a:lstStyle>
          <a:p>
            <a:pPr lvl="0"/>
            <a:r>
              <a:rPr lang="en-US" dirty="0"/>
              <a:t>“Type a quote here.”</a:t>
            </a:r>
          </a:p>
        </p:txBody>
      </p:sp>
    </p:spTree>
    <p:extLst>
      <p:ext uri="{BB962C8B-B14F-4D97-AF65-F5344CB8AC3E}">
        <p14:creationId xmlns:p14="http://schemas.microsoft.com/office/powerpoint/2010/main" val="93516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Avenir Next Regular"/>
                <a:cs typeface="Avenir Next Regular"/>
              </a:defRPr>
            </a:lvl1pPr>
          </a:lstStyle>
          <a:p>
            <a:fld id="{7527057D-347E-4F49-87E4-D800B7A46B0A}" type="datetime1">
              <a:rPr lang="en-US" smtClean="0"/>
              <a:t>11/3/23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b="0" i="0">
                <a:solidFill>
                  <a:schemeClr val="tx1">
                    <a:tint val="75000"/>
                  </a:schemeClr>
                </a:solidFill>
                <a:latin typeface="Avenir Next Regular"/>
                <a:cs typeface="Avenir Next Regular"/>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b="0" i="0">
                <a:solidFill>
                  <a:schemeClr val="tx1">
                    <a:tint val="75000"/>
                  </a:schemeClr>
                </a:solidFill>
                <a:latin typeface="Avenir Next Regular"/>
                <a:cs typeface="Avenir Next Regular"/>
              </a:defRPr>
            </a:lvl1pPr>
          </a:lstStyle>
          <a:p>
            <a:fld id="{3CD5B470-24F1-6744-BE88-730898E97D2D}" type="slidenum">
              <a:rPr lang="en-US" smtClean="0"/>
              <a:pPr/>
              <a:t>‹#›</a:t>
            </a:fld>
            <a:endParaRPr lang="en-US" dirty="0"/>
          </a:p>
        </p:txBody>
      </p:sp>
    </p:spTree>
    <p:extLst>
      <p:ext uri="{BB962C8B-B14F-4D97-AF65-F5344CB8AC3E}">
        <p14:creationId xmlns:p14="http://schemas.microsoft.com/office/powerpoint/2010/main" val="3373842488"/>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5" r:id="rId4"/>
    <p:sldLayoutId id="2147483654" r:id="rId5"/>
    <p:sldLayoutId id="2147483652" r:id="rId6"/>
    <p:sldLayoutId id="2147483656" r:id="rId7"/>
    <p:sldLayoutId id="2147483657" r:id="rId8"/>
    <p:sldLayoutId id="2147483658" r:id="rId9"/>
  </p:sldLayoutIdLst>
  <p:hf hdr="0" ftr="0" dt="0"/>
  <p:txStyles>
    <p:titleStyle>
      <a:lvl1pPr algn="ctr" defTabSz="457200" rtl="0" eaLnBrk="1" latinLnBrk="0" hangingPunct="1">
        <a:spcBef>
          <a:spcPct val="0"/>
        </a:spcBef>
        <a:buNone/>
        <a:defRPr sz="4400" kern="1200">
          <a:solidFill>
            <a:schemeClr val="tx2"/>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rand.wm.edu/index.php/university-logo/" TargetMode="External"/><Relationship Id="rId2" Type="http://schemas.openxmlformats.org/officeDocument/2006/relationships/hyperlink" Target="https://brand.wm.edu/" TargetMode="Externa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brand.wm.edu/index.php/university-color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4558"/>
            <a:ext cx="7772400" cy="1102519"/>
          </a:xfrm>
        </p:spPr>
        <p:txBody>
          <a:bodyPr/>
          <a:lstStyle/>
          <a:p>
            <a:r>
              <a:rPr lang="en-US" dirty="0">
                <a:solidFill>
                  <a:schemeClr val="bg1"/>
                </a:solidFill>
              </a:rPr>
              <a:t>Inventory &amp; Scanners</a:t>
            </a:r>
          </a:p>
        </p:txBody>
      </p:sp>
    </p:spTree>
    <p:extLst>
      <p:ext uri="{BB962C8B-B14F-4D97-AF65-F5344CB8AC3E}">
        <p14:creationId xmlns:p14="http://schemas.microsoft.com/office/powerpoint/2010/main" val="18313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492240" cy="3394472"/>
          </a:xfrm>
        </p:spPr>
        <p:txBody>
          <a:bodyPr>
            <a:normAutofit/>
          </a:bodyPr>
          <a:lstStyle/>
          <a:p>
            <a:pPr marL="0" indent="0">
              <a:buNone/>
            </a:pPr>
            <a:r>
              <a:rPr lang="en-US" sz="2000" i="1" dirty="0"/>
              <a:t>Log-in Screen</a:t>
            </a:r>
          </a:p>
          <a:p>
            <a:pPr marL="514350" indent="-514350">
              <a:buAutoNum type="arabicPeriod"/>
            </a:pPr>
            <a:r>
              <a:rPr lang="en-US" sz="1800" dirty="0"/>
              <a:t>You have an inventory to be completed</a:t>
            </a:r>
          </a:p>
          <a:p>
            <a:pPr marL="914400" lvl="1" indent="-514350"/>
            <a:r>
              <a:rPr lang="en-US" sz="1600" dirty="0"/>
              <a:t>Sign in to start inventory</a:t>
            </a:r>
          </a:p>
          <a:p>
            <a:pPr marL="514350" indent="-514350">
              <a:buFont typeface="+mj-lt"/>
              <a:buAutoNum type="arabicPeriod"/>
            </a:pPr>
            <a:r>
              <a:rPr lang="en-US" sz="2000" dirty="0"/>
              <a:t>Our W&amp;M sign on then takes you to main menu</a:t>
            </a:r>
          </a:p>
          <a:p>
            <a:pPr marL="0" indent="0">
              <a:buNone/>
            </a:pPr>
            <a:endParaRPr lang="en-US" sz="2000" dirty="0"/>
          </a:p>
          <a:p>
            <a:pPr marL="0" indent="0">
              <a:buNone/>
            </a:pPr>
            <a:r>
              <a:rPr lang="en-US" sz="1800" dirty="0"/>
              <a:t>Questions:</a:t>
            </a:r>
          </a:p>
          <a:p>
            <a:r>
              <a:rPr lang="en-US" sz="1600" dirty="0"/>
              <a:t>When do users have to sign back in to continue inventory (screen time-out v. log in time-out) – 5-10 min time out time?</a:t>
            </a:r>
          </a:p>
          <a:p>
            <a:r>
              <a:rPr lang="en-US" sz="1600" dirty="0"/>
              <a:t>Option on each screen for continue later/log out?</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10</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30569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526530" cy="3394472"/>
          </a:xfrm>
        </p:spPr>
        <p:txBody>
          <a:bodyPr>
            <a:normAutofit/>
          </a:bodyPr>
          <a:lstStyle/>
          <a:p>
            <a:pPr marL="0" indent="0">
              <a:buNone/>
            </a:pPr>
            <a:r>
              <a:rPr lang="en-US" sz="2000" i="1" dirty="0"/>
              <a:t>Main Menu</a:t>
            </a:r>
          </a:p>
          <a:p>
            <a:pPr marL="514350" indent="-514350">
              <a:buFont typeface="Arial"/>
              <a:buAutoNum type="arabicPeriod"/>
            </a:pPr>
            <a:r>
              <a:rPr lang="en-US" sz="1800" dirty="0"/>
              <a:t>Scan assets</a:t>
            </a:r>
          </a:p>
          <a:p>
            <a:pPr marL="514350" indent="-514350">
              <a:buFont typeface="Arial"/>
              <a:buAutoNum type="arabicPeriod"/>
            </a:pPr>
            <a:r>
              <a:rPr lang="en-US" sz="1800" dirty="0"/>
              <a:t>List of inventory</a:t>
            </a:r>
          </a:p>
          <a:p>
            <a:pPr marL="514350" indent="-514350">
              <a:buFont typeface="Arial"/>
              <a:buAutoNum type="arabicPeriod"/>
            </a:pPr>
            <a:r>
              <a:rPr lang="en-US" sz="1800" dirty="0"/>
              <a:t>Mark Inventory Complete</a:t>
            </a:r>
          </a:p>
          <a:p>
            <a:pPr marL="514350" indent="-514350">
              <a:buAutoNum type="arabicPeriod"/>
            </a:pPr>
            <a:r>
              <a:rPr lang="en-US" sz="1800" dirty="0"/>
              <a:t>Comments</a:t>
            </a:r>
          </a:p>
          <a:p>
            <a:pPr marL="514350" indent="-514350">
              <a:buAutoNum type="arabicPeriod"/>
            </a:pPr>
            <a:r>
              <a:rPr lang="en-US" sz="1800" dirty="0"/>
              <a:t>Log out/Continue later</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11</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312121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503670" cy="3394472"/>
          </a:xfrm>
        </p:spPr>
        <p:txBody>
          <a:bodyPr>
            <a:normAutofit lnSpcReduction="10000"/>
          </a:bodyPr>
          <a:lstStyle/>
          <a:p>
            <a:pPr marL="0" indent="0">
              <a:buNone/>
            </a:pPr>
            <a:r>
              <a:rPr lang="en-US" sz="2000" i="1" dirty="0">
                <a:latin typeface="+mn-lt"/>
              </a:rPr>
              <a:t>List of Inventory</a:t>
            </a:r>
          </a:p>
          <a:p>
            <a:r>
              <a:rPr lang="en-US" sz="1800" dirty="0">
                <a:latin typeface="+mn-lt"/>
              </a:rPr>
              <a:t>Show the list as downloaded from banner/into scanner </a:t>
            </a:r>
          </a:p>
          <a:p>
            <a:endParaRPr lang="en-US" sz="2000" dirty="0">
              <a:latin typeface="+mn-lt"/>
            </a:endParaRPr>
          </a:p>
          <a:p>
            <a:pPr marL="0" indent="0">
              <a:buNone/>
            </a:pPr>
            <a:r>
              <a:rPr lang="en-US" sz="2000" dirty="0">
                <a:latin typeface="+mn-lt"/>
              </a:rPr>
              <a:t>Questions/Comments:</a:t>
            </a:r>
          </a:p>
          <a:p>
            <a:r>
              <a:rPr lang="en-US" sz="1800" dirty="0">
                <a:latin typeface="+mn-lt"/>
              </a:rPr>
              <a:t>Can we have a check mark or indicator on this screen as assets are scanned? Showing progress for department?</a:t>
            </a:r>
          </a:p>
          <a:p>
            <a:r>
              <a:rPr lang="en-US" sz="1800" dirty="0">
                <a:latin typeface="+mn-lt"/>
              </a:rPr>
              <a:t>Also a column showing comments on assets as they go?</a:t>
            </a:r>
          </a:p>
          <a:p>
            <a:r>
              <a:rPr lang="en-US" sz="1800" dirty="0">
                <a:latin typeface="+mn-lt"/>
              </a:rPr>
              <a:t>If they get the simple alert of non-scanned assets, they can go to this list for more detail</a:t>
            </a:r>
          </a:p>
          <a:p>
            <a:r>
              <a:rPr lang="en-US" sz="1800" dirty="0">
                <a:latin typeface="+mn-lt"/>
              </a:rPr>
              <a:t>Do we want a way to filter this list –or they can download this list to their computers</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12</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285542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503670" cy="3394472"/>
          </a:xfrm>
        </p:spPr>
        <p:txBody>
          <a:bodyPr>
            <a:normAutofit/>
          </a:bodyPr>
          <a:lstStyle/>
          <a:p>
            <a:pPr marL="0" indent="0">
              <a:buNone/>
            </a:pPr>
            <a:r>
              <a:rPr lang="en-US" sz="2000" i="1" dirty="0">
                <a:latin typeface="+mn-lt"/>
              </a:rPr>
              <a:t>Scan next asset</a:t>
            </a:r>
          </a:p>
          <a:p>
            <a:r>
              <a:rPr lang="en-US" sz="1800" dirty="0">
                <a:latin typeface="+mn-lt"/>
              </a:rPr>
              <a:t>Once scanned, asset information comes up</a:t>
            </a:r>
          </a:p>
          <a:p>
            <a:r>
              <a:rPr lang="en-US" sz="1800" dirty="0">
                <a:latin typeface="+mn-lt"/>
              </a:rPr>
              <a:t>Asset information that comes up cannot be changed, however, notations/requests for update can include (one comment section at the end?):</a:t>
            </a:r>
          </a:p>
          <a:p>
            <a:pPr lvl="1"/>
            <a:r>
              <a:rPr lang="en-US" sz="1600" dirty="0">
                <a:solidFill>
                  <a:srgbClr val="000000"/>
                </a:solidFill>
                <a:effectLst/>
                <a:latin typeface="+mn-lt"/>
              </a:rPr>
              <a:t>Serial number (when incorrect or missing)</a:t>
            </a:r>
          </a:p>
          <a:p>
            <a:pPr lvl="1"/>
            <a:r>
              <a:rPr lang="en-US" sz="1600" dirty="0">
                <a:solidFill>
                  <a:srgbClr val="000000"/>
                </a:solidFill>
                <a:effectLst/>
                <a:latin typeface="+mn-lt"/>
              </a:rPr>
              <a:t>Responsible person name</a:t>
            </a:r>
          </a:p>
          <a:p>
            <a:pPr lvl="1"/>
            <a:r>
              <a:rPr lang="en-US" sz="1600" dirty="0">
                <a:solidFill>
                  <a:srgbClr val="000000"/>
                </a:solidFill>
                <a:latin typeface="+mn-lt"/>
              </a:rPr>
              <a:t>Asset description</a:t>
            </a:r>
          </a:p>
          <a:p>
            <a:pPr lvl="1"/>
            <a:r>
              <a:rPr lang="en-US" sz="1600" dirty="0">
                <a:solidFill>
                  <a:srgbClr val="000000"/>
                </a:solidFill>
                <a:latin typeface="+mn-lt"/>
              </a:rPr>
              <a:t>Location (building, room, </a:t>
            </a:r>
            <a:r>
              <a:rPr lang="en-US" sz="1600" dirty="0" err="1">
                <a:solidFill>
                  <a:srgbClr val="000000"/>
                </a:solidFill>
                <a:latin typeface="+mn-lt"/>
              </a:rPr>
              <a:t>etc</a:t>
            </a:r>
            <a:r>
              <a:rPr lang="en-US" sz="1600" dirty="0">
                <a:solidFill>
                  <a:srgbClr val="000000"/>
                </a:solidFill>
                <a:latin typeface="+mn-lt"/>
              </a:rPr>
              <a:t>)</a:t>
            </a:r>
          </a:p>
          <a:p>
            <a:r>
              <a:rPr lang="en-US" sz="1800" dirty="0">
                <a:solidFill>
                  <a:srgbClr val="000000"/>
                </a:solidFill>
                <a:latin typeface="+mn-lt"/>
              </a:rPr>
              <a:t>Buttons at Bottom of Screen: Main Menu, Scan Another Asset, &amp; Log out/Continue later</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13</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370283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503670" cy="3394472"/>
          </a:xfrm>
        </p:spPr>
        <p:txBody>
          <a:bodyPr>
            <a:normAutofit/>
          </a:bodyPr>
          <a:lstStyle/>
          <a:p>
            <a:pPr marL="0" indent="0">
              <a:buNone/>
            </a:pPr>
            <a:r>
              <a:rPr lang="en-US" sz="1800" dirty="0">
                <a:solidFill>
                  <a:srgbClr val="7030A0"/>
                </a:solidFill>
              </a:rPr>
              <a:t>(If an asset scanned is missing/not marked as part of the inventory)</a:t>
            </a:r>
          </a:p>
          <a:p>
            <a:pPr marL="0" indent="0">
              <a:buNone/>
            </a:pPr>
            <a:r>
              <a:rPr lang="en-US" sz="2000" i="1" dirty="0"/>
              <a:t>Item missing from inventory</a:t>
            </a:r>
          </a:p>
          <a:p>
            <a:r>
              <a:rPr lang="en-US" sz="1800" dirty="0"/>
              <a:t>Optional: input following information</a:t>
            </a:r>
          </a:p>
          <a:p>
            <a:pPr marL="800100" lvl="1" indent="-342900">
              <a:buFont typeface="+mj-lt"/>
              <a:buAutoNum type="arabicPeriod"/>
            </a:pPr>
            <a:r>
              <a:rPr lang="en-US" sz="1400" dirty="0"/>
              <a:t>Location (building and room), </a:t>
            </a:r>
          </a:p>
          <a:p>
            <a:pPr marL="800100" lvl="1" indent="-342900">
              <a:buFont typeface="+mj-lt"/>
              <a:buAutoNum type="arabicPeriod"/>
            </a:pPr>
            <a:r>
              <a:rPr lang="en-US" sz="1400" dirty="0"/>
              <a:t>Description, </a:t>
            </a:r>
          </a:p>
          <a:p>
            <a:pPr marL="800100" lvl="1" indent="-342900">
              <a:buFont typeface="+mj-lt"/>
              <a:buAutoNum type="arabicPeriod"/>
            </a:pPr>
            <a:r>
              <a:rPr lang="en-US" sz="1400" dirty="0"/>
              <a:t>Responsible person</a:t>
            </a:r>
          </a:p>
          <a:p>
            <a:pPr marL="800100" lvl="1" indent="-342900">
              <a:buFont typeface="+mj-lt"/>
              <a:buAutoNum type="arabicPeriod"/>
            </a:pPr>
            <a:r>
              <a:rPr lang="en-US" sz="1400" dirty="0"/>
              <a:t>Comment</a:t>
            </a:r>
          </a:p>
          <a:p>
            <a:pPr marL="800100" lvl="1" indent="-342900">
              <a:buFont typeface="+mj-lt"/>
              <a:buAutoNum type="arabicPeriod"/>
            </a:pPr>
            <a:r>
              <a:rPr lang="en-US" sz="1400" dirty="0"/>
              <a:t>Take a picture (?)</a:t>
            </a:r>
            <a:endParaRPr lang="en-US" sz="1800" dirty="0"/>
          </a:p>
          <a:p>
            <a:r>
              <a:rPr lang="en-US" sz="1800" dirty="0">
                <a:solidFill>
                  <a:srgbClr val="000000"/>
                </a:solidFill>
                <a:latin typeface="+mn-lt"/>
              </a:rPr>
              <a:t>Buttons at Bottom of Screen: Main Menu, Scan Another Asset, &amp; Log out/Continue later</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14</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315504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503670" cy="3394472"/>
          </a:xfrm>
        </p:spPr>
        <p:txBody>
          <a:bodyPr>
            <a:normAutofit lnSpcReduction="10000"/>
          </a:bodyPr>
          <a:lstStyle/>
          <a:p>
            <a:pPr marL="0" indent="0">
              <a:buNone/>
            </a:pPr>
            <a:r>
              <a:rPr lang="en-US" sz="2000" i="1" dirty="0">
                <a:latin typeface="+mn-lt"/>
              </a:rPr>
              <a:t>Mark Inventory Complete</a:t>
            </a:r>
          </a:p>
          <a:p>
            <a:r>
              <a:rPr lang="en-US" sz="1700" dirty="0">
                <a:latin typeface="+mn-lt"/>
              </a:rPr>
              <a:t>If assets not scanned, an alert comes up with the list of assets not scanned </a:t>
            </a:r>
            <a:r>
              <a:rPr lang="en-US" sz="1700" dirty="0">
                <a:solidFill>
                  <a:srgbClr val="7030A0"/>
                </a:solidFill>
                <a:latin typeface="+mn-lt"/>
              </a:rPr>
              <a:t>(just tag# &amp; description?)</a:t>
            </a:r>
          </a:p>
          <a:p>
            <a:pPr lvl="1"/>
            <a:r>
              <a:rPr lang="en-US" sz="1400" dirty="0">
                <a:latin typeface="+mn-lt"/>
              </a:rPr>
              <a:t>At end of list button options are: add comments to missing assets OR scan assets </a:t>
            </a:r>
          </a:p>
          <a:p>
            <a:pPr lvl="1"/>
            <a:r>
              <a:rPr lang="en-US" sz="1400" dirty="0">
                <a:latin typeface="+mn-lt"/>
              </a:rPr>
              <a:t>If they choose to comment, they can cycle through the assets for individual comment </a:t>
            </a:r>
          </a:p>
          <a:p>
            <a:pPr lvl="2"/>
            <a:r>
              <a:rPr lang="en-US" sz="1200" dirty="0">
                <a:latin typeface="+mn-lt"/>
              </a:rPr>
              <a:t>This will be the asset screens that come up when an asset is scanned, with the comment field at the bottom (REQUIRED)</a:t>
            </a:r>
          </a:p>
          <a:p>
            <a:pPr lvl="2"/>
            <a:r>
              <a:rPr lang="en-US" sz="1200" dirty="0">
                <a:latin typeface="+mn-lt"/>
              </a:rPr>
              <a:t>Also, can have a check box to indicate disposal or transferred</a:t>
            </a:r>
          </a:p>
          <a:p>
            <a:pPr lvl="3"/>
            <a:r>
              <a:rPr lang="en-US" sz="1100" dirty="0">
                <a:latin typeface="+mn-lt"/>
              </a:rPr>
              <a:t>Comment still required (if click disposal, alert telling them to write disposal date in comment section OR if transferred, alert telling them to note where transferred to/responsible person)</a:t>
            </a:r>
          </a:p>
          <a:p>
            <a:pPr lvl="2"/>
            <a:r>
              <a:rPr lang="en-US" sz="1200" dirty="0">
                <a:latin typeface="+mn-lt"/>
              </a:rPr>
              <a:t>Optional = take picture (if they cannot reach/scan asset). Comment still required even if they take picture</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15</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299147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503670" cy="3394472"/>
          </a:xfrm>
        </p:spPr>
        <p:txBody>
          <a:bodyPr>
            <a:normAutofit/>
          </a:bodyPr>
          <a:lstStyle/>
          <a:p>
            <a:pPr marL="0" indent="0">
              <a:buNone/>
            </a:pPr>
            <a:r>
              <a:rPr lang="en-US" sz="2000" i="1" dirty="0">
                <a:latin typeface="+mn-lt"/>
              </a:rPr>
              <a:t>Comments </a:t>
            </a:r>
          </a:p>
          <a:p>
            <a:pPr marL="0" indent="0">
              <a:buNone/>
            </a:pPr>
            <a:r>
              <a:rPr lang="en-US" sz="1800" dirty="0">
                <a:solidFill>
                  <a:srgbClr val="7030A0"/>
                </a:solidFill>
                <a:latin typeface="+mn-lt"/>
              </a:rPr>
              <a:t>(separate from comment box in scanned asset screen)</a:t>
            </a:r>
          </a:p>
          <a:p>
            <a:r>
              <a:rPr lang="en-US" sz="1800" dirty="0">
                <a:latin typeface="+mn-lt"/>
              </a:rPr>
              <a:t>Just a box for comments (maybe it says “additional inventory comments”)</a:t>
            </a:r>
          </a:p>
          <a:p>
            <a:r>
              <a:rPr lang="en-US" sz="1800" dirty="0">
                <a:solidFill>
                  <a:srgbClr val="000000"/>
                </a:solidFill>
                <a:latin typeface="+mn-lt"/>
              </a:rPr>
              <a:t>Buttons at Bottom of Screen: Main Menu, Scan Another Asset, &amp; Log out/Continue later</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16</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120375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73-8D0F-E1AC-FB3C-779A774000DA}"/>
              </a:ext>
            </a:extLst>
          </p:cNvPr>
          <p:cNvSpPr>
            <a:spLocks noGrp="1"/>
          </p:cNvSpPr>
          <p:nvPr>
            <p:ph type="title"/>
          </p:nvPr>
        </p:nvSpPr>
        <p:spPr/>
        <p:txBody>
          <a:bodyPr/>
          <a:lstStyle/>
          <a:p>
            <a:r>
              <a:rPr lang="en-US" dirty="0"/>
              <a:t>Scanner – Screens </a:t>
            </a:r>
          </a:p>
        </p:txBody>
      </p:sp>
      <p:sp>
        <p:nvSpPr>
          <p:cNvPr id="3" name="Content Placeholder 2">
            <a:extLst>
              <a:ext uri="{FF2B5EF4-FFF2-40B4-BE49-F238E27FC236}">
                <a16:creationId xmlns:a16="http://schemas.microsoft.com/office/drawing/2014/main" id="{3C2A2FA0-DC44-7FAD-415E-984774831DFC}"/>
              </a:ext>
            </a:extLst>
          </p:cNvPr>
          <p:cNvSpPr>
            <a:spLocks noGrp="1"/>
          </p:cNvSpPr>
          <p:nvPr>
            <p:ph idx="1"/>
          </p:nvPr>
        </p:nvSpPr>
        <p:spPr>
          <a:xfrm>
            <a:off x="457200" y="1200151"/>
            <a:ext cx="6503670" cy="3394472"/>
          </a:xfrm>
        </p:spPr>
        <p:txBody>
          <a:bodyPr/>
          <a:lstStyle/>
          <a:p>
            <a:pPr marL="0" indent="0">
              <a:buNone/>
            </a:pPr>
            <a:r>
              <a:rPr lang="en-US" sz="2000" dirty="0">
                <a:latin typeface="+mn-lt"/>
              </a:rPr>
              <a:t>IMPORTANT: Inventory cannot be complete until either all assets or scanned or assets not scanned have a comment for why they were not scanned.</a:t>
            </a:r>
          </a:p>
          <a:p>
            <a:pPr lvl="1"/>
            <a:r>
              <a:rPr lang="en-US" sz="1600" dirty="0">
                <a:latin typeface="+mn-lt"/>
              </a:rPr>
              <a:t>Even if they use the option to take a picture, a comment must also be included (optional items do not preclude required comment)</a:t>
            </a:r>
          </a:p>
        </p:txBody>
      </p:sp>
      <p:sp>
        <p:nvSpPr>
          <p:cNvPr id="4" name="Slide Number Placeholder 3">
            <a:extLst>
              <a:ext uri="{FF2B5EF4-FFF2-40B4-BE49-F238E27FC236}">
                <a16:creationId xmlns:a16="http://schemas.microsoft.com/office/drawing/2014/main" id="{D97CA912-97EF-2115-D7C7-818208291B7B}"/>
              </a:ext>
            </a:extLst>
          </p:cNvPr>
          <p:cNvSpPr>
            <a:spLocks noGrp="1"/>
          </p:cNvSpPr>
          <p:nvPr>
            <p:ph type="sldNum" sz="quarter" idx="12"/>
          </p:nvPr>
        </p:nvSpPr>
        <p:spPr/>
        <p:txBody>
          <a:bodyPr/>
          <a:lstStyle/>
          <a:p>
            <a:fld id="{3CD5B470-24F1-6744-BE88-730898E97D2D}" type="slidenum">
              <a:rPr lang="en-US" smtClean="0"/>
              <a:t>17</a:t>
            </a:fld>
            <a:endParaRPr lang="en-US"/>
          </a:p>
        </p:txBody>
      </p:sp>
      <p:pic>
        <p:nvPicPr>
          <p:cNvPr id="5" name="Content Placeholder 5" descr="Smart Phone outline">
            <a:extLst>
              <a:ext uri="{FF2B5EF4-FFF2-40B4-BE49-F238E27FC236}">
                <a16:creationId xmlns:a16="http://schemas.microsoft.com/office/drawing/2014/main" id="{B6243DD4-EFDA-438F-8654-455D9701A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245318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FD92-EA06-B8A0-D5F5-15EC41AB7AB5}"/>
              </a:ext>
            </a:extLst>
          </p:cNvPr>
          <p:cNvSpPr>
            <a:spLocks noGrp="1"/>
          </p:cNvSpPr>
          <p:nvPr>
            <p:ph type="title"/>
          </p:nvPr>
        </p:nvSpPr>
        <p:spPr/>
        <p:txBody>
          <a:bodyPr>
            <a:normAutofit fontScale="90000"/>
          </a:bodyPr>
          <a:lstStyle/>
          <a:p>
            <a:r>
              <a:rPr lang="en-US" dirty="0"/>
              <a:t>Upload from Scanner to Desktop</a:t>
            </a:r>
          </a:p>
        </p:txBody>
      </p:sp>
      <p:sp>
        <p:nvSpPr>
          <p:cNvPr id="3" name="Content Placeholder 2">
            <a:extLst>
              <a:ext uri="{FF2B5EF4-FFF2-40B4-BE49-F238E27FC236}">
                <a16:creationId xmlns:a16="http://schemas.microsoft.com/office/drawing/2014/main" id="{B1B11913-F986-FFB8-080C-DFE5A6BE5C1D}"/>
              </a:ext>
            </a:extLst>
          </p:cNvPr>
          <p:cNvSpPr>
            <a:spLocks noGrp="1"/>
          </p:cNvSpPr>
          <p:nvPr>
            <p:ph idx="1"/>
          </p:nvPr>
        </p:nvSpPr>
        <p:spPr/>
        <p:txBody>
          <a:bodyPr>
            <a:normAutofit/>
          </a:bodyPr>
          <a:lstStyle/>
          <a:p>
            <a:r>
              <a:rPr lang="en-US" sz="2000" dirty="0"/>
              <a:t>Review who completed inventory (for if questions come up)</a:t>
            </a:r>
          </a:p>
          <a:p>
            <a:r>
              <a:rPr lang="en-US" sz="2000" dirty="0"/>
              <a:t>Note which assets were not scanned and why</a:t>
            </a:r>
          </a:p>
          <a:p>
            <a:r>
              <a:rPr lang="en-US" sz="2000" dirty="0"/>
              <a:t>Review requests for update –either confirm or reject changes</a:t>
            </a:r>
          </a:p>
          <a:p>
            <a:pPr lvl="1"/>
            <a:r>
              <a:rPr lang="en-US" sz="1600" dirty="0"/>
              <a:t>Update form before uploading to banner</a:t>
            </a:r>
          </a:p>
        </p:txBody>
      </p:sp>
      <p:sp>
        <p:nvSpPr>
          <p:cNvPr id="4" name="Slide Number Placeholder 3">
            <a:extLst>
              <a:ext uri="{FF2B5EF4-FFF2-40B4-BE49-F238E27FC236}">
                <a16:creationId xmlns:a16="http://schemas.microsoft.com/office/drawing/2014/main" id="{77846C91-496A-BF60-3637-E1A514584437}"/>
              </a:ext>
            </a:extLst>
          </p:cNvPr>
          <p:cNvSpPr>
            <a:spLocks noGrp="1"/>
          </p:cNvSpPr>
          <p:nvPr>
            <p:ph type="sldNum" sz="quarter" idx="12"/>
          </p:nvPr>
        </p:nvSpPr>
        <p:spPr/>
        <p:txBody>
          <a:bodyPr/>
          <a:lstStyle/>
          <a:p>
            <a:fld id="{3CD5B470-24F1-6744-BE88-730898E97D2D}" type="slidenum">
              <a:rPr lang="en-US" smtClean="0"/>
              <a:t>18</a:t>
            </a:fld>
            <a:endParaRPr lang="en-US"/>
          </a:p>
        </p:txBody>
      </p:sp>
    </p:spTree>
    <p:extLst>
      <p:ext uri="{BB962C8B-B14F-4D97-AF65-F5344CB8AC3E}">
        <p14:creationId xmlns:p14="http://schemas.microsoft.com/office/powerpoint/2010/main" val="154856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DB2F-52B4-5A6B-128B-374BAA22E540}"/>
              </a:ext>
            </a:extLst>
          </p:cNvPr>
          <p:cNvSpPr>
            <a:spLocks noGrp="1"/>
          </p:cNvSpPr>
          <p:nvPr>
            <p:ph type="title"/>
          </p:nvPr>
        </p:nvSpPr>
        <p:spPr/>
        <p:txBody>
          <a:bodyPr/>
          <a:lstStyle/>
          <a:p>
            <a:r>
              <a:rPr lang="en-US" dirty="0"/>
              <a:t>Outline of Previous Process (1)</a:t>
            </a:r>
          </a:p>
        </p:txBody>
      </p:sp>
      <p:sp>
        <p:nvSpPr>
          <p:cNvPr id="3" name="Content Placeholder 2">
            <a:extLst>
              <a:ext uri="{FF2B5EF4-FFF2-40B4-BE49-F238E27FC236}">
                <a16:creationId xmlns:a16="http://schemas.microsoft.com/office/drawing/2014/main" id="{8D3B9527-432E-4404-218F-1B0FA92B2DEA}"/>
              </a:ext>
            </a:extLst>
          </p:cNvPr>
          <p:cNvSpPr>
            <a:spLocks noGrp="1"/>
          </p:cNvSpPr>
          <p:nvPr>
            <p:ph idx="1"/>
          </p:nvPr>
        </p:nvSpPr>
        <p:spPr/>
        <p:txBody>
          <a:bodyPr>
            <a:normAutofit fontScale="85000" lnSpcReduction="10000"/>
          </a:bodyPr>
          <a:lstStyle/>
          <a:p>
            <a:pPr marR="0" lvl="0">
              <a:lnSpc>
                <a:spcPct val="90000"/>
              </a:lnSpc>
              <a:spcBef>
                <a:spcPts val="360"/>
              </a:spcBef>
              <a:buFont typeface="Arial" panose="020B0604020202020204" pitchFamily="34" charset="0"/>
              <a:buChar char="•"/>
            </a:pPr>
            <a:r>
              <a:rPr lang="en-US" sz="1900" dirty="0">
                <a:effectLst/>
                <a:latin typeface="Arial" panose="020B0604020202020204" pitchFamily="34" charset="0"/>
                <a:ea typeface="Calibri" panose="020F0502020204030204" pitchFamily="34" charset="0"/>
                <a:cs typeface="Arial" panose="020B0604020202020204" pitchFamily="34" charset="0"/>
              </a:rPr>
              <a:t>Determine when an inventory should be initiated, based on the planned inventory date. </a:t>
            </a:r>
          </a:p>
          <a:p>
            <a:pPr marR="0" lvl="0">
              <a:lnSpc>
                <a:spcPct val="90000"/>
              </a:lnSpc>
              <a:spcBef>
                <a:spcPts val="360"/>
              </a:spcBef>
              <a:buFont typeface="Arial" panose="020B0604020202020204" pitchFamily="34" charset="0"/>
              <a:buChar char="•"/>
            </a:pPr>
            <a:r>
              <a:rPr lang="en-US" sz="1900" dirty="0">
                <a:effectLst/>
                <a:latin typeface="Arial" panose="020B0604020202020204" pitchFamily="34" charset="0"/>
                <a:ea typeface="Calibri" panose="020F0502020204030204" pitchFamily="34" charset="0"/>
                <a:cs typeface="Arial" panose="020B0604020202020204" pitchFamily="34" charset="0"/>
              </a:rPr>
              <a:t>Pull selected department’s inventory from Qlik using the department name</a:t>
            </a:r>
          </a:p>
          <a:p>
            <a:pPr marR="0" lvl="0">
              <a:lnSpc>
                <a:spcPct val="90000"/>
              </a:lnSpc>
              <a:spcBef>
                <a:spcPts val="360"/>
              </a:spcBef>
              <a:buFont typeface="Arial" panose="020B0604020202020204" pitchFamily="34" charset="0"/>
              <a:buChar char="•"/>
            </a:pPr>
            <a:r>
              <a:rPr lang="en-US" sz="1900" dirty="0">
                <a:effectLst/>
                <a:latin typeface="Arial" panose="020B0604020202020204" pitchFamily="34" charset="0"/>
                <a:ea typeface="Calibri" panose="020F0502020204030204" pitchFamily="34" charset="0"/>
                <a:cs typeface="Arial" panose="020B0604020202020204" pitchFamily="34" charset="0"/>
              </a:rPr>
              <a:t>Perform cosmetic changes and review, looking for assets ≥ 20 years old, if any highlight and put note at top of inventory. Asking the department to pay special attention to locating the older assets to ensure that they are still in place. </a:t>
            </a:r>
          </a:p>
          <a:p>
            <a:pPr marR="0" lvl="0">
              <a:lnSpc>
                <a:spcPct val="90000"/>
              </a:lnSpc>
              <a:spcBef>
                <a:spcPts val="360"/>
              </a:spcBef>
              <a:buFont typeface="Arial" panose="020B0604020202020204" pitchFamily="34" charset="0"/>
              <a:buChar char="•"/>
            </a:pPr>
            <a:r>
              <a:rPr lang="en-US" sz="1900" dirty="0">
                <a:effectLst/>
                <a:latin typeface="Arial" panose="020B0604020202020204" pitchFamily="34" charset="0"/>
                <a:ea typeface="Calibri" panose="020F0502020204030204" pitchFamily="34" charset="0"/>
                <a:cs typeface="Arial" panose="020B0604020202020204" pitchFamily="34" charset="0"/>
              </a:rPr>
              <a:t>Calculate the mid-point and final dates – based on the number of assets.  </a:t>
            </a:r>
          </a:p>
          <a:p>
            <a:pPr marR="0" lvl="0">
              <a:lnSpc>
                <a:spcPct val="90000"/>
              </a:lnSpc>
              <a:spcBef>
                <a:spcPts val="360"/>
              </a:spcBef>
              <a:buFont typeface="Arial" panose="020B0604020202020204" pitchFamily="34" charset="0"/>
              <a:buChar char="•"/>
            </a:pPr>
            <a:r>
              <a:rPr lang="en-US" sz="1900" dirty="0">
                <a:effectLst/>
                <a:latin typeface="Arial" panose="020B0604020202020204" pitchFamily="34" charset="0"/>
                <a:ea typeface="Calibri" panose="020F0502020204030204" pitchFamily="34" charset="0"/>
                <a:cs typeface="Arial" panose="020B0604020202020204" pitchFamily="34" charset="0"/>
              </a:rPr>
              <a:t>Send email to department with inventory instructional infographic, inventory, and date inventory needs to be return.   Update inventory-tracking spreadsheet with the inventory start date, mid-point and return date.  </a:t>
            </a:r>
          </a:p>
          <a:p>
            <a:pPr marR="0" lvl="0">
              <a:lnSpc>
                <a:spcPct val="90000"/>
              </a:lnSpc>
              <a:spcBef>
                <a:spcPts val="360"/>
              </a:spcBef>
              <a:buFont typeface="Arial" panose="020B0604020202020204" pitchFamily="34" charset="0"/>
              <a:buChar char="•"/>
            </a:pPr>
            <a:r>
              <a:rPr lang="en-US" sz="1900" dirty="0">
                <a:effectLst/>
                <a:latin typeface="Arial" panose="020B0604020202020204" pitchFamily="34" charset="0"/>
                <a:ea typeface="Calibri" panose="020F0502020204030204" pitchFamily="34" charset="0"/>
                <a:cs typeface="Arial" panose="020B0604020202020204" pitchFamily="34" charset="0"/>
              </a:rPr>
              <a:t>At mid-point, send an email to departments asking if they need any assistance or if they have any questions about the inventory process.   </a:t>
            </a:r>
          </a:p>
          <a:p>
            <a:pPr marR="0" lvl="0">
              <a:lnSpc>
                <a:spcPct val="90000"/>
              </a:lnSpc>
              <a:spcBef>
                <a:spcPts val="360"/>
              </a:spcBef>
              <a:buFont typeface="Arial" panose="020B0604020202020204" pitchFamily="34" charset="0"/>
              <a:buChar char="•"/>
            </a:pPr>
            <a:r>
              <a:rPr lang="en-US" sz="1900" dirty="0">
                <a:effectLst/>
                <a:latin typeface="Arial" panose="020B0604020202020204" pitchFamily="34" charset="0"/>
                <a:ea typeface="Calibri" panose="020F0502020204030204" pitchFamily="34" charset="0"/>
                <a:cs typeface="Arial" panose="020B0604020202020204" pitchFamily="34" charset="0"/>
              </a:rPr>
              <a:t>When the inventory is returned, notate return date and name of person who completed the inventory on inventory-tracking spreadsheet.  Review returned inventory, answer departmental questions if any.  </a:t>
            </a:r>
          </a:p>
          <a:p>
            <a:pPr marR="0" lvl="0">
              <a:lnSpc>
                <a:spcPct val="105000"/>
              </a:lnSpc>
              <a:spcBef>
                <a:spcPts val="0"/>
              </a:spcBef>
              <a:spcAft>
                <a:spcPts val="8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12CFA3A8-A08D-1D26-BA67-98976FDC5B07}"/>
              </a:ext>
            </a:extLst>
          </p:cNvPr>
          <p:cNvSpPr>
            <a:spLocks noGrp="1"/>
          </p:cNvSpPr>
          <p:nvPr>
            <p:ph type="sldNum" sz="quarter" idx="12"/>
          </p:nvPr>
        </p:nvSpPr>
        <p:spPr/>
        <p:txBody>
          <a:bodyPr/>
          <a:lstStyle/>
          <a:p>
            <a:fld id="{3CD5B470-24F1-6744-BE88-730898E97D2D}" type="slidenum">
              <a:rPr lang="en-US" smtClean="0"/>
              <a:t>2</a:t>
            </a:fld>
            <a:endParaRPr lang="en-US"/>
          </a:p>
        </p:txBody>
      </p:sp>
    </p:spTree>
    <p:extLst>
      <p:ext uri="{BB962C8B-B14F-4D97-AF65-F5344CB8AC3E}">
        <p14:creationId xmlns:p14="http://schemas.microsoft.com/office/powerpoint/2010/main" val="384751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84A-D782-218C-F99A-4637C2B2F613}"/>
              </a:ext>
            </a:extLst>
          </p:cNvPr>
          <p:cNvSpPr>
            <a:spLocks noGrp="1"/>
          </p:cNvSpPr>
          <p:nvPr>
            <p:ph type="title"/>
          </p:nvPr>
        </p:nvSpPr>
        <p:spPr/>
        <p:txBody>
          <a:bodyPr/>
          <a:lstStyle/>
          <a:p>
            <a:r>
              <a:rPr lang="en-US" dirty="0"/>
              <a:t>Outline of Previous Process (2)</a:t>
            </a:r>
          </a:p>
        </p:txBody>
      </p:sp>
      <p:sp>
        <p:nvSpPr>
          <p:cNvPr id="3" name="Content Placeholder 2">
            <a:extLst>
              <a:ext uri="{FF2B5EF4-FFF2-40B4-BE49-F238E27FC236}">
                <a16:creationId xmlns:a16="http://schemas.microsoft.com/office/drawing/2014/main" id="{32D1D5A0-526C-965D-FBE9-CFB48089112A}"/>
              </a:ext>
            </a:extLst>
          </p:cNvPr>
          <p:cNvSpPr>
            <a:spLocks noGrp="1"/>
          </p:cNvSpPr>
          <p:nvPr>
            <p:ph idx="1"/>
          </p:nvPr>
        </p:nvSpPr>
        <p:spPr/>
        <p:txBody>
          <a:bodyPr>
            <a:noAutofit/>
          </a:bodyPr>
          <a:lstStyle/>
          <a:p>
            <a:pPr marR="0" lvl="0">
              <a:lnSpc>
                <a:spcPct val="90000"/>
              </a:lnSpc>
              <a:spcBef>
                <a:spcPts val="300"/>
              </a:spcBef>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Reach out to department asking for the competed inventory if due date has lapsed  </a:t>
            </a:r>
          </a:p>
          <a:p>
            <a:pPr marR="0" lvl="0">
              <a:lnSpc>
                <a:spcPct val="90000"/>
              </a:lnSpc>
              <a:spcBef>
                <a:spcPts val="300"/>
              </a:spcBef>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If a department indicates an asset does not belong to their department, reach out to the suggested department to verify the asset is theirs.  Send the inventorying department a DocuSign link to initiate the transfer.    </a:t>
            </a:r>
          </a:p>
          <a:p>
            <a:pPr marR="0" lvl="0">
              <a:lnSpc>
                <a:spcPct val="90000"/>
              </a:lnSpc>
              <a:spcBef>
                <a:spcPts val="300"/>
              </a:spcBef>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Request any documentation needed from the department </a:t>
            </a:r>
            <a:endParaRPr lang="en-US" sz="1600" dirty="0">
              <a:latin typeface="Arial" panose="020B0604020202020204" pitchFamily="34" charset="0"/>
              <a:ea typeface="Calibri" panose="020F0502020204030204" pitchFamily="34" charset="0"/>
              <a:cs typeface="Arial" panose="020B0604020202020204" pitchFamily="34" charset="0"/>
            </a:endParaRPr>
          </a:p>
          <a:p>
            <a:pPr marR="0" lvl="0">
              <a:lnSpc>
                <a:spcPct val="90000"/>
              </a:lnSpc>
              <a:spcBef>
                <a:spcPts val="300"/>
              </a:spcBef>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Manually process requested changes. Update inventory-tracking spreadsheet.</a:t>
            </a:r>
          </a:p>
          <a:p>
            <a:pPr marR="0" lvl="0">
              <a:lnSpc>
                <a:spcPct val="90000"/>
              </a:lnSpc>
              <a:spcBef>
                <a:spcPts val="300"/>
              </a:spcBef>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Prepare CVS file to change dates, and upload into banner.  </a:t>
            </a:r>
          </a:p>
          <a:p>
            <a:pPr marR="0" lvl="0">
              <a:lnSpc>
                <a:spcPct val="90000"/>
              </a:lnSpc>
              <a:spcBef>
                <a:spcPts val="300"/>
              </a:spcBef>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Request an appointment with department to view a sampling of assets.  After spot check completion, update inventory-tracking spreadsheet.</a:t>
            </a:r>
          </a:p>
          <a:p>
            <a:pPr marR="0" lvl="0">
              <a:lnSpc>
                <a:spcPct val="90000"/>
              </a:lnSpc>
              <a:spcBef>
                <a:spcPts val="300"/>
              </a:spcBef>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Review file to ensure all transfers/disposals have been process and for completeness. </a:t>
            </a:r>
          </a:p>
          <a:p>
            <a:pPr marR="0" lvl="0">
              <a:lnSpc>
                <a:spcPct val="90000"/>
              </a:lnSpc>
              <a:spcBef>
                <a:spcPts val="300"/>
              </a:spcBef>
              <a:spcAft>
                <a:spcPts val="80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Pull a final inventory and send to department. Update inventory-tracking spreadsheet.</a:t>
            </a:r>
          </a:p>
        </p:txBody>
      </p:sp>
      <p:sp>
        <p:nvSpPr>
          <p:cNvPr id="4" name="Slide Number Placeholder 3">
            <a:extLst>
              <a:ext uri="{FF2B5EF4-FFF2-40B4-BE49-F238E27FC236}">
                <a16:creationId xmlns:a16="http://schemas.microsoft.com/office/drawing/2014/main" id="{0CFB1094-A99C-A1C1-33C1-02071D6E9B88}"/>
              </a:ext>
            </a:extLst>
          </p:cNvPr>
          <p:cNvSpPr>
            <a:spLocks noGrp="1"/>
          </p:cNvSpPr>
          <p:nvPr>
            <p:ph type="sldNum" sz="quarter" idx="12"/>
          </p:nvPr>
        </p:nvSpPr>
        <p:spPr/>
        <p:txBody>
          <a:bodyPr/>
          <a:lstStyle/>
          <a:p>
            <a:fld id="{3CD5B470-24F1-6744-BE88-730898E97D2D}" type="slidenum">
              <a:rPr lang="en-US" smtClean="0"/>
              <a:t>3</a:t>
            </a:fld>
            <a:endParaRPr lang="en-US"/>
          </a:p>
        </p:txBody>
      </p:sp>
    </p:spTree>
    <p:extLst>
      <p:ext uri="{BB962C8B-B14F-4D97-AF65-F5344CB8AC3E}">
        <p14:creationId xmlns:p14="http://schemas.microsoft.com/office/powerpoint/2010/main" val="171535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F891-2C96-719C-219D-C931AE89804D}"/>
              </a:ext>
            </a:extLst>
          </p:cNvPr>
          <p:cNvSpPr>
            <a:spLocks noGrp="1"/>
          </p:cNvSpPr>
          <p:nvPr>
            <p:ph type="title"/>
          </p:nvPr>
        </p:nvSpPr>
        <p:spPr/>
        <p:txBody>
          <a:bodyPr/>
          <a:lstStyle/>
          <a:p>
            <a:r>
              <a:rPr lang="en-US" dirty="0"/>
              <a:t>Outline of Desired New Process</a:t>
            </a:r>
          </a:p>
        </p:txBody>
      </p:sp>
      <p:sp>
        <p:nvSpPr>
          <p:cNvPr id="3" name="Content Placeholder 2">
            <a:extLst>
              <a:ext uri="{FF2B5EF4-FFF2-40B4-BE49-F238E27FC236}">
                <a16:creationId xmlns:a16="http://schemas.microsoft.com/office/drawing/2014/main" id="{2BDC4F79-E517-8F3D-DBCD-E80C10BD91B9}"/>
              </a:ext>
            </a:extLst>
          </p:cNvPr>
          <p:cNvSpPr>
            <a:spLocks noGrp="1"/>
          </p:cNvSpPr>
          <p:nvPr>
            <p:ph idx="1"/>
          </p:nvPr>
        </p:nvSpPr>
        <p:spPr/>
        <p:txBody>
          <a:bodyPr numCol="2">
            <a:normAutofit lnSpcReduction="10000"/>
          </a:bodyPr>
          <a:lstStyle/>
          <a:p>
            <a:pPr marL="0" indent="0">
              <a:buNone/>
            </a:pPr>
            <a:r>
              <a:rPr lang="en-US" sz="2000" i="1" dirty="0"/>
              <a:t>-FAM-</a:t>
            </a:r>
          </a:p>
          <a:p>
            <a:pPr marL="514350" indent="-514350">
              <a:buFont typeface="+mj-lt"/>
              <a:buAutoNum type="arabicPeriod"/>
            </a:pPr>
            <a:r>
              <a:rPr lang="en-US" sz="1800" dirty="0"/>
              <a:t>Download Department Inventory from Banner –confirm accuracy</a:t>
            </a:r>
          </a:p>
          <a:p>
            <a:pPr marL="514350" indent="-514350">
              <a:buFont typeface="+mj-lt"/>
              <a:buAutoNum type="arabicPeriod"/>
            </a:pPr>
            <a:r>
              <a:rPr lang="en-US" sz="1800" dirty="0"/>
              <a:t>Download confirmed inventory to scanner</a:t>
            </a:r>
          </a:p>
          <a:p>
            <a:pPr marL="514350" indent="-514350">
              <a:buFont typeface="+mj-lt"/>
              <a:buAutoNum type="arabicPeriod"/>
            </a:pPr>
            <a:r>
              <a:rPr lang="en-US" sz="1800" dirty="0"/>
              <a:t>Give scanner to department</a:t>
            </a:r>
          </a:p>
          <a:p>
            <a:pPr marL="0" indent="0">
              <a:buNone/>
            </a:pPr>
            <a:r>
              <a:rPr lang="en-US" sz="2000" i="1" dirty="0"/>
              <a:t>-DEPARTMENT-</a:t>
            </a:r>
          </a:p>
          <a:p>
            <a:pPr marL="514350" indent="-514350">
              <a:buFont typeface="+mj-lt"/>
              <a:buAutoNum type="arabicPeriod" startAt="4"/>
            </a:pPr>
            <a:r>
              <a:rPr lang="en-US" sz="1800" dirty="0"/>
              <a:t>Department logs in to scanner</a:t>
            </a:r>
          </a:p>
          <a:p>
            <a:pPr marL="514350" indent="-514350">
              <a:buFont typeface="+mj-lt"/>
              <a:buAutoNum type="arabicPeriod" startAt="4"/>
            </a:pPr>
            <a:r>
              <a:rPr lang="en-US" sz="1800" dirty="0"/>
              <a:t>Scan assets</a:t>
            </a:r>
          </a:p>
          <a:p>
            <a:pPr marL="514350" indent="-514350">
              <a:buFont typeface="+mj-lt"/>
              <a:buAutoNum type="arabicPeriod" startAt="4"/>
            </a:pPr>
            <a:r>
              <a:rPr lang="en-US" sz="1800" dirty="0"/>
              <a:t>Notate change requests – comment on assets not found</a:t>
            </a:r>
          </a:p>
          <a:p>
            <a:pPr marL="514350" indent="-514350">
              <a:buFont typeface="+mj-lt"/>
              <a:buAutoNum type="arabicPeriod" startAt="4"/>
            </a:pPr>
            <a:r>
              <a:rPr lang="en-US" sz="1800" dirty="0"/>
              <a:t>Mark/verify Inventory complete</a:t>
            </a:r>
          </a:p>
          <a:p>
            <a:pPr marL="514350" indent="-514350">
              <a:buFont typeface="+mj-lt"/>
              <a:buAutoNum type="arabicPeriod" startAt="4"/>
            </a:pPr>
            <a:r>
              <a:rPr lang="en-US" sz="1800" dirty="0"/>
              <a:t>Return scanner to FAM</a:t>
            </a:r>
          </a:p>
          <a:p>
            <a:pPr marL="0" indent="0">
              <a:buNone/>
            </a:pPr>
            <a:r>
              <a:rPr lang="en-US" sz="2000" i="1" dirty="0"/>
              <a:t>-FAM-</a:t>
            </a:r>
          </a:p>
          <a:p>
            <a:pPr marL="514350" indent="-514350">
              <a:buFont typeface="+mj-lt"/>
              <a:buAutoNum type="arabicPeriod" startAt="8"/>
            </a:pPr>
            <a:r>
              <a:rPr lang="en-US" sz="1800" dirty="0"/>
              <a:t>Review requests for changes </a:t>
            </a:r>
          </a:p>
          <a:p>
            <a:pPr marL="514350" indent="-514350">
              <a:buFont typeface="+mj-lt"/>
              <a:buAutoNum type="arabicPeriod" startAt="8"/>
            </a:pPr>
            <a:r>
              <a:rPr lang="en-US" sz="1800" dirty="0"/>
              <a:t>Review missing/lost assets</a:t>
            </a:r>
          </a:p>
          <a:p>
            <a:pPr marL="514350" indent="-514350">
              <a:buFont typeface="+mj-lt"/>
              <a:buAutoNum type="arabicPeriod" startAt="8"/>
            </a:pPr>
            <a:r>
              <a:rPr lang="en-US" sz="1800" dirty="0"/>
              <a:t>Reach out to department, if necessary</a:t>
            </a:r>
          </a:p>
          <a:p>
            <a:pPr marL="514350" indent="-514350">
              <a:buFont typeface="+mj-lt"/>
              <a:buAutoNum type="arabicPeriod" startAt="8"/>
            </a:pPr>
            <a:r>
              <a:rPr lang="en-US" sz="1800" dirty="0"/>
              <a:t>Upload inventory to Banner</a:t>
            </a:r>
          </a:p>
          <a:p>
            <a:pPr marL="514350" indent="-514350">
              <a:buFont typeface="+mj-lt"/>
              <a:buAutoNum type="arabicPeriod" startAt="8"/>
            </a:pPr>
            <a:endParaRPr lang="en-US" sz="1800" dirty="0"/>
          </a:p>
          <a:p>
            <a:pPr marL="514350" indent="-514350">
              <a:buFont typeface="+mj-lt"/>
              <a:buAutoNum type="arabicPeriod" startAt="8"/>
            </a:pPr>
            <a:endParaRPr lang="en-US" sz="1800" dirty="0"/>
          </a:p>
        </p:txBody>
      </p:sp>
      <p:sp>
        <p:nvSpPr>
          <p:cNvPr id="4" name="Slide Number Placeholder 3">
            <a:extLst>
              <a:ext uri="{FF2B5EF4-FFF2-40B4-BE49-F238E27FC236}">
                <a16:creationId xmlns:a16="http://schemas.microsoft.com/office/drawing/2014/main" id="{A59168B9-615C-F85E-BCE9-B37EF03C6D95}"/>
              </a:ext>
            </a:extLst>
          </p:cNvPr>
          <p:cNvSpPr>
            <a:spLocks noGrp="1"/>
          </p:cNvSpPr>
          <p:nvPr>
            <p:ph type="sldNum" sz="quarter" idx="12"/>
          </p:nvPr>
        </p:nvSpPr>
        <p:spPr/>
        <p:txBody>
          <a:bodyPr/>
          <a:lstStyle/>
          <a:p>
            <a:fld id="{3CD5B470-24F1-6744-BE88-730898E97D2D}" type="slidenum">
              <a:rPr lang="en-US" smtClean="0"/>
              <a:t>4</a:t>
            </a:fld>
            <a:endParaRPr lang="en-US"/>
          </a:p>
        </p:txBody>
      </p:sp>
    </p:spTree>
    <p:extLst>
      <p:ext uri="{BB962C8B-B14F-4D97-AF65-F5344CB8AC3E}">
        <p14:creationId xmlns:p14="http://schemas.microsoft.com/office/powerpoint/2010/main" val="149273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CAFC-F2FF-022B-1A29-F39FB04A7583}"/>
              </a:ext>
            </a:extLst>
          </p:cNvPr>
          <p:cNvSpPr>
            <a:spLocks noGrp="1"/>
          </p:cNvSpPr>
          <p:nvPr>
            <p:ph type="title"/>
          </p:nvPr>
        </p:nvSpPr>
        <p:spPr/>
        <p:txBody>
          <a:bodyPr>
            <a:normAutofit fontScale="90000"/>
          </a:bodyPr>
          <a:lstStyle/>
          <a:p>
            <a:r>
              <a:rPr lang="en-US" dirty="0"/>
              <a:t>Download from Banner to Desktop</a:t>
            </a:r>
          </a:p>
        </p:txBody>
      </p:sp>
      <p:sp>
        <p:nvSpPr>
          <p:cNvPr id="3" name="Content Placeholder 2">
            <a:extLst>
              <a:ext uri="{FF2B5EF4-FFF2-40B4-BE49-F238E27FC236}">
                <a16:creationId xmlns:a16="http://schemas.microsoft.com/office/drawing/2014/main" id="{F1DFA25F-9CD7-876B-983F-715B418D27BC}"/>
              </a:ext>
            </a:extLst>
          </p:cNvPr>
          <p:cNvSpPr>
            <a:spLocks noGrp="1"/>
          </p:cNvSpPr>
          <p:nvPr>
            <p:ph idx="1"/>
          </p:nvPr>
        </p:nvSpPr>
        <p:spPr/>
        <p:txBody>
          <a:bodyPr>
            <a:normAutofit/>
          </a:bodyPr>
          <a:lstStyle/>
          <a:p>
            <a:pPr marR="0" lvl="0">
              <a:lnSpc>
                <a:spcPct val="90000"/>
              </a:lnSpc>
              <a:spcBef>
                <a:spcPts val="360"/>
              </a:spcBef>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Arial" panose="020B0604020202020204" pitchFamily="34" charset="0"/>
              </a:rPr>
              <a:t>Determine when an inventory should be initiated, based on the planned inventory date. </a:t>
            </a:r>
          </a:p>
          <a:p>
            <a:pPr marR="0" lvl="0">
              <a:lnSpc>
                <a:spcPct val="90000"/>
              </a:lnSpc>
              <a:spcBef>
                <a:spcPts val="360"/>
              </a:spcBef>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Arial" panose="020B0604020202020204" pitchFamily="34" charset="0"/>
              </a:rPr>
              <a:t>Pull selected department’s inventory from Qlik using the department name</a:t>
            </a:r>
          </a:p>
          <a:p>
            <a:pPr marR="0" lvl="0">
              <a:lnSpc>
                <a:spcPct val="90000"/>
              </a:lnSpc>
              <a:spcBef>
                <a:spcPts val="360"/>
              </a:spcBef>
              <a:buFont typeface="Arial" panose="020B0604020202020204" pitchFamily="34" charset="0"/>
              <a:buChar char="•"/>
            </a:pPr>
            <a:r>
              <a:rPr lang="en-US" sz="1800" dirty="0"/>
              <a:t>Export Department Inventory list</a:t>
            </a:r>
          </a:p>
        </p:txBody>
      </p:sp>
      <p:sp>
        <p:nvSpPr>
          <p:cNvPr id="4" name="Slide Number Placeholder 3">
            <a:extLst>
              <a:ext uri="{FF2B5EF4-FFF2-40B4-BE49-F238E27FC236}">
                <a16:creationId xmlns:a16="http://schemas.microsoft.com/office/drawing/2014/main" id="{8317D391-346B-F725-F9AD-0C0F8D16399D}"/>
              </a:ext>
            </a:extLst>
          </p:cNvPr>
          <p:cNvSpPr>
            <a:spLocks noGrp="1"/>
          </p:cNvSpPr>
          <p:nvPr>
            <p:ph type="sldNum" sz="quarter" idx="12"/>
          </p:nvPr>
        </p:nvSpPr>
        <p:spPr/>
        <p:txBody>
          <a:bodyPr/>
          <a:lstStyle/>
          <a:p>
            <a:fld id="{3CD5B470-24F1-6744-BE88-730898E97D2D}" type="slidenum">
              <a:rPr lang="en-US" smtClean="0"/>
              <a:t>5</a:t>
            </a:fld>
            <a:endParaRPr lang="en-US"/>
          </a:p>
        </p:txBody>
      </p:sp>
    </p:spTree>
    <p:extLst>
      <p:ext uri="{BB962C8B-B14F-4D97-AF65-F5344CB8AC3E}">
        <p14:creationId xmlns:p14="http://schemas.microsoft.com/office/powerpoint/2010/main" val="102623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96DD-6DA1-F493-8BE7-3724E45FBDB5}"/>
              </a:ext>
            </a:extLst>
          </p:cNvPr>
          <p:cNvSpPr>
            <a:spLocks noGrp="1"/>
          </p:cNvSpPr>
          <p:nvPr>
            <p:ph type="title"/>
          </p:nvPr>
        </p:nvSpPr>
        <p:spPr/>
        <p:txBody>
          <a:bodyPr>
            <a:normAutofit fontScale="90000"/>
          </a:bodyPr>
          <a:lstStyle/>
          <a:p>
            <a:r>
              <a:rPr lang="en-US" dirty="0"/>
              <a:t>Download from Desktop to Scanner</a:t>
            </a:r>
          </a:p>
        </p:txBody>
      </p:sp>
      <p:sp>
        <p:nvSpPr>
          <p:cNvPr id="3" name="Content Placeholder 2">
            <a:extLst>
              <a:ext uri="{FF2B5EF4-FFF2-40B4-BE49-F238E27FC236}">
                <a16:creationId xmlns:a16="http://schemas.microsoft.com/office/drawing/2014/main" id="{90980E2A-7D65-D37F-3384-F0CAE6ABF0F3}"/>
              </a:ext>
            </a:extLst>
          </p:cNvPr>
          <p:cNvSpPr>
            <a:spLocks noGrp="1"/>
          </p:cNvSpPr>
          <p:nvPr>
            <p:ph idx="1"/>
          </p:nvPr>
        </p:nvSpPr>
        <p:spPr/>
        <p:txBody>
          <a:bodyPr/>
          <a:lstStyle/>
          <a:p>
            <a:r>
              <a:rPr lang="en-US" sz="1800" dirty="0">
                <a:latin typeface="+mn-lt"/>
                <a:cs typeface="Calibri" panose="020F0502020204030204" pitchFamily="34" charset="0"/>
              </a:rPr>
              <a:t>What should be ‘pre-stored’/part of the download:</a:t>
            </a:r>
          </a:p>
          <a:p>
            <a:pPr lvl="1"/>
            <a:r>
              <a:rPr lang="en-US" sz="1600" dirty="0">
                <a:effectLst/>
                <a:latin typeface="+mn-lt"/>
                <a:cs typeface="Calibri" panose="020F0502020204030204" pitchFamily="34" charset="0"/>
              </a:rPr>
              <a:t>Tag# (barcode)</a:t>
            </a:r>
          </a:p>
          <a:p>
            <a:pPr lvl="1"/>
            <a:r>
              <a:rPr lang="en-US" sz="1600" dirty="0">
                <a:effectLst/>
                <a:latin typeface="+mn-lt"/>
                <a:cs typeface="Calibri" panose="020F0502020204030204" pitchFamily="34" charset="0"/>
              </a:rPr>
              <a:t>Asset description</a:t>
            </a:r>
          </a:p>
          <a:p>
            <a:pPr lvl="1"/>
            <a:r>
              <a:rPr lang="en-US" sz="1600" dirty="0">
                <a:effectLst/>
                <a:latin typeface="+mn-lt"/>
                <a:cs typeface="Calibri" panose="020F0502020204030204" pitchFamily="34" charset="0"/>
              </a:rPr>
              <a:t>Model/brand </a:t>
            </a:r>
          </a:p>
          <a:p>
            <a:pPr lvl="1"/>
            <a:r>
              <a:rPr lang="en-US" sz="1600" dirty="0">
                <a:effectLst/>
                <a:latin typeface="+mn-lt"/>
                <a:cs typeface="Calibri" panose="020F0502020204030204" pitchFamily="34" charset="0"/>
              </a:rPr>
              <a:t>Serial number</a:t>
            </a:r>
          </a:p>
          <a:p>
            <a:pPr lvl="1"/>
            <a:r>
              <a:rPr lang="en-US" sz="1600" dirty="0">
                <a:effectLst/>
                <a:latin typeface="+mn-lt"/>
                <a:cs typeface="Calibri" panose="020F0502020204030204" pitchFamily="34" charset="0"/>
              </a:rPr>
              <a:t>Location: Department, Building, Room </a:t>
            </a:r>
          </a:p>
          <a:p>
            <a:pPr lvl="1"/>
            <a:r>
              <a:rPr lang="en-US" sz="1600" dirty="0">
                <a:latin typeface="+mn-lt"/>
                <a:cs typeface="Calibri" panose="020F0502020204030204" pitchFamily="34" charset="0"/>
              </a:rPr>
              <a:t>Responsible person (new: will be Custodian ID)</a:t>
            </a:r>
          </a:p>
          <a:p>
            <a:pPr lvl="1"/>
            <a:endParaRPr lang="en-US" sz="1600" dirty="0">
              <a:latin typeface="+mn-lt"/>
              <a:cs typeface="Calibri" panose="020F0502020204030204" pitchFamily="34" charset="0"/>
            </a:endParaRPr>
          </a:p>
          <a:p>
            <a:pPr marL="57150" indent="0">
              <a:buNone/>
            </a:pPr>
            <a:r>
              <a:rPr lang="en-US" sz="2000" dirty="0">
                <a:latin typeface="+mn-lt"/>
                <a:cs typeface="Calibri" panose="020F0502020204030204" pitchFamily="34" charset="0"/>
              </a:rPr>
              <a:t>Questions:</a:t>
            </a:r>
          </a:p>
          <a:p>
            <a:r>
              <a:rPr lang="en-US" sz="1800" dirty="0">
                <a:latin typeface="+mn-lt"/>
                <a:cs typeface="Calibri" panose="020F0502020204030204" pitchFamily="34" charset="0"/>
              </a:rPr>
              <a:t>Are we able to set a ‘due date’ for inventory? Where the scanner alerts the department?</a:t>
            </a:r>
          </a:p>
        </p:txBody>
      </p:sp>
      <p:sp>
        <p:nvSpPr>
          <p:cNvPr id="4" name="Slide Number Placeholder 3">
            <a:extLst>
              <a:ext uri="{FF2B5EF4-FFF2-40B4-BE49-F238E27FC236}">
                <a16:creationId xmlns:a16="http://schemas.microsoft.com/office/drawing/2014/main" id="{3DA72087-4FFF-339D-C8ED-73A54017A25F}"/>
              </a:ext>
            </a:extLst>
          </p:cNvPr>
          <p:cNvSpPr>
            <a:spLocks noGrp="1"/>
          </p:cNvSpPr>
          <p:nvPr>
            <p:ph type="sldNum" sz="quarter" idx="12"/>
          </p:nvPr>
        </p:nvSpPr>
        <p:spPr/>
        <p:txBody>
          <a:bodyPr/>
          <a:lstStyle/>
          <a:p>
            <a:fld id="{3CD5B470-24F1-6744-BE88-730898E97D2D}" type="slidenum">
              <a:rPr lang="en-US" smtClean="0"/>
              <a:t>6</a:t>
            </a:fld>
            <a:endParaRPr lang="en-US"/>
          </a:p>
        </p:txBody>
      </p:sp>
    </p:spTree>
    <p:extLst>
      <p:ext uri="{BB962C8B-B14F-4D97-AF65-F5344CB8AC3E}">
        <p14:creationId xmlns:p14="http://schemas.microsoft.com/office/powerpoint/2010/main" val="264168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89CB-FDCC-AAF8-839F-DD4CDF1974D5}"/>
              </a:ext>
            </a:extLst>
          </p:cNvPr>
          <p:cNvSpPr>
            <a:spLocks noGrp="1"/>
          </p:cNvSpPr>
          <p:nvPr>
            <p:ph type="title"/>
          </p:nvPr>
        </p:nvSpPr>
        <p:spPr/>
        <p:txBody>
          <a:bodyPr>
            <a:normAutofit fontScale="90000"/>
          </a:bodyPr>
          <a:lstStyle/>
          <a:p>
            <a:r>
              <a:rPr lang="en-US" dirty="0"/>
              <a:t>Hand-off to Departments/Access</a:t>
            </a:r>
          </a:p>
        </p:txBody>
      </p:sp>
      <p:sp>
        <p:nvSpPr>
          <p:cNvPr id="3" name="Content Placeholder 2">
            <a:extLst>
              <a:ext uri="{FF2B5EF4-FFF2-40B4-BE49-F238E27FC236}">
                <a16:creationId xmlns:a16="http://schemas.microsoft.com/office/drawing/2014/main" id="{7E30DE94-1016-F8F4-AFCC-9587A4F950BF}"/>
              </a:ext>
            </a:extLst>
          </p:cNvPr>
          <p:cNvSpPr>
            <a:spLocks noGrp="1"/>
          </p:cNvSpPr>
          <p:nvPr>
            <p:ph idx="1"/>
          </p:nvPr>
        </p:nvSpPr>
        <p:spPr>
          <a:xfrm>
            <a:off x="457200" y="1201422"/>
            <a:ext cx="8229600" cy="3394472"/>
          </a:xfrm>
        </p:spPr>
        <p:txBody>
          <a:bodyPr>
            <a:normAutofit fontScale="92500"/>
          </a:bodyPr>
          <a:lstStyle/>
          <a:p>
            <a:r>
              <a:rPr lang="en-US" sz="2200" dirty="0"/>
              <a:t>Are we able to have our SSO on scanner?</a:t>
            </a:r>
          </a:p>
          <a:p>
            <a:pPr lvl="1"/>
            <a:r>
              <a:rPr lang="en-US" sz="1900" dirty="0"/>
              <a:t>Anyone with WM username can log into scanner to complete inventory</a:t>
            </a:r>
          </a:p>
          <a:p>
            <a:pPr lvl="1"/>
            <a:r>
              <a:rPr lang="en-US" sz="1900" dirty="0"/>
              <a:t>Scanner holds a log of who completed the inventory (if multiple people) it notes either:</a:t>
            </a:r>
          </a:p>
          <a:p>
            <a:pPr lvl="2"/>
            <a:r>
              <a:rPr lang="en-US" sz="1700" dirty="0"/>
              <a:t>Who scanned what, or</a:t>
            </a:r>
          </a:p>
          <a:p>
            <a:pPr lvl="2"/>
            <a:r>
              <a:rPr lang="en-US" sz="1700" dirty="0"/>
              <a:t>Just that these people logged in/complete inventory</a:t>
            </a:r>
          </a:p>
          <a:p>
            <a:pPr marL="400050"/>
            <a:r>
              <a:rPr lang="en-US" sz="2200" dirty="0"/>
              <a:t>Scanner knows department completing inventory based on what we download, not who signs on to complete</a:t>
            </a:r>
          </a:p>
          <a:p>
            <a:pPr marL="400050"/>
            <a:r>
              <a:rPr lang="en-US" sz="2200" dirty="0"/>
              <a:t>Set list of users who can change data/update scanners/</a:t>
            </a:r>
            <a:r>
              <a:rPr lang="en-US" sz="2200" dirty="0" err="1"/>
              <a:t>etc</a:t>
            </a:r>
            <a:endParaRPr lang="en-US" sz="2200" dirty="0"/>
          </a:p>
          <a:p>
            <a:pPr lvl="1"/>
            <a:r>
              <a:rPr lang="en-US" sz="1900" dirty="0"/>
              <a:t>Nina, Jessica, </a:t>
            </a:r>
            <a:r>
              <a:rPr lang="en-US" sz="1900" dirty="0" err="1"/>
              <a:t>Sherree</a:t>
            </a:r>
            <a:r>
              <a:rPr lang="en-US" sz="1900" dirty="0"/>
              <a:t>, Brandon</a:t>
            </a:r>
          </a:p>
        </p:txBody>
      </p:sp>
      <p:sp>
        <p:nvSpPr>
          <p:cNvPr id="4" name="Slide Number Placeholder 3">
            <a:extLst>
              <a:ext uri="{FF2B5EF4-FFF2-40B4-BE49-F238E27FC236}">
                <a16:creationId xmlns:a16="http://schemas.microsoft.com/office/drawing/2014/main" id="{85B43D5E-0571-627E-BFE2-F7ED783E07F3}"/>
              </a:ext>
            </a:extLst>
          </p:cNvPr>
          <p:cNvSpPr>
            <a:spLocks noGrp="1"/>
          </p:cNvSpPr>
          <p:nvPr>
            <p:ph type="sldNum" sz="quarter" idx="12"/>
          </p:nvPr>
        </p:nvSpPr>
        <p:spPr/>
        <p:txBody>
          <a:bodyPr/>
          <a:lstStyle/>
          <a:p>
            <a:fld id="{3CD5B470-24F1-6744-BE88-730898E97D2D}" type="slidenum">
              <a:rPr lang="en-US" smtClean="0"/>
              <a:t>7</a:t>
            </a:fld>
            <a:endParaRPr lang="en-US"/>
          </a:p>
        </p:txBody>
      </p:sp>
    </p:spTree>
    <p:extLst>
      <p:ext uri="{BB962C8B-B14F-4D97-AF65-F5344CB8AC3E}">
        <p14:creationId xmlns:p14="http://schemas.microsoft.com/office/powerpoint/2010/main" val="315759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A0F5-C43D-9EA1-34EC-C074C7B9579E}"/>
              </a:ext>
            </a:extLst>
          </p:cNvPr>
          <p:cNvSpPr>
            <a:spLocks noGrp="1"/>
          </p:cNvSpPr>
          <p:nvPr>
            <p:ph type="title"/>
          </p:nvPr>
        </p:nvSpPr>
        <p:spPr>
          <a:xfrm>
            <a:off x="457200" y="157437"/>
            <a:ext cx="8229600" cy="857250"/>
          </a:xfrm>
        </p:spPr>
        <p:txBody>
          <a:bodyPr/>
          <a:lstStyle/>
          <a:p>
            <a:r>
              <a:rPr lang="en-US" dirty="0"/>
              <a:t>Scanner – Look/Format</a:t>
            </a:r>
          </a:p>
        </p:txBody>
      </p:sp>
      <p:sp>
        <p:nvSpPr>
          <p:cNvPr id="3" name="Content Placeholder 2">
            <a:extLst>
              <a:ext uri="{FF2B5EF4-FFF2-40B4-BE49-F238E27FC236}">
                <a16:creationId xmlns:a16="http://schemas.microsoft.com/office/drawing/2014/main" id="{9FCC6A78-78BB-6E0F-4C6D-AECEFB041500}"/>
              </a:ext>
            </a:extLst>
          </p:cNvPr>
          <p:cNvSpPr>
            <a:spLocks noGrp="1"/>
          </p:cNvSpPr>
          <p:nvPr>
            <p:ph idx="1"/>
          </p:nvPr>
        </p:nvSpPr>
        <p:spPr/>
        <p:txBody>
          <a:bodyPr>
            <a:normAutofit/>
          </a:bodyPr>
          <a:lstStyle/>
          <a:p>
            <a:pPr marL="0" indent="0">
              <a:buNone/>
            </a:pPr>
            <a:r>
              <a:rPr lang="en-US" sz="2000" i="1" dirty="0"/>
              <a:t>Brand Guidelines: </a:t>
            </a:r>
          </a:p>
          <a:p>
            <a:r>
              <a:rPr lang="en-US" sz="1800" dirty="0">
                <a:hlinkClick r:id="rId2"/>
              </a:rPr>
              <a:t>https://brand.wm.edu</a:t>
            </a:r>
            <a:endParaRPr lang="en-US" sz="1800" dirty="0"/>
          </a:p>
          <a:p>
            <a:pPr marL="0" indent="0">
              <a:buNone/>
            </a:pPr>
            <a:endParaRPr lang="en-US" sz="2000" i="1" dirty="0"/>
          </a:p>
          <a:p>
            <a:pPr marL="0" indent="0">
              <a:buNone/>
            </a:pPr>
            <a:r>
              <a:rPr lang="en-US" sz="2000" i="1" dirty="0"/>
              <a:t>Logos:</a:t>
            </a:r>
          </a:p>
          <a:p>
            <a:r>
              <a:rPr lang="en-US" sz="1800" dirty="0">
                <a:hlinkClick r:id="rId3"/>
              </a:rPr>
              <a:t>https://brand.wm.edu/index.php/university-logo/</a:t>
            </a:r>
            <a:endParaRPr lang="en-US" sz="1800" dirty="0"/>
          </a:p>
          <a:p>
            <a:pPr marL="0" indent="0">
              <a:buNone/>
            </a:pPr>
            <a:endParaRPr lang="en-US" sz="2000" i="1" dirty="0"/>
          </a:p>
          <a:p>
            <a:pPr marL="0" indent="0">
              <a:buNone/>
            </a:pPr>
            <a:r>
              <a:rPr lang="en-US" sz="2000" i="1" dirty="0"/>
              <a:t>Colors</a:t>
            </a:r>
          </a:p>
          <a:p>
            <a:r>
              <a:rPr lang="en-US" sz="1800" dirty="0">
                <a:hlinkClick r:id="rId4"/>
              </a:rPr>
              <a:t>https://brand.wm.edu/index.php/university-colors/</a:t>
            </a:r>
            <a:endParaRPr lang="en-US" sz="1800" dirty="0"/>
          </a:p>
        </p:txBody>
      </p:sp>
      <p:sp>
        <p:nvSpPr>
          <p:cNvPr id="4" name="Slide Number Placeholder 3">
            <a:extLst>
              <a:ext uri="{FF2B5EF4-FFF2-40B4-BE49-F238E27FC236}">
                <a16:creationId xmlns:a16="http://schemas.microsoft.com/office/drawing/2014/main" id="{65D8A855-AC79-B174-EC68-73BF3A6721F7}"/>
              </a:ext>
            </a:extLst>
          </p:cNvPr>
          <p:cNvSpPr>
            <a:spLocks noGrp="1"/>
          </p:cNvSpPr>
          <p:nvPr>
            <p:ph type="sldNum" sz="quarter" idx="12"/>
          </p:nvPr>
        </p:nvSpPr>
        <p:spPr/>
        <p:txBody>
          <a:bodyPr/>
          <a:lstStyle/>
          <a:p>
            <a:fld id="{3CD5B470-24F1-6744-BE88-730898E97D2D}" type="slidenum">
              <a:rPr lang="en-US" smtClean="0"/>
              <a:t>8</a:t>
            </a:fld>
            <a:endParaRPr lang="en-US"/>
          </a:p>
        </p:txBody>
      </p:sp>
      <p:pic>
        <p:nvPicPr>
          <p:cNvPr id="5" name="Content Placeholder 5" descr="Smart Phone outline">
            <a:extLst>
              <a:ext uri="{FF2B5EF4-FFF2-40B4-BE49-F238E27FC236}">
                <a16:creationId xmlns:a16="http://schemas.microsoft.com/office/drawing/2014/main" id="{232BEAD7-808E-D7B5-5334-5CE4305590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93970" y="1302856"/>
            <a:ext cx="3189061" cy="3189061"/>
          </a:xfrm>
          <a:prstGeom prst="rect">
            <a:avLst/>
          </a:prstGeom>
        </p:spPr>
      </p:pic>
    </p:spTree>
    <p:extLst>
      <p:ext uri="{BB962C8B-B14F-4D97-AF65-F5344CB8AC3E}">
        <p14:creationId xmlns:p14="http://schemas.microsoft.com/office/powerpoint/2010/main" val="66057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A0F5-C43D-9EA1-34EC-C074C7B9579E}"/>
              </a:ext>
            </a:extLst>
          </p:cNvPr>
          <p:cNvSpPr>
            <a:spLocks noGrp="1"/>
          </p:cNvSpPr>
          <p:nvPr>
            <p:ph type="title"/>
          </p:nvPr>
        </p:nvSpPr>
        <p:spPr>
          <a:xfrm>
            <a:off x="457200" y="157437"/>
            <a:ext cx="8229600" cy="857250"/>
          </a:xfrm>
        </p:spPr>
        <p:txBody>
          <a:bodyPr/>
          <a:lstStyle/>
          <a:p>
            <a:r>
              <a:rPr lang="en-US" dirty="0"/>
              <a:t>Scanner – Look/Format</a:t>
            </a:r>
          </a:p>
        </p:txBody>
      </p:sp>
      <p:sp>
        <p:nvSpPr>
          <p:cNvPr id="4" name="Slide Number Placeholder 3">
            <a:extLst>
              <a:ext uri="{FF2B5EF4-FFF2-40B4-BE49-F238E27FC236}">
                <a16:creationId xmlns:a16="http://schemas.microsoft.com/office/drawing/2014/main" id="{65D8A855-AC79-B174-EC68-73BF3A6721F7}"/>
              </a:ext>
            </a:extLst>
          </p:cNvPr>
          <p:cNvSpPr>
            <a:spLocks noGrp="1"/>
          </p:cNvSpPr>
          <p:nvPr>
            <p:ph type="sldNum" sz="quarter" idx="12"/>
          </p:nvPr>
        </p:nvSpPr>
        <p:spPr/>
        <p:txBody>
          <a:bodyPr/>
          <a:lstStyle/>
          <a:p>
            <a:fld id="{3CD5B470-24F1-6744-BE88-730898E97D2D}" type="slidenum">
              <a:rPr lang="en-US" smtClean="0"/>
              <a:t>9</a:t>
            </a:fld>
            <a:endParaRPr lang="en-US"/>
          </a:p>
        </p:txBody>
      </p:sp>
      <p:pic>
        <p:nvPicPr>
          <p:cNvPr id="5" name="Content Placeholder 5" descr="Smart Phone outline">
            <a:extLst>
              <a:ext uri="{FF2B5EF4-FFF2-40B4-BE49-F238E27FC236}">
                <a16:creationId xmlns:a16="http://schemas.microsoft.com/office/drawing/2014/main" id="{232BEAD7-808E-D7B5-5334-5CE4305590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9765" y="723048"/>
            <a:ext cx="4432173" cy="4432173"/>
          </a:xfrm>
          <a:prstGeom prst="rect">
            <a:avLst/>
          </a:prstGeom>
        </p:spPr>
      </p:pic>
      <p:pic>
        <p:nvPicPr>
          <p:cNvPr id="8" name="Content Placeholder 5" descr="Smart Phone outline">
            <a:extLst>
              <a:ext uri="{FF2B5EF4-FFF2-40B4-BE49-F238E27FC236}">
                <a16:creationId xmlns:a16="http://schemas.microsoft.com/office/drawing/2014/main" id="{269B2740-9EC1-5B4A-341A-570078E838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062" y="723048"/>
            <a:ext cx="4420451" cy="4420451"/>
          </a:xfrm>
          <a:prstGeom prst="rect">
            <a:avLst/>
          </a:prstGeom>
        </p:spPr>
      </p:pic>
      <p:sp>
        <p:nvSpPr>
          <p:cNvPr id="10" name="TextBox 9">
            <a:extLst>
              <a:ext uri="{FF2B5EF4-FFF2-40B4-BE49-F238E27FC236}">
                <a16:creationId xmlns:a16="http://schemas.microsoft.com/office/drawing/2014/main" id="{0A627D7B-6D9B-1B8B-A7A2-8A86733B43CA}"/>
              </a:ext>
            </a:extLst>
          </p:cNvPr>
          <p:cNvSpPr txBox="1"/>
          <p:nvPr/>
        </p:nvSpPr>
        <p:spPr>
          <a:xfrm>
            <a:off x="6553201" y="2709761"/>
            <a:ext cx="727716" cy="369332"/>
          </a:xfrm>
          <a:prstGeom prst="rect">
            <a:avLst/>
          </a:prstGeom>
          <a:noFill/>
        </p:spPr>
        <p:txBody>
          <a:bodyPr wrap="square" rtlCol="0">
            <a:spAutoFit/>
          </a:bodyPr>
          <a:lstStyle/>
          <a:p>
            <a:r>
              <a:rPr lang="en-US" dirty="0"/>
              <a:t>OR</a:t>
            </a:r>
          </a:p>
        </p:txBody>
      </p:sp>
      <p:sp>
        <p:nvSpPr>
          <p:cNvPr id="11" name="TextBox 10">
            <a:extLst>
              <a:ext uri="{FF2B5EF4-FFF2-40B4-BE49-F238E27FC236}">
                <a16:creationId xmlns:a16="http://schemas.microsoft.com/office/drawing/2014/main" id="{7CBBB5A8-9865-8108-1FAA-96FF3162AA63}"/>
              </a:ext>
            </a:extLst>
          </p:cNvPr>
          <p:cNvSpPr txBox="1"/>
          <p:nvPr/>
        </p:nvSpPr>
        <p:spPr>
          <a:xfrm>
            <a:off x="3475892" y="1418492"/>
            <a:ext cx="1348154" cy="646331"/>
          </a:xfrm>
          <a:prstGeom prst="rect">
            <a:avLst/>
          </a:prstGeom>
          <a:noFill/>
        </p:spPr>
        <p:txBody>
          <a:bodyPr wrap="square" rtlCol="0">
            <a:spAutoFit/>
          </a:bodyPr>
          <a:lstStyle/>
          <a:p>
            <a:r>
              <a:rPr lang="en-US" dirty="0">
                <a:sym typeface="Wingdings" panose="05000000000000000000" pitchFamily="2" charset="2"/>
              </a:rPr>
              <a:t> Only on </a:t>
            </a:r>
            <a:r>
              <a:rPr lang="en-US" dirty="0"/>
              <a:t>Main Menu</a:t>
            </a:r>
          </a:p>
        </p:txBody>
      </p:sp>
      <p:sp>
        <p:nvSpPr>
          <p:cNvPr id="12" name="TextBox 11">
            <a:extLst>
              <a:ext uri="{FF2B5EF4-FFF2-40B4-BE49-F238E27FC236}">
                <a16:creationId xmlns:a16="http://schemas.microsoft.com/office/drawing/2014/main" id="{BA59A183-2B7C-F093-A9B0-24CDE3E87F5C}"/>
              </a:ext>
            </a:extLst>
          </p:cNvPr>
          <p:cNvSpPr txBox="1"/>
          <p:nvPr/>
        </p:nvSpPr>
        <p:spPr>
          <a:xfrm>
            <a:off x="4360985" y="2755512"/>
            <a:ext cx="1465385" cy="646331"/>
          </a:xfrm>
          <a:prstGeom prst="rect">
            <a:avLst/>
          </a:prstGeom>
          <a:noFill/>
        </p:spPr>
        <p:txBody>
          <a:bodyPr wrap="square" rtlCol="0">
            <a:spAutoFit/>
          </a:bodyPr>
          <a:lstStyle/>
          <a:p>
            <a:r>
              <a:rPr lang="en-US" dirty="0"/>
              <a:t>All other screens </a:t>
            </a:r>
            <a:r>
              <a:rPr lang="en-US" dirty="0">
                <a:sym typeface="Wingdings" panose="05000000000000000000" pitchFamily="2" charset="2"/>
              </a:rPr>
              <a:t></a:t>
            </a:r>
            <a:endParaRPr lang="en-US" dirty="0"/>
          </a:p>
        </p:txBody>
      </p:sp>
      <p:pic>
        <p:nvPicPr>
          <p:cNvPr id="17" name="Picture 16" descr="A black and gold logo&#10;&#10;Description automatically generated">
            <a:extLst>
              <a:ext uri="{FF2B5EF4-FFF2-40B4-BE49-F238E27FC236}">
                <a16:creationId xmlns:a16="http://schemas.microsoft.com/office/drawing/2014/main" id="{845E2DB2-DE5F-B2F2-A0D9-D4A65F9819F1}"/>
              </a:ext>
            </a:extLst>
          </p:cNvPr>
          <p:cNvPicPr>
            <a:picLocks noChangeAspect="1"/>
          </p:cNvPicPr>
          <p:nvPr/>
        </p:nvPicPr>
        <p:blipFill>
          <a:blip r:embed="rId4"/>
          <a:stretch>
            <a:fillRect/>
          </a:stretch>
        </p:blipFill>
        <p:spPr>
          <a:xfrm>
            <a:off x="1524000" y="1632144"/>
            <a:ext cx="1531391" cy="691850"/>
          </a:xfrm>
          <a:prstGeom prst="rect">
            <a:avLst/>
          </a:prstGeom>
        </p:spPr>
      </p:pic>
      <p:pic>
        <p:nvPicPr>
          <p:cNvPr id="19" name="Picture 18" descr="A green logo with a crown&#10;&#10;Description automatically generated">
            <a:extLst>
              <a:ext uri="{FF2B5EF4-FFF2-40B4-BE49-F238E27FC236}">
                <a16:creationId xmlns:a16="http://schemas.microsoft.com/office/drawing/2014/main" id="{FFE6EBFF-3D1A-95F4-CFA2-A1FFAF6E5482}"/>
              </a:ext>
            </a:extLst>
          </p:cNvPr>
          <p:cNvPicPr>
            <a:picLocks noChangeAspect="1"/>
          </p:cNvPicPr>
          <p:nvPr/>
        </p:nvPicPr>
        <p:blipFill>
          <a:blip r:embed="rId5"/>
          <a:stretch>
            <a:fillRect/>
          </a:stretch>
        </p:blipFill>
        <p:spPr>
          <a:xfrm>
            <a:off x="6060831" y="1513251"/>
            <a:ext cx="748497" cy="743696"/>
          </a:xfrm>
          <a:prstGeom prst="rect">
            <a:avLst/>
          </a:prstGeom>
        </p:spPr>
      </p:pic>
      <p:pic>
        <p:nvPicPr>
          <p:cNvPr id="21" name="Picture 20" descr="A gold logo with a crown&#10;&#10;Description automatically generated">
            <a:extLst>
              <a:ext uri="{FF2B5EF4-FFF2-40B4-BE49-F238E27FC236}">
                <a16:creationId xmlns:a16="http://schemas.microsoft.com/office/drawing/2014/main" id="{1F12F8C2-56B0-7314-3F25-CA1CA38CFC6F}"/>
              </a:ext>
            </a:extLst>
          </p:cNvPr>
          <p:cNvPicPr>
            <a:picLocks noChangeAspect="1"/>
          </p:cNvPicPr>
          <p:nvPr/>
        </p:nvPicPr>
        <p:blipFill>
          <a:blip r:embed="rId6"/>
          <a:stretch>
            <a:fillRect/>
          </a:stretch>
        </p:blipFill>
        <p:spPr>
          <a:xfrm>
            <a:off x="6920793" y="3646050"/>
            <a:ext cx="727716" cy="723048"/>
          </a:xfrm>
          <a:prstGeom prst="rect">
            <a:avLst/>
          </a:prstGeom>
        </p:spPr>
      </p:pic>
      <p:sp>
        <p:nvSpPr>
          <p:cNvPr id="3" name="TextBox 2">
            <a:extLst>
              <a:ext uri="{FF2B5EF4-FFF2-40B4-BE49-F238E27FC236}">
                <a16:creationId xmlns:a16="http://schemas.microsoft.com/office/drawing/2014/main" id="{8D1B1D89-09DD-76B1-B49E-B93AF678735E}"/>
              </a:ext>
            </a:extLst>
          </p:cNvPr>
          <p:cNvSpPr txBox="1"/>
          <p:nvPr/>
        </p:nvSpPr>
        <p:spPr>
          <a:xfrm>
            <a:off x="3755139" y="4120932"/>
            <a:ext cx="1749251" cy="646331"/>
          </a:xfrm>
          <a:prstGeom prst="rect">
            <a:avLst/>
          </a:prstGeom>
          <a:noFill/>
        </p:spPr>
        <p:txBody>
          <a:bodyPr wrap="square" rtlCol="0">
            <a:spAutoFit/>
          </a:bodyPr>
          <a:lstStyle/>
          <a:p>
            <a:pPr algn="ctr"/>
            <a:r>
              <a:rPr lang="en-US" dirty="0"/>
              <a:t>Not necessary (all optional)</a:t>
            </a:r>
          </a:p>
        </p:txBody>
      </p:sp>
    </p:spTree>
    <p:extLst>
      <p:ext uri="{BB962C8B-B14F-4D97-AF65-F5344CB8AC3E}">
        <p14:creationId xmlns:p14="http://schemas.microsoft.com/office/powerpoint/2010/main" val="2250701410"/>
      </p:ext>
    </p:extLst>
  </p:cSld>
  <p:clrMapOvr>
    <a:masterClrMapping/>
  </p:clrMapOvr>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informal_presentation_powerpoint_2</Template>
  <TotalTime>338</TotalTime>
  <Words>1286</Words>
  <Application>Microsoft Macintosh PowerPoint</Application>
  <PresentationFormat>On-screen Show (16:9)</PresentationFormat>
  <Paragraphs>155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Avenir Next Regular</vt:lpstr>
      <vt:lpstr>Calibri</vt:lpstr>
      <vt:lpstr>informal_presentation_powerpoint_2</vt:lpstr>
      <vt:lpstr>Inventory &amp; Scanners</vt:lpstr>
      <vt:lpstr>Outline of Previous Process (1)</vt:lpstr>
      <vt:lpstr>Outline of Previous Process (2)</vt:lpstr>
      <vt:lpstr>Outline of Desired New Process</vt:lpstr>
      <vt:lpstr>Download from Banner to Desktop</vt:lpstr>
      <vt:lpstr>Download from Desktop to Scanner</vt:lpstr>
      <vt:lpstr>Hand-off to Departments/Access</vt:lpstr>
      <vt:lpstr>Scanner – Look/Format</vt:lpstr>
      <vt:lpstr>Scanner – Look/Format</vt:lpstr>
      <vt:lpstr>Scanner – Screens </vt:lpstr>
      <vt:lpstr>Scanner – Screens </vt:lpstr>
      <vt:lpstr>Scanner – Screens </vt:lpstr>
      <vt:lpstr>Scanner – Screens </vt:lpstr>
      <vt:lpstr>Scanner – Screens </vt:lpstr>
      <vt:lpstr>Scanner – Screens </vt:lpstr>
      <vt:lpstr>Scanner – Screens </vt:lpstr>
      <vt:lpstr>Scanner – Screens </vt:lpstr>
      <vt:lpstr>Upload from Scanner to Desktop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Asset Training</dc:title>
  <dc:creator>Jessica Pierson</dc:creator>
  <cp:lastModifiedBy>Jessica Pierson</cp:lastModifiedBy>
  <cp:revision>21</cp:revision>
  <dcterms:created xsi:type="dcterms:W3CDTF">2023-10-08T13:43:10Z</dcterms:created>
  <dcterms:modified xsi:type="dcterms:W3CDTF">2023-11-03T19:56:37Z</dcterms:modified>
</cp:coreProperties>
</file>