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85F31F-A8D2-4F87-BAF9-BA4E1A4361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675B2F-59A1-4677-AF88-A8190BF601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167D12-6F0C-4273-B501-A96EFFFE3A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32E39A-B450-4F87-BD08-083348E44B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76F21C-D257-4408-9B07-79DC24F32F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3F5EFE-8315-46AC-AA4D-95174E768E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D1F64C-FE45-41C6-AEB1-06BC677F2D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D4CA7B-D485-4CAE-B24A-2BAD3E25BC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54EC92-1B72-442F-874E-093395E346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9E9ED8-49B1-42D9-9CE4-48912EEABD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99408E-7763-4CCE-B34C-4242E176DC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44B56E-4FBD-4DA3-B8C0-39FE6DDBA4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6964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Click to edit the outline text format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Second Outline Level</a:t>
            </a:r>
            <a:endParaRPr b="0" lang="en-GB" sz="20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GB" sz="2000" spc="-1" strike="noStrike">
                <a:latin typeface="Arial"/>
              </a:rPr>
              <a:t>Third Outline Level</a:t>
            </a:r>
            <a:endParaRPr b="0" lang="en-GB" sz="2000" spc="-1" strike="noStrike"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920000" y="90000"/>
            <a:ext cx="900000" cy="117000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0000" y="450000"/>
            <a:ext cx="90900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2700" spc="-1" strike="noStrike">
                <a:latin typeface="Arial"/>
              </a:rPr>
              <a:t>Click to edit </a:t>
            </a:r>
            <a:r>
              <a:rPr b="0" lang="en-GB" sz="2700" spc="-1" strike="noStrike">
                <a:latin typeface="Arial"/>
              </a:rPr>
              <a:t>the title text </a:t>
            </a:r>
            <a:r>
              <a:rPr b="0" lang="en-GB" sz="2700" spc="-1" strike="noStrike">
                <a:latin typeface="Arial"/>
              </a:rPr>
              <a:t>format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r>
              <a:rPr b="0" lang="en-GB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GB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buNone/>
            </a:pPr>
            <a:fld id="{6E412BD1-A5BA-4CEA-8987-DD13F22F2A63}" type="slidenum">
              <a:rPr b="0" lang="en-GB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0000" y="45036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2700" spc="-1" strike="noStrike">
                <a:latin typeface="Arial"/>
              </a:rPr>
              <a:t>What Factors affects rent prices?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72600" y="685800"/>
            <a:ext cx="9000000" cy="25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2200" spc="-1" strike="noStrike">
                <a:latin typeface="Arial"/>
              </a:rPr>
              <a:t>Town, flat_type </a:t>
            </a:r>
            <a:r>
              <a:rPr b="0" lang="en-GB" sz="2200" spc="-1" strike="noStrike">
                <a:latin typeface="Arial"/>
              </a:rPr>
              <a:t>and </a:t>
            </a:r>
            <a:r>
              <a:rPr b="0" lang="en-GB" sz="2200" spc="-1" strike="noStrike">
                <a:latin typeface="Arial"/>
              </a:rPr>
              <a:t>rent_approval_</a:t>
            </a:r>
            <a:r>
              <a:rPr b="0" lang="en-GB" sz="2200" spc="-1" strike="noStrike">
                <a:latin typeface="Arial"/>
              </a:rPr>
              <a:t>date are factors </a:t>
            </a:r>
            <a:r>
              <a:rPr b="0" lang="en-GB" sz="2200" spc="-1" strike="noStrike">
                <a:latin typeface="Arial"/>
              </a:rPr>
              <a:t>that affect rent </a:t>
            </a:r>
            <a:r>
              <a:rPr b="0" lang="en-GB" sz="2200" spc="-1" strike="noStrike">
                <a:latin typeface="Arial"/>
              </a:rPr>
              <a:t>prices for HDB </a:t>
            </a:r>
            <a:r>
              <a:rPr b="0" lang="en-GB" sz="2200" spc="-1" strike="noStrike">
                <a:latin typeface="Arial"/>
              </a:rPr>
              <a:t>flats in </a:t>
            </a:r>
            <a:r>
              <a:rPr b="0" lang="en-GB" sz="2200" spc="-1" strike="noStrike">
                <a:latin typeface="Arial"/>
              </a:rPr>
              <a:t>Singapore.  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latin typeface="Arial"/>
              </a:rPr>
              <a:t>The more </a:t>
            </a:r>
            <a:r>
              <a:rPr b="0" lang="en-GB" sz="2200" spc="-1" strike="noStrike">
                <a:latin typeface="Arial"/>
              </a:rPr>
              <a:t>rooms or more </a:t>
            </a:r>
            <a:r>
              <a:rPr b="0" lang="en-GB" sz="2200" spc="-1" strike="noStrike">
                <a:latin typeface="Arial"/>
              </a:rPr>
              <a:t>premium the </a:t>
            </a:r>
            <a:r>
              <a:rPr b="0" lang="en-GB" sz="2200" spc="-1" strike="noStrike">
                <a:latin typeface="Arial"/>
              </a:rPr>
              <a:t>flats, the more </a:t>
            </a:r>
            <a:r>
              <a:rPr b="0" lang="en-GB" sz="2200" spc="-1" strike="noStrike">
                <a:latin typeface="Arial"/>
              </a:rPr>
              <a:t>expensive the </a:t>
            </a:r>
            <a:r>
              <a:rPr b="0" lang="en-GB" sz="2200" spc="-1" strike="noStrike">
                <a:latin typeface="Arial"/>
              </a:rPr>
              <a:t>median rent. </a:t>
            </a:r>
            <a:r>
              <a:rPr b="0" lang="en-GB" sz="2200" spc="-1" strike="noStrike">
                <a:latin typeface="Arial"/>
              </a:rPr>
              <a:t>Some towns </a:t>
            </a:r>
            <a:r>
              <a:rPr b="0" lang="en-GB" sz="2200" spc="-1" strike="noStrike">
                <a:latin typeface="Arial"/>
              </a:rPr>
              <a:t>has more </a:t>
            </a:r>
            <a:r>
              <a:rPr b="0" lang="en-GB" sz="2200" spc="-1" strike="noStrike">
                <a:latin typeface="Arial"/>
              </a:rPr>
              <a:t>expensive </a:t>
            </a:r>
            <a:r>
              <a:rPr b="0" lang="en-GB" sz="2200" spc="-1" strike="noStrike">
                <a:latin typeface="Arial"/>
              </a:rPr>
              <a:t>rents than </a:t>
            </a:r>
            <a:r>
              <a:rPr b="0" lang="en-GB" sz="2200" spc="-1" strike="noStrike">
                <a:latin typeface="Arial"/>
              </a:rPr>
              <a:t>others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 rot="21550800">
            <a:off x="471240" y="2774880"/>
            <a:ext cx="4436640" cy="1994040"/>
          </a:xfrm>
          <a:prstGeom prst="rect">
            <a:avLst/>
          </a:prstGeom>
          <a:ln w="1080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029200" y="2743200"/>
            <a:ext cx="4897440" cy="2286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2700" spc="-1" strike="noStrike">
                <a:latin typeface="Arial"/>
              </a:rPr>
              <a:t>What Factors </a:t>
            </a:r>
            <a:r>
              <a:rPr b="0" lang="en-GB" sz="2700" spc="-1" strike="noStrike">
                <a:latin typeface="Arial"/>
              </a:rPr>
              <a:t>affects rent </a:t>
            </a:r>
            <a:r>
              <a:rPr b="0" lang="en-GB" sz="2700" spc="-1" strike="noStrike">
                <a:latin typeface="Arial"/>
              </a:rPr>
              <a:t>prices?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72600" y="13716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latin typeface="Arial"/>
              </a:rPr>
              <a:t>Same linear relationship for town rent_approval_date vs </a:t>
            </a:r>
            <a:r>
              <a:rPr b="0" lang="en-GB" sz="2200" spc="-1" strike="noStrike">
                <a:latin typeface="Arial"/>
              </a:rPr>
              <a:t>monthly_rent.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685800" y="1976400"/>
            <a:ext cx="5715000" cy="3009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2700" spc="-1" strike="noStrike">
                <a:latin typeface="Arial"/>
              </a:rPr>
              <a:t>What Factors </a:t>
            </a:r>
            <a:r>
              <a:rPr b="0" lang="en-GB" sz="2700" spc="-1" strike="noStrike">
                <a:latin typeface="Arial"/>
              </a:rPr>
              <a:t>affects rent </a:t>
            </a:r>
            <a:r>
              <a:rPr b="0" lang="en-GB" sz="2700" spc="-1" strike="noStrike">
                <a:latin typeface="Arial"/>
              </a:rPr>
              <a:t>prices?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7178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1" lang="en-GB" sz="2000" spc="-1" strike="noStrike">
                <a:latin typeface="Arial"/>
              </a:rPr>
              <a:t>Hypothesis testing</a:t>
            </a:r>
            <a:r>
              <a:rPr b="0" lang="en-GB" sz="2000" spc="-1" strike="noStrike">
                <a:latin typeface="Arial"/>
              </a:rPr>
              <a:t> using StatsModel’s </a:t>
            </a:r>
            <a:r>
              <a:rPr b="0" lang="en-GB" sz="2000" spc="-1" strike="noStrike">
                <a:latin typeface="Arial"/>
              </a:rPr>
              <a:t>OLS the inferences as mentioned where </a:t>
            </a:r>
            <a:r>
              <a:rPr b="0" lang="en-GB" sz="2000" spc="-1" strike="noStrike">
                <a:latin typeface="Arial"/>
              </a:rPr>
              <a:t>these factors are </a:t>
            </a:r>
            <a:r>
              <a:rPr b="1" lang="en-GB" sz="2000" spc="-1" strike="noStrike">
                <a:latin typeface="Arial"/>
              </a:rPr>
              <a:t>all statistically </a:t>
            </a:r>
            <a:r>
              <a:rPr b="1" lang="en-GB" sz="2000" spc="-1" strike="noStrike">
                <a:latin typeface="Arial"/>
              </a:rPr>
              <a:t>significant</a:t>
            </a:r>
            <a:r>
              <a:rPr b="0" lang="en-GB" sz="2000" spc="-1" strike="noStrike">
                <a:latin typeface="Arial"/>
              </a:rPr>
              <a:t> </a:t>
            </a:r>
            <a:r>
              <a:rPr b="1" lang="en-GB" sz="2000" spc="-1" strike="noStrike">
                <a:latin typeface="Arial"/>
              </a:rPr>
              <a:t>at 0.00</a:t>
            </a:r>
            <a:r>
              <a:rPr b="0" lang="en-GB" sz="2000" spc="-1" strike="noStrike">
                <a:latin typeface="Arial"/>
              </a:rPr>
              <a:t> (alpha=0.05). </a:t>
            </a:r>
            <a:endParaRPr b="0" lang="en-GB" sz="2000" spc="-1" strike="noStrike">
              <a:latin typeface="Arial"/>
            </a:endParaRPr>
          </a:p>
          <a:p>
            <a:r>
              <a:rPr b="1" lang="en-GB" sz="2000" spc="-1" strike="noStrike">
                <a:latin typeface="Arial"/>
              </a:rPr>
              <a:t>F</a:t>
            </a:r>
            <a:r>
              <a:rPr b="1" lang="en-GB" sz="2000" spc="-1" strike="noStrike">
                <a:latin typeface="Arial"/>
              </a:rPr>
              <a:t>eature importances</a:t>
            </a:r>
            <a:r>
              <a:rPr b="0" lang="en-GB" sz="2000" spc="-1" strike="noStrike">
                <a:latin typeface="Arial"/>
              </a:rPr>
              <a:t> using sklearn’s </a:t>
            </a:r>
            <a:r>
              <a:rPr b="0" lang="en-GB" sz="2000" spc="-1" strike="noStrike">
                <a:latin typeface="Arial"/>
              </a:rPr>
              <a:t>RandomForestRegressor as shown in the </a:t>
            </a:r>
            <a:r>
              <a:rPr b="0" lang="en-GB" sz="2000" spc="-1" strike="noStrike">
                <a:latin typeface="Arial"/>
              </a:rPr>
              <a:t>table on the rightseems to partially back </a:t>
            </a:r>
            <a:r>
              <a:rPr b="0" lang="en-GB" sz="2000" spc="-1" strike="noStrike">
                <a:latin typeface="Arial"/>
              </a:rPr>
              <a:t>the importances of these three factors. </a:t>
            </a:r>
            <a:endParaRPr b="0" lang="en-GB" sz="2000" spc="-1" strike="noStrike">
              <a:latin typeface="Arial"/>
            </a:endParaRPr>
          </a:p>
          <a:p>
            <a:r>
              <a:rPr b="1" lang="en-GB" sz="2000" spc="-1" strike="noStrike">
                <a:latin typeface="Arial"/>
              </a:rPr>
              <a:t>OneHotEncoding</a:t>
            </a:r>
            <a:r>
              <a:rPr b="0" lang="en-GB" sz="2000" spc="-1" strike="noStrike">
                <a:latin typeface="Arial"/>
              </a:rPr>
              <a:t> from sklearn has been </a:t>
            </a:r>
            <a:r>
              <a:rPr b="0" lang="en-GB" sz="2000" spc="-1" strike="noStrike">
                <a:latin typeface="Arial"/>
              </a:rPr>
              <a:t>used for hypothesis testing and feature </a:t>
            </a:r>
            <a:r>
              <a:rPr b="0" lang="en-GB" sz="2000" spc="-1" strike="noStrike">
                <a:latin typeface="Arial"/>
              </a:rPr>
              <a:t>importances.</a:t>
            </a:r>
            <a:endParaRPr b="0" lang="en-GB" sz="2000" spc="-1" strike="noStrike">
              <a:latin typeface="Arial"/>
            </a:endParaRPr>
          </a:p>
        </p:txBody>
      </p:sp>
      <p:graphicFrame>
        <p:nvGraphicFramePr>
          <p:cNvPr id="54" name=""/>
          <p:cNvGraphicFramePr/>
          <p:nvPr/>
        </p:nvGraphicFramePr>
        <p:xfrm>
          <a:off x="5383440" y="1391040"/>
          <a:ext cx="4266360" cy="5241600"/>
        </p:xfrm>
        <a:graphic>
          <a:graphicData uri="http://schemas.openxmlformats.org/drawingml/2006/table">
            <a:tbl>
              <a:tblPr/>
              <a:tblGrid>
                <a:gridCol w="2374560"/>
                <a:gridCol w="1892160"/>
              </a:tblGrid>
              <a:tr h="252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feature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importance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"rent_approval_date"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0.592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  <a:tr h="355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"flat_type_3-ROOM"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0.167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481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"flat_type_2-ROOM"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0.064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"town_BUKIT MERAH"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0.025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"town_QUEENSTOWN"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0.024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"town_CENTRAL"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0.020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240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"flat_type_4-ROOM"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0.019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"town_CLEMENTI"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0.011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2235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"town_KALLANG/WHAMPOA"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0.010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"town_TOA PAYOH"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000" spc="-1" strike="noStrike">
                          <a:latin typeface="Arial"/>
                        </a:rPr>
                        <a:t>0.0062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2024-12-21T15:11:51Z</dcterms:created>
  <dc:creator/>
  <dc:description/>
  <dc:language>en-US</dc:language>
  <cp:lastModifiedBy/>
  <dcterms:modified xsi:type="dcterms:W3CDTF">2024-12-21T15:25:17Z</dcterms:modified>
  <cp:revision>7</cp:revision>
  <dc:subject/>
  <dc:title>Inspiration</dc:title>
</cp:coreProperties>
</file>