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swift的方法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2.類型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2.類型方法</a:t>
            </a:r>
          </a:p>
        </p:txBody>
      </p:sp>
      <p:sp>
        <p:nvSpPr>
          <p:cNvPr id="7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3" name="var player = Player(name: &quot;Argyrios&quot;)…"/>
          <p:cNvSpPr txBox="1"/>
          <p:nvPr/>
        </p:nvSpPr>
        <p:spPr>
          <a:xfrm>
            <a:off x="883069" y="1048760"/>
            <a:ext cx="5276179" cy="94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player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Player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"Argyrios"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player</a:t>
            </a:r>
            <a:r>
              <a:rPr>
                <a:solidFill>
                  <a:srgbClr val="333333"/>
                </a:solidFill>
              </a:rPr>
              <a:t>.</a:t>
            </a:r>
            <a:r>
              <a:t>complete</a:t>
            </a:r>
            <a:r>
              <a:rPr>
                <a:solidFill>
                  <a:srgbClr val="333333"/>
                </a:solidFill>
              </a:rPr>
              <a:t>(</a:t>
            </a:r>
            <a:r>
              <a:t>level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"highest unlocked level is now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LevelTracker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highestUnlockedLevel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"highest unlocked level is now 2"</a:t>
            </a:r>
          </a:p>
        </p:txBody>
      </p:sp>
      <p:sp>
        <p:nvSpPr>
          <p:cNvPr id="734" name="player = Player(name: &quot;Beto&quot;)…"/>
          <p:cNvSpPr txBox="1"/>
          <p:nvPr/>
        </p:nvSpPr>
        <p:spPr>
          <a:xfrm>
            <a:off x="883069" y="2283414"/>
            <a:ext cx="3324812" cy="158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player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Player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"Beto"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player</a:t>
            </a:r>
            <a:r>
              <a:rPr>
                <a:solidFill>
                  <a:srgbClr val="333333"/>
                </a:solidFill>
              </a:rPr>
              <a:t>.</a:t>
            </a:r>
            <a:r>
              <a:t>tracker</a:t>
            </a:r>
            <a:r>
              <a:rPr>
                <a:solidFill>
                  <a:srgbClr val="333333"/>
                </a:solidFill>
              </a:rPr>
              <a:t>.</a:t>
            </a:r>
            <a:r>
              <a:t>advance</a:t>
            </a:r>
            <a:r>
              <a:rPr>
                <a:solidFill>
                  <a:srgbClr val="333333"/>
                </a:solidFill>
              </a:rPr>
              <a:t>(</a:t>
            </a:r>
            <a:r>
              <a:t>to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"player is now on level 6"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"level 6 has not yet been unlocked"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"level 6 has not yet been unlocked"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3258884" y="1619847"/>
            <a:ext cx="2841714" cy="1658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實體方法</a:t>
            </a:r>
          </a:p>
          <a:p>
            <a:pPr lvl="2" marL="862263" indent="-100263">
              <a:lnSpc>
                <a:spcPct val="70000"/>
              </a:lnSpc>
              <a:spcBef>
                <a:spcPts val="0"/>
              </a:spcBef>
              <a:buSzPct val="100000"/>
              <a:buChar char="•"/>
              <a:defRPr b="0" sz="900"/>
            </a:pPr>
            <a:r>
              <a:t>self屬性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修改值類型屬性的方法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在mutating 方法內，使用self接收值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類型方法</a:t>
            </a:r>
          </a:p>
          <a:p>
            <a:pPr lvl="2" marL="862263" indent="-100263">
              <a:lnSpc>
                <a:spcPct val="70000"/>
              </a:lnSpc>
              <a:spcBef>
                <a:spcPts val="0"/>
              </a:spcBef>
              <a:buSzPct val="100000"/>
              <a:buChar char="•"/>
              <a:defRPr b="0" sz="900"/>
            </a:pPr>
            <a:r>
              <a:t>定義簡式版的Setter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唯讀的計算屬性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1.實體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1.實體方法</a:t>
            </a:r>
          </a:p>
        </p:txBody>
      </p:sp>
      <p:sp>
        <p:nvSpPr>
          <p:cNvPr id="68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4" name="class Counter {…"/>
          <p:cNvSpPr txBox="1"/>
          <p:nvPr/>
        </p:nvSpPr>
        <p:spPr>
          <a:xfrm>
            <a:off x="576953" y="1101687"/>
            <a:ext cx="2805978" cy="2668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Counter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+=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</a:t>
            </a:r>
            <a:r>
              <a:rPr>
                <a:solidFill>
                  <a:srgbClr val="333333"/>
                </a:solidFill>
              </a:rPr>
              <a:t>(</a:t>
            </a:r>
            <a:r>
              <a:t>by</a:t>
            </a:r>
            <a:r>
              <a:rPr>
                <a:solidFill>
                  <a:srgbClr val="333333"/>
                </a:solidFill>
              </a:rPr>
              <a:t> </a:t>
            </a:r>
            <a:r>
              <a:t>amount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amount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reset</a:t>
            </a:r>
            <a:r>
              <a:t>()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85" name="let counter = Counter()…"/>
          <p:cNvSpPr txBox="1"/>
          <p:nvPr/>
        </p:nvSpPr>
        <p:spPr>
          <a:xfrm>
            <a:off x="4978192" y="1032451"/>
            <a:ext cx="2506728" cy="2020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counter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Counter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initial counter value is 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counter</a:t>
            </a:r>
            <a:r>
              <a:rPr>
                <a:solidFill>
                  <a:srgbClr val="333333"/>
                </a:solidFill>
              </a:rPr>
              <a:t>.</a:t>
            </a:r>
            <a:r>
              <a:t>increment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counter's value is now 1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counter</a:t>
            </a:r>
            <a:r>
              <a:rPr>
                <a:solidFill>
                  <a:srgbClr val="333333"/>
                </a:solidFill>
              </a:rPr>
              <a:t>.</a:t>
            </a:r>
            <a:r>
              <a:t>increment</a:t>
            </a:r>
            <a:r>
              <a:rPr>
                <a:solidFill>
                  <a:srgbClr val="333333"/>
                </a:solidFill>
              </a:rPr>
              <a:t>(</a:t>
            </a:r>
            <a:r>
              <a:t>by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counter's value is now 6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counter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reset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counter's value is now 0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1.實體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1.實體方法</a:t>
            </a:r>
          </a:p>
        </p:txBody>
      </p:sp>
      <p:sp>
        <p:nvSpPr>
          <p:cNvPr id="68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1" name="self屬性"/>
          <p:cNvSpPr txBox="1"/>
          <p:nvPr/>
        </p:nvSpPr>
        <p:spPr>
          <a:xfrm>
            <a:off x="1093666" y="1043212"/>
            <a:ext cx="781588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self屬性</a:t>
            </a:r>
          </a:p>
        </p:txBody>
      </p:sp>
      <p:sp>
        <p:nvSpPr>
          <p:cNvPr id="692" name="func increment() {…"/>
          <p:cNvSpPr txBox="1"/>
          <p:nvPr/>
        </p:nvSpPr>
        <p:spPr>
          <a:xfrm>
            <a:off x="861197" y="1468418"/>
            <a:ext cx="1726653" cy="94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+=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93" name="struct Point {…"/>
          <p:cNvSpPr txBox="1"/>
          <p:nvPr/>
        </p:nvSpPr>
        <p:spPr>
          <a:xfrm>
            <a:off x="854145" y="2316565"/>
            <a:ext cx="4302986" cy="2452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isToTheRightOf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t>Double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Bool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t> &gt; </a:t>
            </a:r>
            <a:r>
              <a:rPr>
                <a:solidFill>
                  <a:srgbClr val="3F6E74"/>
                </a:solidFill>
              </a:rPr>
              <a:t>x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somePoint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Point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5.0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somePoint</a:t>
            </a:r>
            <a:r>
              <a:rPr>
                <a:solidFill>
                  <a:srgbClr val="333333"/>
                </a:solidFill>
              </a:rPr>
              <a:t>.</a:t>
            </a:r>
            <a:r>
              <a:t>isToTheRightOf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1.0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"This point is to the right of the line where x == 1.0"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"This point is to the right of the line where x == 1.0"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1.實體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1.實體方法</a:t>
            </a:r>
          </a:p>
        </p:txBody>
      </p:sp>
      <p:sp>
        <p:nvSpPr>
          <p:cNvPr id="696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9" name="修改值類型屬性的方法"/>
          <p:cNvSpPr txBox="1"/>
          <p:nvPr/>
        </p:nvSpPr>
        <p:spPr>
          <a:xfrm>
            <a:off x="1072145" y="1043212"/>
            <a:ext cx="2009141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修改值類型屬性的方法</a:t>
            </a:r>
          </a:p>
        </p:txBody>
      </p:sp>
      <p:sp>
        <p:nvSpPr>
          <p:cNvPr id="700" name="struct Point {…"/>
          <p:cNvSpPr txBox="1"/>
          <p:nvPr/>
        </p:nvSpPr>
        <p:spPr>
          <a:xfrm>
            <a:off x="877689" y="1468418"/>
            <a:ext cx="4506729" cy="2668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moveBy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deltaX</a:t>
            </a:r>
            <a:r>
              <a:rPr>
                <a:solidFill>
                  <a:srgbClr val="333333"/>
                </a:solidFill>
              </a:rPr>
              <a:t>: </a:t>
            </a:r>
            <a:r>
              <a:t>Double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deltaY</a:t>
            </a:r>
            <a:r>
              <a:rPr>
                <a:solidFill>
                  <a:srgbClr val="333333"/>
                </a:solidFill>
              </a:rPr>
              <a:t>: </a:t>
            </a:r>
            <a:r>
              <a:t>Double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x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deltaX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y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deltaY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somePoint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Point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somePoint</a:t>
            </a:r>
            <a:r>
              <a:rPr>
                <a:solidFill>
                  <a:srgbClr val="333333"/>
                </a:solidFill>
              </a:rPr>
              <a:t>.</a:t>
            </a:r>
            <a:r>
              <a:t>moveBy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point is now at (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somePoint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)</a:t>
            </a:r>
            <a: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somePoint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</a:t>
            </a:r>
            <a:r>
              <a:t>)"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point is now at (3.0, 4.0)"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01" name="let fixedPoint = Point(x: 3.0, y: 3.0)…"/>
          <p:cNvSpPr txBox="1"/>
          <p:nvPr/>
        </p:nvSpPr>
        <p:spPr>
          <a:xfrm>
            <a:off x="861140" y="4109244"/>
            <a:ext cx="2802226" cy="7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fixedPoint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Point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fixedPoint</a:t>
            </a:r>
            <a:r>
              <a:rPr>
                <a:solidFill>
                  <a:srgbClr val="333333"/>
                </a:solidFill>
              </a:rPr>
              <a:t>.</a:t>
            </a:r>
            <a:r>
              <a:t>moveBy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this will report an error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1.實體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1.實體方法</a:t>
            </a:r>
          </a:p>
        </p:txBody>
      </p:sp>
      <p:sp>
        <p:nvSpPr>
          <p:cNvPr id="704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7" name="在mutating 方法內，使用self接收值"/>
          <p:cNvSpPr txBox="1"/>
          <p:nvPr/>
        </p:nvSpPr>
        <p:spPr>
          <a:xfrm>
            <a:off x="1072145" y="1043212"/>
            <a:ext cx="3089168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在mutating 方法內，使用self接收值</a:t>
            </a:r>
          </a:p>
        </p:txBody>
      </p:sp>
      <p:sp>
        <p:nvSpPr>
          <p:cNvPr id="708" name="struct Point {…"/>
          <p:cNvSpPr txBox="1"/>
          <p:nvPr/>
        </p:nvSpPr>
        <p:spPr>
          <a:xfrm>
            <a:off x="877689" y="1468418"/>
            <a:ext cx="4506729" cy="1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moveBy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deltaX</a:t>
            </a:r>
            <a:r>
              <a:rPr>
                <a:solidFill>
                  <a:srgbClr val="333333"/>
                </a:solidFill>
              </a:rPr>
              <a:t>: </a:t>
            </a:r>
            <a:r>
              <a:t>Double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deltaY</a:t>
            </a:r>
            <a:r>
              <a:rPr>
                <a:solidFill>
                  <a:srgbClr val="333333"/>
                </a:solidFill>
              </a:rPr>
              <a:t>: </a:t>
            </a:r>
            <a:r>
              <a:t>Double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=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x</a:t>
            </a:r>
            <a:r>
              <a:t>: </a:t>
            </a:r>
            <a:r>
              <a:rPr>
                <a:solidFill>
                  <a:srgbClr val="3F6E74"/>
                </a:solidFill>
              </a:rPr>
              <a:t>x</a:t>
            </a:r>
            <a:r>
              <a:t> + </a:t>
            </a:r>
            <a:r>
              <a:rPr>
                <a:solidFill>
                  <a:srgbClr val="3F6E74"/>
                </a:solidFill>
              </a:rPr>
              <a:t>deltaX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: </a:t>
            </a:r>
            <a:r>
              <a:rPr>
                <a:solidFill>
                  <a:srgbClr val="3F6E74"/>
                </a:solidFill>
              </a:rPr>
              <a:t>y</a:t>
            </a:r>
            <a:r>
              <a:t> + </a:t>
            </a:r>
            <a:r>
              <a:rPr>
                <a:solidFill>
                  <a:srgbClr val="3F6E74"/>
                </a:solidFill>
              </a:rPr>
              <a:t>deltaY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09" name="enum TriStateSwitch {…"/>
          <p:cNvSpPr txBox="1"/>
          <p:nvPr/>
        </p:nvSpPr>
        <p:spPr>
          <a:xfrm>
            <a:off x="5847456" y="871366"/>
            <a:ext cx="2809934" cy="3964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t>TriStateSwitch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off</a:t>
            </a:r>
            <a:r>
              <a:t>, </a:t>
            </a:r>
            <a:r>
              <a:rPr>
                <a:solidFill>
                  <a:srgbClr val="3F6E74"/>
                </a:solidFill>
              </a:rPr>
              <a:t>low</a:t>
            </a:r>
            <a:r>
              <a:t>, </a:t>
            </a:r>
            <a:r>
              <a:rPr>
                <a:solidFill>
                  <a:srgbClr val="3F6E74"/>
                </a:solidFill>
              </a:rPr>
              <a:t>high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next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switch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off</a:t>
            </a:r>
            <a:r>
              <a:t>: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= .</a:t>
            </a:r>
            <a:r>
              <a:rPr>
                <a:solidFill>
                  <a:srgbClr val="3F6E74"/>
                </a:solidFill>
              </a:rPr>
              <a:t>low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low</a:t>
            </a:r>
            <a:r>
              <a:t>: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= .</a:t>
            </a:r>
            <a:r>
              <a:rPr>
                <a:solidFill>
                  <a:srgbClr val="3F6E74"/>
                </a:solidFill>
              </a:rPr>
              <a:t>high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high</a:t>
            </a:r>
            <a:r>
              <a:t>: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= .</a:t>
            </a:r>
            <a:r>
              <a:rPr>
                <a:solidFill>
                  <a:srgbClr val="3F6E74"/>
                </a:solidFill>
              </a:rPr>
              <a:t>off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ovenLight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TriStateSwitch</a:t>
            </a:r>
            <a:r>
              <a:rPr>
                <a:solidFill>
                  <a:srgbClr val="333333"/>
                </a:solidFill>
              </a:rPr>
              <a:t>.</a:t>
            </a:r>
            <a:r>
              <a:t>low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ovenLight</a:t>
            </a:r>
            <a:r>
              <a:rPr>
                <a:solidFill>
                  <a:srgbClr val="333333"/>
                </a:solidFill>
              </a:rPr>
              <a:t>.</a:t>
            </a:r>
            <a:r>
              <a:t>next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ovenLight is now equal to .high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ovenLight</a:t>
            </a:r>
            <a:r>
              <a:rPr>
                <a:solidFill>
                  <a:srgbClr val="333333"/>
                </a:solidFill>
              </a:rPr>
              <a:t>.</a:t>
            </a:r>
            <a:r>
              <a:t>next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ovenLight is now equal to .off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2.類型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2.類型方法</a:t>
            </a:r>
          </a:p>
        </p:txBody>
      </p:sp>
      <p:sp>
        <p:nvSpPr>
          <p:cNvPr id="71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5" name="class SomeClass {…"/>
          <p:cNvSpPr txBox="1"/>
          <p:nvPr/>
        </p:nvSpPr>
        <p:spPr>
          <a:xfrm>
            <a:off x="877689" y="1468418"/>
            <a:ext cx="4797102" cy="197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someTypeMethod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type method implementation goes here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SomeClass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someTypeMethod</a:t>
            </a:r>
            <a:r>
              <a:rPr>
                <a:solidFill>
                  <a:srgbClr val="333333"/>
                </a:solidFill>
              </a:rPr>
              <a:t>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2.類型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2.類型方法</a:t>
            </a:r>
          </a:p>
        </p:txBody>
      </p:sp>
      <p:sp>
        <p:nvSpPr>
          <p:cNvPr id="71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1" name="struct LevelTracker {…"/>
          <p:cNvSpPr txBox="1"/>
          <p:nvPr/>
        </p:nvSpPr>
        <p:spPr>
          <a:xfrm>
            <a:off x="3281984" y="499098"/>
            <a:ext cx="4535968" cy="446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LevelTracker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highestUnlockedLevel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currentLevel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t>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unlock</a:t>
            </a:r>
            <a: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t> </a:t>
            </a:r>
            <a:r>
              <a:rPr>
                <a:solidFill>
                  <a:srgbClr val="3F6E74"/>
                </a:solidFill>
              </a:rPr>
              <a:t>level</a:t>
            </a:r>
            <a:r>
              <a:t>: </a:t>
            </a:r>
            <a:r>
              <a:t>Int</a:t>
            </a:r>
            <a:r>
              <a:t>) {</a:t>
            </a: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level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t>highestUnlockedLevel</a:t>
            </a:r>
            <a:r>
              <a:rPr>
                <a:solidFill>
                  <a:srgbClr val="333333"/>
                </a:solidFill>
              </a:rPr>
              <a:t> { </a:t>
            </a:r>
            <a:r>
              <a:t>highestUnlockedLevel</a:t>
            </a:r>
            <a:r>
              <a:rPr>
                <a:solidFill>
                  <a:srgbClr val="333333"/>
                </a:solidFill>
              </a:rPr>
              <a:t> = </a:t>
            </a:r>
            <a:r>
              <a:t>level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isUnlocked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level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Bool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level</a:t>
            </a:r>
            <a:r>
              <a:rPr>
                <a:solidFill>
                  <a:srgbClr val="333333"/>
                </a:solidFill>
              </a:rPr>
              <a:t> &lt;= </a:t>
            </a:r>
            <a:r>
              <a:t>highestUnlockedLevel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@discardableResult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advance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to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level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Bool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LevelTracker</a:t>
            </a:r>
            <a:r>
              <a:rPr>
                <a:solidFill>
                  <a:srgbClr val="333333"/>
                </a:solidFill>
              </a:rPr>
              <a:t>.</a:t>
            </a:r>
            <a:r>
              <a:t>isUnlocked</a:t>
            </a:r>
            <a:r>
              <a:rPr>
                <a:solidFill>
                  <a:srgbClr val="333333"/>
                </a:solidFill>
              </a:rPr>
              <a:t>(</a:t>
            </a:r>
            <a:r>
              <a:t>level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currentLevel</a:t>
            </a:r>
            <a:r>
              <a:t> = </a:t>
            </a:r>
            <a:r>
              <a:rPr>
                <a:solidFill>
                  <a:srgbClr val="3F6E74"/>
                </a:solidFill>
              </a:rPr>
              <a:t>level</a:t>
            </a: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true</a:t>
            </a: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false</a:t>
            </a: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2.類型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2.類型方法</a:t>
            </a:r>
          </a:p>
        </p:txBody>
      </p:sp>
      <p:sp>
        <p:nvSpPr>
          <p:cNvPr id="724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7" name="class Player {…"/>
          <p:cNvSpPr txBox="1"/>
          <p:nvPr/>
        </p:nvSpPr>
        <p:spPr>
          <a:xfrm>
            <a:off x="883069" y="1048760"/>
            <a:ext cx="3812158" cy="356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Player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tracker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LevelTracker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playerName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complete</a:t>
            </a:r>
            <a:r>
              <a:rPr>
                <a:solidFill>
                  <a:srgbClr val="333333"/>
                </a:solidFill>
              </a:rPr>
              <a:t>(</a:t>
            </a:r>
            <a:r>
              <a:t>level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LevelTracker</a:t>
            </a:r>
            <a:r>
              <a:rPr>
                <a:solidFill>
                  <a:srgbClr val="333333"/>
                </a:solidFill>
              </a:rPr>
              <a:t>.</a:t>
            </a:r>
            <a:r>
              <a:t>unlock</a:t>
            </a:r>
            <a:r>
              <a:rPr>
                <a:solidFill>
                  <a:srgbClr val="333333"/>
                </a:solidFill>
              </a:rPr>
              <a:t>(</a:t>
            </a:r>
            <a:r>
              <a:t>level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tracker</a:t>
            </a:r>
            <a:r>
              <a:t>.</a:t>
            </a:r>
            <a:r>
              <a:rPr>
                <a:solidFill>
                  <a:srgbClr val="3F6E74"/>
                </a:solidFill>
              </a:rPr>
              <a:t>advance</a:t>
            </a:r>
            <a:r>
              <a:t>(</a:t>
            </a:r>
            <a:r>
              <a:rPr>
                <a:solidFill>
                  <a:srgbClr val="3F6E74"/>
                </a:solidFill>
              </a:rPr>
              <a:t>to</a:t>
            </a:r>
            <a:r>
              <a:t>: </a:t>
            </a:r>
            <a:r>
              <a:rPr>
                <a:solidFill>
                  <a:srgbClr val="3F6E74"/>
                </a:solidFill>
              </a:rPr>
              <a:t>level</a:t>
            </a:r>
            <a:r>
              <a:t> + </a:t>
            </a:r>
            <a:r>
              <a:rPr>
                <a:solidFill>
                  <a:srgbClr val="1C00CF"/>
                </a:solidFill>
              </a:rPr>
              <a:t>1</a:t>
            </a:r>
            <a:r>
              <a:t>)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  <a:r>
              <a:t>) {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playerName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