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subscripts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3246101" y="1368451"/>
            <a:ext cx="284171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subscript語法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subscript使用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可nil的subscript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1.subscript語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1.subscript語法</a:t>
            </a:r>
          </a:p>
        </p:txBody>
      </p:sp>
      <p:sp>
        <p:nvSpPr>
          <p:cNvPr id="68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subscript(index: Int) -&gt; Int {…"/>
          <p:cNvSpPr txBox="1"/>
          <p:nvPr/>
        </p:nvSpPr>
        <p:spPr>
          <a:xfrm>
            <a:off x="576953" y="1101687"/>
            <a:ext cx="3691381" cy="2020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return an appropriate subscript value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set</a:t>
            </a:r>
            <a:r>
              <a:rPr>
                <a:solidFill>
                  <a:srgbClr val="333333"/>
                </a:solidFill>
              </a:rPr>
              <a:t>(</a:t>
            </a:r>
            <a:r>
              <a:t>newValue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perform a suitable setting action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5" name="struct TimesTable {…"/>
          <p:cNvSpPr txBox="1"/>
          <p:nvPr/>
        </p:nvSpPr>
        <p:spPr>
          <a:xfrm>
            <a:off x="4969670" y="1109148"/>
            <a:ext cx="3557616" cy="223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t>TimesTable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multiplier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multiplier</a:t>
            </a:r>
            <a:r>
              <a:t> * </a:t>
            </a:r>
            <a:r>
              <a:rPr>
                <a:solidFill>
                  <a:srgbClr val="3F6E74"/>
                </a:solidFill>
              </a:rPr>
              <a:t>index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threeTimesTable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TimesTable</a:t>
            </a:r>
            <a:r>
              <a:rPr>
                <a:solidFill>
                  <a:srgbClr val="333333"/>
                </a:solidFill>
              </a:rPr>
              <a:t>(</a:t>
            </a:r>
            <a:r>
              <a:t>multiplier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"six times three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threeTimesTable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])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"six times three is 18"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686" name="subscript(index: Int) -&gt; Int {…"/>
          <p:cNvSpPr txBox="1"/>
          <p:nvPr/>
        </p:nvSpPr>
        <p:spPr>
          <a:xfrm>
            <a:off x="579710" y="3076521"/>
            <a:ext cx="3536129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return an appropriate subscript value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2.subscript使用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2.subscript使用</a:t>
            </a:r>
          </a:p>
        </p:txBody>
      </p:sp>
      <p:sp>
        <p:nvSpPr>
          <p:cNvPr id="68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2" name="var numberOfLegs = [&quot;spider&quot;: 8, &quot;ant&quot;: 6, &quot;cat&quot;: 4]…"/>
          <p:cNvSpPr txBox="1"/>
          <p:nvPr/>
        </p:nvSpPr>
        <p:spPr>
          <a:xfrm>
            <a:off x="903806" y="1101976"/>
            <a:ext cx="5133852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numberOfLegs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C41A16"/>
                </a:solidFill>
              </a:rPr>
              <a:t>"spider"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"ant"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"cat"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numberOfLegs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"bird"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3.可nil的subscrip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3.可nil的subscript</a:t>
            </a:r>
          </a:p>
        </p:txBody>
      </p:sp>
      <p:sp>
        <p:nvSpPr>
          <p:cNvPr id="69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8" name="struct Matrix {…"/>
          <p:cNvSpPr txBox="1"/>
          <p:nvPr/>
        </p:nvSpPr>
        <p:spPr>
          <a:xfrm>
            <a:off x="891024" y="986931"/>
            <a:ext cx="4471662" cy="3879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Matrix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rows</a:t>
            </a:r>
            <a:r>
              <a:t>: </a:t>
            </a:r>
            <a:r>
              <a:t>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: </a:t>
            </a:r>
            <a:r>
              <a:t>Int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grid</a:t>
            </a:r>
            <a:r>
              <a:t>: [</a:t>
            </a:r>
            <a:r>
              <a:t>Double</a:t>
            </a:r>
            <a:r>
              <a:t>]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rows</a:t>
            </a:r>
            <a:r>
              <a:t>: </a:t>
            </a:r>
            <a:r>
              <a:t>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: </a:t>
            </a:r>
            <a:r>
              <a:t>Int</a:t>
            </a:r>
            <a:r>
              <a:t>) {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rows</a:t>
            </a:r>
            <a:r>
              <a:t> = </a:t>
            </a:r>
            <a:r>
              <a:rPr>
                <a:solidFill>
                  <a:srgbClr val="3F6E74"/>
                </a:solidFill>
              </a:rPr>
              <a:t>rows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columns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grid</a:t>
            </a:r>
            <a:r>
              <a:t> = </a:t>
            </a:r>
            <a:r>
              <a:rPr>
                <a:solidFill>
                  <a:srgbClr val="3F6E74"/>
                </a:solidFill>
              </a:rPr>
              <a:t>Array</a:t>
            </a:r>
            <a:r>
              <a:t>(</a:t>
            </a:r>
            <a:r>
              <a:rPr>
                <a:solidFill>
                  <a:srgbClr val="3F6E74"/>
                </a:solidFill>
              </a:rPr>
              <a:t>repeating</a:t>
            </a:r>
            <a:r>
              <a:t>: </a:t>
            </a:r>
            <a:r>
              <a:rPr>
                <a:solidFill>
                  <a:srgbClr val="1C00CF"/>
                </a:solidFill>
              </a:rPr>
              <a:t>0.0</a:t>
            </a:r>
            <a:r>
              <a:t>, 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: </a:t>
            </a:r>
            <a:r>
              <a:rPr>
                <a:solidFill>
                  <a:srgbClr val="3F6E74"/>
                </a:solidFill>
              </a:rPr>
              <a:t>rows</a:t>
            </a:r>
            <a:r>
              <a:t> * 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)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indexIsValid</a:t>
            </a:r>
            <a:r>
              <a:rPr>
                <a:solidFill>
                  <a:srgbClr val="333333"/>
                </a:solidFill>
              </a:rPr>
              <a:t>(</a:t>
            </a:r>
            <a: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row</a:t>
            </a:r>
            <a:r>
              <a:t> &gt;= </a:t>
            </a:r>
            <a:r>
              <a:rPr>
                <a:solidFill>
                  <a:srgbClr val="1C00CF"/>
                </a:solidFill>
              </a:rPr>
              <a:t>0</a:t>
            </a:r>
            <a:r>
              <a:t> &amp;&amp; </a:t>
            </a:r>
            <a:r>
              <a:rPr>
                <a:solidFill>
                  <a:srgbClr val="3F6E74"/>
                </a:solidFill>
              </a:rPr>
              <a:t>row</a:t>
            </a:r>
            <a:r>
              <a:t> &lt; </a:t>
            </a:r>
            <a:r>
              <a:rPr>
                <a:solidFill>
                  <a:srgbClr val="3F6E74"/>
                </a:solidFill>
              </a:rPr>
              <a:t>rows</a:t>
            </a:r>
            <a:r>
              <a:t> &amp;&amp;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t> &gt;= </a:t>
            </a:r>
            <a:r>
              <a:rPr>
                <a:solidFill>
                  <a:srgbClr val="1C00CF"/>
                </a:solidFill>
              </a:rPr>
              <a:t>0</a:t>
            </a:r>
            <a:r>
              <a:t> &amp;&amp;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t> &lt; </a:t>
            </a:r>
            <a:r>
              <a:rPr>
                <a:solidFill>
                  <a:srgbClr val="3F6E74"/>
                </a:solidFill>
              </a:rPr>
              <a:t>columns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t>Double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{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3F6E74"/>
                </a:solidFill>
              </a:rPr>
              <a:t>assert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indexIsValid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row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rPr>
                <a:solidFill>
                  <a:srgbClr val="333333"/>
                </a:solidFill>
              </a:rPr>
              <a:t>), </a:t>
            </a:r>
            <a:r>
              <a:t>"Index out of range"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grid</a:t>
            </a:r>
            <a:r>
              <a:t>[(</a:t>
            </a:r>
            <a:r>
              <a:rPr>
                <a:solidFill>
                  <a:srgbClr val="3F6E74"/>
                </a:solidFill>
              </a:rPr>
              <a:t>row</a:t>
            </a:r>
            <a:r>
              <a:t> * 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) +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t>]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set</a:t>
            </a:r>
            <a:r>
              <a:t> {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3F6E74"/>
                </a:solidFill>
              </a:rPr>
              <a:t>assert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indexIsValid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row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row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rPr>
                <a:solidFill>
                  <a:srgbClr val="333333"/>
                </a:solidFill>
              </a:rPr>
              <a:t>), </a:t>
            </a:r>
            <a:r>
              <a:t>"Index out of range"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grid</a:t>
            </a:r>
            <a:r>
              <a:t>[(</a:t>
            </a:r>
            <a:r>
              <a:rPr>
                <a:solidFill>
                  <a:srgbClr val="3F6E74"/>
                </a:solidFill>
              </a:rPr>
              <a:t>row</a:t>
            </a:r>
            <a:r>
              <a:t> * </a:t>
            </a:r>
            <a:r>
              <a:rPr>
                <a:solidFill>
                  <a:srgbClr val="3F6E74"/>
                </a:solidFill>
              </a:rPr>
              <a:t>columns</a:t>
            </a:r>
            <a:r>
              <a:t>) + </a:t>
            </a:r>
            <a:r>
              <a:rPr>
                <a:solidFill>
                  <a:srgbClr val="3F6E74"/>
                </a:solidFill>
              </a:rPr>
              <a:t>column</a:t>
            </a:r>
            <a:r>
              <a:t>] = </a:t>
            </a:r>
            <a:r>
              <a:rPr>
                <a:solidFill>
                  <a:srgbClr val="3F6E74"/>
                </a:solidFill>
              </a:rPr>
              <a:t>newValue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}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3.可nil的subscrip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3.可nil的subscript</a:t>
            </a:r>
          </a:p>
        </p:txBody>
      </p:sp>
      <p:sp>
        <p:nvSpPr>
          <p:cNvPr id="70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4" name="matrix[0, 1] = 1.5…"/>
          <p:cNvSpPr txBox="1"/>
          <p:nvPr/>
        </p:nvSpPr>
        <p:spPr>
          <a:xfrm>
            <a:off x="903806" y="1101976"/>
            <a:ext cx="2182193" cy="70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matrix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1.5</a:t>
            </a:r>
            <a:endParaRPr>
              <a:solidFill>
                <a:srgbClr val="333333"/>
              </a:solidFill>
            </a:endParaRPr>
          </a:p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matrix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3.2</a:t>
            </a:r>
          </a:p>
        </p:txBody>
      </p:sp>
      <p:sp>
        <p:nvSpPr>
          <p:cNvPr id="705" name="let someValue = matrix[2, 2]"/>
          <p:cNvSpPr txBox="1"/>
          <p:nvPr/>
        </p:nvSpPr>
        <p:spPr>
          <a:xfrm>
            <a:off x="903806" y="1937123"/>
            <a:ext cx="3115842" cy="388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02557" indent="-362857" defTabSz="457200">
              <a:lnSpc>
                <a:spcPts val="25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6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someValue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matrix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