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5" name="Shape 7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8" name="Shape 7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92" name="Shape 7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07" name="Shape 8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22" name="Shape 8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36" name="Shape 8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45" name="Shape 8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8" name="Shape 6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6" name="Shape 6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94" name="Shape 6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3" name="Shape 7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13" name="Shape 7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26" name="Shape 7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38" name="Shape 7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0" name="Shape 7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2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2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hyperlink" Target="https://firebase.google.com/docs/analytics/ios/start" TargetMode="External"/><Relationship Id="rId5" Type="http://schemas.openxmlformats.org/officeDocument/2006/relationships/image" Target="../media/image2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第2堂_使用者行為分析(上)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/>
          <a:p>
            <a:pPr defTabSz="877823">
              <a:lnSpc>
                <a:spcPct val="108000"/>
              </a:lnSpc>
              <a:defRPr sz="2304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iOS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機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械學習和雲端資料庫開發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標題 1"/>
          <p:cNvSpPr txBox="1"/>
          <p:nvPr>
            <p:ph type="title"/>
          </p:nvPr>
        </p:nvSpPr>
        <p:spPr>
          <a:xfrm>
            <a:off x="1367573" y="399064"/>
            <a:ext cx="6163998" cy="538023"/>
          </a:xfrm>
          <a:prstGeom prst="rect">
            <a:avLst/>
          </a:prstGeom>
        </p:spPr>
        <p:txBody>
          <a:bodyPr/>
          <a:lstStyle>
            <a:lvl1pPr defTabSz="658368">
              <a:defRPr sz="2664"/>
            </a:lvl1pPr>
          </a:lstStyle>
          <a:p>
            <a:pPr/>
            <a:r>
              <a:t>5執行安裝Firebase api</a:t>
            </a:r>
          </a:p>
        </p:txBody>
      </p:sp>
      <p:sp>
        <p:nvSpPr>
          <p:cNvPr id="753" name="投影片編號版面配置區 2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5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5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56" name="文字"/>
          <p:cNvSpPr txBox="1"/>
          <p:nvPr/>
        </p:nvSpPr>
        <p:spPr>
          <a:xfrm>
            <a:off x="274950" y="-1248022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757" name="文字"/>
          <p:cNvSpPr txBox="1"/>
          <p:nvPr/>
        </p:nvSpPr>
        <p:spPr>
          <a:xfrm>
            <a:off x="1190321" y="1048356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758" name="文字"/>
          <p:cNvSpPr txBox="1"/>
          <p:nvPr/>
        </p:nvSpPr>
        <p:spPr>
          <a:xfrm>
            <a:off x="905275" y="208013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759" name="page3image39935296.png" descr="page3image3993529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7973" y="1595076"/>
            <a:ext cx="7374740" cy="430401"/>
          </a:xfrm>
          <a:prstGeom prst="rect">
            <a:avLst/>
          </a:prstGeom>
          <a:ln w="12700">
            <a:miter lim="400000"/>
          </a:ln>
        </p:spPr>
      </p:pic>
      <p:sp>
        <p:nvSpPr>
          <p:cNvPr id="760" name="文字"/>
          <p:cNvSpPr txBox="1"/>
          <p:nvPr/>
        </p:nvSpPr>
        <p:spPr>
          <a:xfrm>
            <a:off x="-2915903" y="710584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761" name="打開終端機軟體，使⽤cd 進入專案目錄。執⾏pod init"/>
          <p:cNvSpPr txBox="1"/>
          <p:nvPr/>
        </p:nvSpPr>
        <p:spPr>
          <a:xfrm>
            <a:off x="1049634" y="1191645"/>
            <a:ext cx="443046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打開終端機軟體，使⽤cd 進入專案目錄。執⾏pod init </a:t>
            </a:r>
          </a:p>
        </p:txBody>
      </p:sp>
      <p:sp>
        <p:nvSpPr>
          <p:cNvPr id="762" name="使⽤用Finder，進入專案，⽤用⽂文字編輯打開 PodFile"/>
          <p:cNvSpPr txBox="1"/>
          <p:nvPr/>
        </p:nvSpPr>
        <p:spPr>
          <a:xfrm>
            <a:off x="1049634" y="2218160"/>
            <a:ext cx="458873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使⽤用Finder，進入專案，⽤用⽂文字編輯打開 PodFile </a:t>
            </a:r>
          </a:p>
        </p:txBody>
      </p:sp>
      <p:pic>
        <p:nvPicPr>
          <p:cNvPr id="763" name="page3image39935712.png" descr="page3image3993571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30922" y="2643882"/>
            <a:ext cx="5326462" cy="12920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標題 1"/>
          <p:cNvSpPr txBox="1"/>
          <p:nvPr>
            <p:ph type="title"/>
          </p:nvPr>
        </p:nvSpPr>
        <p:spPr>
          <a:xfrm>
            <a:off x="1367573" y="399064"/>
            <a:ext cx="6163998" cy="538023"/>
          </a:xfrm>
          <a:prstGeom prst="rect">
            <a:avLst/>
          </a:prstGeom>
        </p:spPr>
        <p:txBody>
          <a:bodyPr/>
          <a:lstStyle>
            <a:lvl1pPr defTabSz="658368">
              <a:defRPr sz="2664"/>
            </a:lvl1pPr>
          </a:lstStyle>
          <a:p>
            <a:pPr/>
            <a:r>
              <a:t>5執行安裝Firebase api</a:t>
            </a:r>
          </a:p>
        </p:txBody>
      </p:sp>
      <p:sp>
        <p:nvSpPr>
          <p:cNvPr id="768" name="投影片編號版面配置區 2"/>
          <p:cNvSpPr txBox="1"/>
          <p:nvPr>
            <p:ph type="sldNum" sz="quarter" idx="2"/>
          </p:nvPr>
        </p:nvSpPr>
        <p:spPr>
          <a:xfrm>
            <a:off x="8752620" y="4841390"/>
            <a:ext cx="235978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69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70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71" name="文字"/>
          <p:cNvSpPr txBox="1"/>
          <p:nvPr/>
        </p:nvSpPr>
        <p:spPr>
          <a:xfrm>
            <a:off x="274950" y="-1248022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772" name="文字"/>
          <p:cNvSpPr txBox="1"/>
          <p:nvPr/>
        </p:nvSpPr>
        <p:spPr>
          <a:xfrm>
            <a:off x="1190321" y="1048356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773" name="文字"/>
          <p:cNvSpPr txBox="1"/>
          <p:nvPr/>
        </p:nvSpPr>
        <p:spPr>
          <a:xfrm>
            <a:off x="905275" y="208013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774" name="文字"/>
          <p:cNvSpPr txBox="1"/>
          <p:nvPr/>
        </p:nvSpPr>
        <p:spPr>
          <a:xfrm>
            <a:off x="-2915903" y="710584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775" name="加入 pod “Firebase/Core’"/>
          <p:cNvSpPr txBox="1"/>
          <p:nvPr/>
        </p:nvSpPr>
        <p:spPr>
          <a:xfrm>
            <a:off x="1049634" y="1191645"/>
            <a:ext cx="224815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加入 pod “Firebase/Core’ </a:t>
            </a:r>
          </a:p>
        </p:txBody>
      </p:sp>
      <p:pic>
        <p:nvPicPr>
          <p:cNvPr id="776" name="page4image39854624.png" descr="page4image3985462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6130" y="1601602"/>
            <a:ext cx="6706884" cy="23882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標題 1"/>
          <p:cNvSpPr txBox="1"/>
          <p:nvPr>
            <p:ph type="title"/>
          </p:nvPr>
        </p:nvSpPr>
        <p:spPr>
          <a:xfrm>
            <a:off x="1367573" y="399064"/>
            <a:ext cx="6163998" cy="538023"/>
          </a:xfrm>
          <a:prstGeom prst="rect">
            <a:avLst/>
          </a:prstGeom>
        </p:spPr>
        <p:txBody>
          <a:bodyPr/>
          <a:lstStyle>
            <a:lvl1pPr defTabSz="658368">
              <a:defRPr sz="2664"/>
            </a:lvl1pPr>
          </a:lstStyle>
          <a:p>
            <a:pPr/>
            <a:r>
              <a:t>5執行安裝Firebase api</a:t>
            </a:r>
          </a:p>
        </p:txBody>
      </p:sp>
      <p:sp>
        <p:nvSpPr>
          <p:cNvPr id="781" name="投影片編號版面配置區 2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82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83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84" name="文字"/>
          <p:cNvSpPr txBox="1"/>
          <p:nvPr/>
        </p:nvSpPr>
        <p:spPr>
          <a:xfrm>
            <a:off x="274950" y="-1248022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785" name="文字"/>
          <p:cNvSpPr txBox="1"/>
          <p:nvPr/>
        </p:nvSpPr>
        <p:spPr>
          <a:xfrm>
            <a:off x="1190321" y="1048356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786" name="文字"/>
          <p:cNvSpPr txBox="1"/>
          <p:nvPr/>
        </p:nvSpPr>
        <p:spPr>
          <a:xfrm>
            <a:off x="905275" y="208013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787" name="文字"/>
          <p:cNvSpPr txBox="1"/>
          <p:nvPr/>
        </p:nvSpPr>
        <p:spPr>
          <a:xfrm>
            <a:off x="-2915903" y="710584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788" name="關閉原來的專案，執⾏pod install"/>
          <p:cNvSpPr txBox="1"/>
          <p:nvPr/>
        </p:nvSpPr>
        <p:spPr>
          <a:xfrm>
            <a:off x="1049634" y="1191645"/>
            <a:ext cx="27711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關閉原來的專案，執⾏pod install</a:t>
            </a:r>
          </a:p>
        </p:txBody>
      </p:sp>
      <p:pic>
        <p:nvPicPr>
          <p:cNvPr id="789" name="page5image39964112.png" descr="page5image3996411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4572" y="1566872"/>
            <a:ext cx="5523335" cy="2917519"/>
          </a:xfrm>
          <a:prstGeom prst="rect">
            <a:avLst/>
          </a:prstGeom>
          <a:ln w="12700">
            <a:miter lim="400000"/>
          </a:ln>
        </p:spPr>
      </p:pic>
      <p:sp>
        <p:nvSpPr>
          <p:cNvPr id="790" name="文字"/>
          <p:cNvSpPr txBox="1"/>
          <p:nvPr/>
        </p:nvSpPr>
        <p:spPr>
          <a:xfrm>
            <a:off x="-5525714" y="-1940638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標題 1"/>
          <p:cNvSpPr txBox="1"/>
          <p:nvPr>
            <p:ph type="title"/>
          </p:nvPr>
        </p:nvSpPr>
        <p:spPr>
          <a:xfrm>
            <a:off x="1367573" y="399064"/>
            <a:ext cx="6163998" cy="538023"/>
          </a:xfrm>
          <a:prstGeom prst="rect">
            <a:avLst/>
          </a:prstGeom>
        </p:spPr>
        <p:txBody>
          <a:bodyPr/>
          <a:lstStyle>
            <a:lvl1pPr defTabSz="658368">
              <a:defRPr sz="2664"/>
            </a:lvl1pPr>
          </a:lstStyle>
          <a:p>
            <a:pPr/>
            <a:r>
              <a:t>5執行安裝Firebase api</a:t>
            </a:r>
          </a:p>
        </p:txBody>
      </p:sp>
      <p:sp>
        <p:nvSpPr>
          <p:cNvPr id="795" name="投影片編號版面配置區 2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96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97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98" name="文字"/>
          <p:cNvSpPr txBox="1"/>
          <p:nvPr/>
        </p:nvSpPr>
        <p:spPr>
          <a:xfrm>
            <a:off x="274950" y="-1248022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799" name="文字"/>
          <p:cNvSpPr txBox="1"/>
          <p:nvPr/>
        </p:nvSpPr>
        <p:spPr>
          <a:xfrm>
            <a:off x="1190321" y="1048356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800" name="文字"/>
          <p:cNvSpPr txBox="1"/>
          <p:nvPr/>
        </p:nvSpPr>
        <p:spPr>
          <a:xfrm>
            <a:off x="905275" y="208013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801" name="文字"/>
          <p:cNvSpPr txBox="1"/>
          <p:nvPr/>
        </p:nvSpPr>
        <p:spPr>
          <a:xfrm>
            <a:off x="-2915903" y="710584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802" name="打開新建立的專案名，副檔名為xcworkspace。"/>
          <p:cNvSpPr txBox="1"/>
          <p:nvPr/>
        </p:nvSpPr>
        <p:spPr>
          <a:xfrm>
            <a:off x="1049634" y="1191645"/>
            <a:ext cx="3986831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打開新建立的專案名，副檔名為xcworkspace。 </a:t>
            </a:r>
          </a:p>
        </p:txBody>
      </p:sp>
      <p:sp>
        <p:nvSpPr>
          <p:cNvPr id="803" name="文字"/>
          <p:cNvSpPr txBox="1"/>
          <p:nvPr/>
        </p:nvSpPr>
        <p:spPr>
          <a:xfrm>
            <a:off x="-5525714" y="-1940638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804" name="page5image39963904.png" descr="page5image3996390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5021" y="1630534"/>
            <a:ext cx="5295901" cy="2133601"/>
          </a:xfrm>
          <a:prstGeom prst="rect">
            <a:avLst/>
          </a:prstGeom>
          <a:ln w="12700">
            <a:miter lim="400000"/>
          </a:ln>
        </p:spPr>
      </p:pic>
      <p:sp>
        <p:nvSpPr>
          <p:cNvPr id="805" name="文字"/>
          <p:cNvSpPr txBox="1"/>
          <p:nvPr/>
        </p:nvSpPr>
        <p:spPr>
          <a:xfrm>
            <a:off x="1924050" y="1504950"/>
            <a:ext cx="180340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標題 1"/>
          <p:cNvSpPr txBox="1"/>
          <p:nvPr>
            <p:ph type="title"/>
          </p:nvPr>
        </p:nvSpPr>
        <p:spPr>
          <a:xfrm>
            <a:off x="1367573" y="399064"/>
            <a:ext cx="6163998" cy="538023"/>
          </a:xfrm>
          <a:prstGeom prst="rect">
            <a:avLst/>
          </a:prstGeom>
        </p:spPr>
        <p:txBody>
          <a:bodyPr/>
          <a:lstStyle>
            <a:lvl1pPr defTabSz="658368">
              <a:defRPr sz="2664"/>
            </a:lvl1pPr>
          </a:lstStyle>
          <a:p>
            <a:pPr/>
            <a:r>
              <a:t>5執行安裝Firebase api</a:t>
            </a:r>
          </a:p>
        </p:txBody>
      </p:sp>
      <p:sp>
        <p:nvSpPr>
          <p:cNvPr id="810" name="投影片編號版面配置區 2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11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12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13" name="文字"/>
          <p:cNvSpPr txBox="1"/>
          <p:nvPr/>
        </p:nvSpPr>
        <p:spPr>
          <a:xfrm>
            <a:off x="274950" y="-1248022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814" name="文字"/>
          <p:cNvSpPr txBox="1"/>
          <p:nvPr/>
        </p:nvSpPr>
        <p:spPr>
          <a:xfrm>
            <a:off x="1190321" y="1048356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815" name="文字"/>
          <p:cNvSpPr txBox="1"/>
          <p:nvPr/>
        </p:nvSpPr>
        <p:spPr>
          <a:xfrm>
            <a:off x="905275" y="208013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816" name="文字"/>
          <p:cNvSpPr txBox="1"/>
          <p:nvPr/>
        </p:nvSpPr>
        <p:spPr>
          <a:xfrm>
            <a:off x="-2915903" y="710584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817" name="基本設定完成後的外觀"/>
          <p:cNvSpPr txBox="1"/>
          <p:nvPr/>
        </p:nvSpPr>
        <p:spPr>
          <a:xfrm>
            <a:off x="1048450" y="989617"/>
            <a:ext cx="193154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基本設定完成後的外觀 </a:t>
            </a:r>
          </a:p>
        </p:txBody>
      </p:sp>
      <p:sp>
        <p:nvSpPr>
          <p:cNvPr id="818" name="文字"/>
          <p:cNvSpPr txBox="1"/>
          <p:nvPr/>
        </p:nvSpPr>
        <p:spPr>
          <a:xfrm>
            <a:off x="-5525714" y="-1940638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819" name="文字"/>
          <p:cNvSpPr txBox="1"/>
          <p:nvPr/>
        </p:nvSpPr>
        <p:spPr>
          <a:xfrm>
            <a:off x="1924050" y="1504950"/>
            <a:ext cx="180340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820" name="page6image39851296.png" descr="page6image3985129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89555" y="1610187"/>
            <a:ext cx="2649505" cy="31408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標題 1"/>
          <p:cNvSpPr txBox="1"/>
          <p:nvPr>
            <p:ph type="title"/>
          </p:nvPr>
        </p:nvSpPr>
        <p:spPr>
          <a:xfrm>
            <a:off x="1367573" y="399064"/>
            <a:ext cx="6163998" cy="538023"/>
          </a:xfrm>
          <a:prstGeom prst="rect">
            <a:avLst/>
          </a:prstGeom>
        </p:spPr>
        <p:txBody>
          <a:bodyPr/>
          <a:lstStyle>
            <a:lvl1pPr defTabSz="658368">
              <a:defRPr sz="2664"/>
            </a:lvl1pPr>
          </a:lstStyle>
          <a:p>
            <a:pPr/>
            <a:r>
              <a:t>參考文件</a:t>
            </a:r>
          </a:p>
        </p:txBody>
      </p:sp>
      <p:sp>
        <p:nvSpPr>
          <p:cNvPr id="825" name="投影片編號版面配置區 2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26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27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28" name="文字"/>
          <p:cNvSpPr txBox="1"/>
          <p:nvPr/>
        </p:nvSpPr>
        <p:spPr>
          <a:xfrm>
            <a:off x="274950" y="-1248022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829" name="文字"/>
          <p:cNvSpPr txBox="1"/>
          <p:nvPr/>
        </p:nvSpPr>
        <p:spPr>
          <a:xfrm>
            <a:off x="1190321" y="1048356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830" name="文字"/>
          <p:cNvSpPr txBox="1"/>
          <p:nvPr/>
        </p:nvSpPr>
        <p:spPr>
          <a:xfrm>
            <a:off x="905275" y="208013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831" name="文字"/>
          <p:cNvSpPr txBox="1"/>
          <p:nvPr/>
        </p:nvSpPr>
        <p:spPr>
          <a:xfrm>
            <a:off x="-2915903" y="710584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832" name="請參考第2堂課專案先前準備.pdf"/>
          <p:cNvSpPr txBox="1"/>
          <p:nvPr/>
        </p:nvSpPr>
        <p:spPr>
          <a:xfrm>
            <a:off x="1048450" y="989617"/>
            <a:ext cx="271184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請參考第2堂課專案先前準備.pdf </a:t>
            </a:r>
          </a:p>
        </p:txBody>
      </p:sp>
      <p:sp>
        <p:nvSpPr>
          <p:cNvPr id="833" name="文字"/>
          <p:cNvSpPr txBox="1"/>
          <p:nvPr/>
        </p:nvSpPr>
        <p:spPr>
          <a:xfrm>
            <a:off x="-5525714" y="-1940638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834" name="文字"/>
          <p:cNvSpPr txBox="1"/>
          <p:nvPr/>
        </p:nvSpPr>
        <p:spPr>
          <a:xfrm>
            <a:off x="1924050" y="1504950"/>
            <a:ext cx="180340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參考文件</a:t>
            </a:r>
          </a:p>
        </p:txBody>
      </p:sp>
      <p:sp>
        <p:nvSpPr>
          <p:cNvPr id="839" name="投影片編號版面配置區 2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40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41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42" name="https://firebase.google.com/docs/analytics/ios/start"/>
          <p:cNvSpPr txBox="1"/>
          <p:nvPr/>
        </p:nvSpPr>
        <p:spPr>
          <a:xfrm>
            <a:off x="1131757" y="1229953"/>
            <a:ext cx="4441575" cy="31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E98D41"/>
                </a:solidFill>
                <a:uFill>
                  <a:solidFill>
                    <a:srgbClr val="E98D41"/>
                  </a:solidFill>
                </a:uFill>
                <a:hlinkClick r:id="rId4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292929"/>
                </a:solidFill>
                <a:uFillTx/>
              </a:defRPr>
            </a:pPr>
            <a:r>
              <a:rPr u="sng">
                <a:solidFill>
                  <a:srgbClr val="E98D41"/>
                </a:solidFill>
                <a:uFill>
                  <a:solidFill>
                    <a:srgbClr val="E98D41"/>
                  </a:solidFill>
                </a:uFill>
                <a:hlinkClick r:id="rId4" invalidUrl="" action="" tgtFrame="" tooltip="" history="1" highlightClick="0" endSnd="0"/>
              </a:rPr>
              <a:t>https://firebase.google.com/docs/analytics/ios/start</a:t>
            </a:r>
          </a:p>
        </p:txBody>
      </p:sp>
      <p:pic>
        <p:nvPicPr>
          <p:cNvPr id="843" name="螢幕快照 2019-03-25 下午2.46.02.png" descr="螢幕快照 2019-03-25 下午2.46.0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15545" y="1646359"/>
            <a:ext cx="5864336" cy="30990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6" name="內容版面配置區 5"/>
          <p:cNvSpPr txBox="1"/>
          <p:nvPr/>
        </p:nvSpPr>
        <p:spPr>
          <a:xfrm>
            <a:off x="1103410" y="1186069"/>
            <a:ext cx="6639014" cy="21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安裝cocoapods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至Firebase網站建立專案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建立xcode專案,符合Firebase要求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下載Google Service-info.plist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執行安裝Firebase api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開啟xcwordspace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100"/>
            </a:pPr>
            <a:r>
              <a:t>1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安裝cocoapods</a:t>
            </a:r>
          </a:p>
        </p:txBody>
      </p:sp>
      <p:sp>
        <p:nvSpPr>
          <p:cNvPr id="681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2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3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4" name="在終端機上安裝cocoapods…"/>
          <p:cNvSpPr txBox="1"/>
          <p:nvPr/>
        </p:nvSpPr>
        <p:spPr>
          <a:xfrm>
            <a:off x="3015303" y="1186867"/>
            <a:ext cx="2494978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在終端機上安裝cocoapods </a:t>
            </a:r>
          </a:p>
          <a:p>
            <a:pPr/>
            <a:r>
              <a:t>sudo gem install cocoapods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100"/>
            </a:pPr>
            <a:r>
              <a:t>2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至Firebase網站建立專案</a:t>
            </a:r>
          </a:p>
        </p:txBody>
      </p:sp>
      <p:sp>
        <p:nvSpPr>
          <p:cNvPr id="689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0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1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2" name="螢幕快照 2019-03-25 下午12.04.25.png" descr="螢幕快照 2019-03-25 下午12.04.2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84464" y="940837"/>
            <a:ext cx="6035415" cy="3864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100"/>
            </a:pPr>
            <a:r>
              <a:t>3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建立xcode專案,符合Firebase要求</a:t>
            </a:r>
          </a:p>
        </p:txBody>
      </p:sp>
      <p:sp>
        <p:nvSpPr>
          <p:cNvPr id="697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8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9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0" name="1建立空白專案"/>
          <p:cNvSpPr txBox="1"/>
          <p:nvPr/>
        </p:nvSpPr>
        <p:spPr>
          <a:xfrm>
            <a:off x="1568352" y="1050362"/>
            <a:ext cx="131922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1建立空白專案 </a:t>
            </a:r>
          </a:p>
        </p:txBody>
      </p:sp>
      <p:pic>
        <p:nvPicPr>
          <p:cNvPr id="701" name="page1image39871424.png" descr="page1image3987142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44013" y="1453879"/>
            <a:ext cx="4509986" cy="3259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100"/>
            </a:pPr>
            <a:r>
              <a:t>3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建立xcode專案,符合Firebase要求</a:t>
            </a:r>
          </a:p>
        </p:txBody>
      </p:sp>
      <p:sp>
        <p:nvSpPr>
          <p:cNvPr id="706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7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8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9" name="2設定product Name 和 Organization Identifier欄欄位，讓Bundle Idenfifier符合在 Firebase內的設定。請先進入Firebase 專案內的Project settings內。"/>
          <p:cNvSpPr txBox="1"/>
          <p:nvPr/>
        </p:nvSpPr>
        <p:spPr>
          <a:xfrm>
            <a:off x="1824981" y="919318"/>
            <a:ext cx="5239868" cy="454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2設定product Name 和 Organization Identifier欄欄位，讓Bundle Idenfifier符合在 Firebase內的設定。請先進入Firebase 專案內的Project settings內。 </a:t>
            </a:r>
          </a:p>
        </p:txBody>
      </p:sp>
      <p:pic>
        <p:nvPicPr>
          <p:cNvPr id="710" name="page1image39874128.png" descr="page1image3987412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02118" y="1494272"/>
            <a:ext cx="6642101" cy="228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11" name="文字"/>
          <p:cNvSpPr txBox="1"/>
          <p:nvPr/>
        </p:nvSpPr>
        <p:spPr>
          <a:xfrm>
            <a:off x="1502118" y="1494272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100"/>
            </a:pPr>
            <a:r>
              <a:t>3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建立xcode專案,符合Firebase要求</a:t>
            </a:r>
          </a:p>
        </p:txBody>
      </p:sp>
      <p:sp>
        <p:nvSpPr>
          <p:cNvPr id="716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7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8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9" name="3查看在Firebase專案內設定的專案名稱,將前⾯面2個名稱加入到Organization Identifier, 最後一個加入⾄至Product Name。"/>
          <p:cNvSpPr txBox="1"/>
          <p:nvPr/>
        </p:nvSpPr>
        <p:spPr>
          <a:xfrm>
            <a:off x="1399086" y="957539"/>
            <a:ext cx="5239868" cy="454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3查看在Firebase專案內設定的專案名稱,將前⾯面2個名稱加入到Organization Identifier, 最後一個加入⾄至Product Name。 </a:t>
            </a:r>
          </a:p>
        </p:txBody>
      </p:sp>
      <p:sp>
        <p:nvSpPr>
          <p:cNvPr id="720" name="文字"/>
          <p:cNvSpPr txBox="1"/>
          <p:nvPr/>
        </p:nvSpPr>
        <p:spPr>
          <a:xfrm>
            <a:off x="1502118" y="1494272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721" name="page2image39930512.png" descr="page2image3993051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2748" y="1513662"/>
            <a:ext cx="3465437" cy="1144214"/>
          </a:xfrm>
          <a:prstGeom prst="rect">
            <a:avLst/>
          </a:prstGeom>
          <a:ln w="12700">
            <a:miter lim="400000"/>
          </a:ln>
        </p:spPr>
      </p:pic>
      <p:sp>
        <p:nvSpPr>
          <p:cNvPr id="722" name="文字"/>
          <p:cNvSpPr txBox="1"/>
          <p:nvPr/>
        </p:nvSpPr>
        <p:spPr>
          <a:xfrm>
            <a:off x="274950" y="-1248022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723" name="page2image39928016.png" descr="page2image3992801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50730" y="1519282"/>
            <a:ext cx="3517128" cy="2556165"/>
          </a:xfrm>
          <a:prstGeom prst="rect">
            <a:avLst/>
          </a:prstGeom>
          <a:ln w="12700">
            <a:miter lim="400000"/>
          </a:ln>
        </p:spPr>
      </p:pic>
      <p:sp>
        <p:nvSpPr>
          <p:cNvPr id="724" name="文字"/>
          <p:cNvSpPr txBox="1"/>
          <p:nvPr/>
        </p:nvSpPr>
        <p:spPr>
          <a:xfrm>
            <a:off x="1184861" y="851789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標題 1"/>
          <p:cNvSpPr txBox="1"/>
          <p:nvPr>
            <p:ph type="title"/>
          </p:nvPr>
        </p:nvSpPr>
        <p:spPr>
          <a:xfrm>
            <a:off x="1367573" y="1128500"/>
            <a:ext cx="5234273" cy="306001"/>
          </a:xfrm>
          <a:prstGeom prst="rect">
            <a:avLst/>
          </a:prstGeom>
        </p:spPr>
        <p:txBody>
          <a:bodyPr/>
          <a:lstStyle>
            <a:lvl1pPr algn="l">
              <a:defRPr b="0" sz="13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專案建立好的Bundle Identifier必需和Firebase內設定的值一樣</a:t>
            </a:r>
          </a:p>
        </p:txBody>
      </p:sp>
      <p:sp>
        <p:nvSpPr>
          <p:cNvPr id="729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0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1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2" name="文字"/>
          <p:cNvSpPr txBox="1"/>
          <p:nvPr/>
        </p:nvSpPr>
        <p:spPr>
          <a:xfrm>
            <a:off x="1502118" y="1494272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733" name="文字"/>
          <p:cNvSpPr txBox="1"/>
          <p:nvPr/>
        </p:nvSpPr>
        <p:spPr>
          <a:xfrm>
            <a:off x="274950" y="-1248022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734" name="文字"/>
          <p:cNvSpPr txBox="1"/>
          <p:nvPr/>
        </p:nvSpPr>
        <p:spPr>
          <a:xfrm>
            <a:off x="1184861" y="851789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735" name="page3image39934672.png" descr="page3image3993467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99442" y="1525037"/>
            <a:ext cx="6203151" cy="2209707"/>
          </a:xfrm>
          <a:prstGeom prst="rect">
            <a:avLst/>
          </a:prstGeom>
          <a:ln w="12700">
            <a:miter lim="400000"/>
          </a:ln>
        </p:spPr>
      </p:pic>
      <p:sp>
        <p:nvSpPr>
          <p:cNvPr id="736" name="標題 1"/>
          <p:cNvSpPr txBox="1"/>
          <p:nvPr/>
        </p:nvSpPr>
        <p:spPr>
          <a:xfrm>
            <a:off x="457200" y="229798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 sz="3100">
                <a:latin typeface="Arial"/>
                <a:ea typeface="Arial"/>
                <a:cs typeface="Arial"/>
                <a:sym typeface="Arial"/>
              </a:defRPr>
            </a:pPr>
            <a:r>
              <a:t>3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建立xcode專案,符合Firebase要求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標題 1"/>
          <p:cNvSpPr txBox="1"/>
          <p:nvPr>
            <p:ph type="title"/>
          </p:nvPr>
        </p:nvSpPr>
        <p:spPr>
          <a:xfrm>
            <a:off x="1711565" y="382683"/>
            <a:ext cx="4994536" cy="538024"/>
          </a:xfrm>
          <a:prstGeom prst="rect">
            <a:avLst/>
          </a:prstGeom>
        </p:spPr>
        <p:txBody>
          <a:bodyPr/>
          <a:lstStyle/>
          <a:p>
            <a:pPr defTabSz="393192">
              <a:defRPr sz="1591"/>
            </a:pPr>
            <a:r>
              <a:t>4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將Google Service-info.plist下載，並加入⾄至專案中</a:t>
            </a:r>
          </a:p>
        </p:txBody>
      </p:sp>
      <p:sp>
        <p:nvSpPr>
          <p:cNvPr id="741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42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43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44" name="文字"/>
          <p:cNvSpPr txBox="1"/>
          <p:nvPr/>
        </p:nvSpPr>
        <p:spPr>
          <a:xfrm>
            <a:off x="1502118" y="1494272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745" name="文字"/>
          <p:cNvSpPr txBox="1"/>
          <p:nvPr/>
        </p:nvSpPr>
        <p:spPr>
          <a:xfrm>
            <a:off x="274950" y="-1248022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746" name="文字"/>
          <p:cNvSpPr txBox="1"/>
          <p:nvPr/>
        </p:nvSpPr>
        <p:spPr>
          <a:xfrm>
            <a:off x="1184861" y="851789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747" name="page3image39933424.png" descr="page3image3993342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5275" y="1212676"/>
            <a:ext cx="7462332" cy="2183038"/>
          </a:xfrm>
          <a:prstGeom prst="rect">
            <a:avLst/>
          </a:prstGeom>
          <a:ln w="12700">
            <a:miter lim="400000"/>
          </a:ln>
        </p:spPr>
      </p:pic>
      <p:sp>
        <p:nvSpPr>
          <p:cNvPr id="748" name="文字"/>
          <p:cNvSpPr txBox="1"/>
          <p:nvPr/>
        </p:nvSpPr>
        <p:spPr>
          <a:xfrm>
            <a:off x="905275" y="208013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