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大標題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/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>
                <a:solidFill>
                  <a:srgbClr val="FFFFFF"/>
                </a:solidFill>
              </a:defRPr>
            </a:lvl1pPr>
          </a:lstStyle>
          <a:p>
            <a:pPr/>
            <a:r>
              <a:t>作者和日期</a:t>
            </a:r>
          </a:p>
        </p:txBody>
      </p:sp>
      <p:sp>
        <p:nvSpPr>
          <p:cNvPr id="12" name="簡報標題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簡報標題</a:t>
            </a:r>
          </a:p>
        </p:txBody>
      </p:sp>
      <p:sp>
        <p:nvSpPr>
          <p:cNvPr id="13" name="內文層級一…"/>
          <p:cNvSpPr txBox="1"/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5pPr>
          </a:lstStyle>
          <a:p>
            <a:pPr/>
            <a:r>
              <a:t>簡報子標題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大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幻燈片標題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幻燈片標題</a:t>
            </a:r>
          </a:p>
        </p:txBody>
      </p:sp>
      <p:sp>
        <p:nvSpPr>
          <p:cNvPr id="100" name="幻燈片子標題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幻燈片子標題</a:t>
            </a:r>
          </a:p>
        </p:txBody>
      </p:sp>
      <p:sp>
        <p:nvSpPr>
          <p:cNvPr id="10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議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議程標題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議程標題</a:t>
            </a:r>
          </a:p>
        </p:txBody>
      </p:sp>
      <p:sp>
        <p:nvSpPr>
          <p:cNvPr id="109" name="議程副標題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議程副標題</a:t>
            </a:r>
          </a:p>
        </p:txBody>
      </p:sp>
      <p:sp>
        <p:nvSpPr>
          <p:cNvPr id="110" name="內文層級一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議程主題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聲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內文層級一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聲明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重要事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內文層級一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詳細資訊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詳細資訊</a:t>
            </a:r>
          </a:p>
        </p:txBody>
      </p:sp>
      <p:sp>
        <p:nvSpPr>
          <p:cNvPr id="12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出處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出處</a:t>
            </a:r>
          </a:p>
        </p:txBody>
      </p:sp>
      <p:sp>
        <p:nvSpPr>
          <p:cNvPr id="136" name="內文層級一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「著名的引言」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蔚藍天空下從下方看熱氣球"/>
          <p:cNvSpPr/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從上方看熱氣球頂部的特寫"/>
          <p:cNvSpPr/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蔚藍天空下從下方看熱氣球"/>
          <p:cNvSpPr/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蔚藍天空下從下方看熱氣球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從上方看熱氣球頂部的特寫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簡報標題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簡報標題</a:t>
            </a:r>
          </a:p>
        </p:txBody>
      </p:sp>
      <p:sp>
        <p:nvSpPr>
          <p:cNvPr id="23" name="作者和日期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作者和日期</a:t>
            </a:r>
          </a:p>
        </p:txBody>
      </p:sp>
      <p:sp>
        <p:nvSpPr>
          <p:cNvPr id="24" name="內文層級一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5pPr>
          </a:lstStyle>
          <a:p>
            <a:pPr/>
            <a:r>
              <a:t>簡報子標題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與替用照片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從下方看熱氣球的特寫"/>
          <p:cNvSpPr/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幻燈片標題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幻燈片標題</a:t>
            </a:r>
          </a:p>
        </p:txBody>
      </p:sp>
      <p:sp>
        <p:nvSpPr>
          <p:cNvPr id="34" name="內文層級一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幻燈片子標題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幻燈片編號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燈片標題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幻燈片標題</a:t>
            </a:r>
          </a:p>
        </p:txBody>
      </p:sp>
      <p:sp>
        <p:nvSpPr>
          <p:cNvPr id="43" name="幻燈片子標題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幻燈片子標題</a:t>
            </a:r>
          </a:p>
        </p:txBody>
      </p:sp>
      <p:sp>
        <p:nvSpPr>
          <p:cNvPr id="44" name="內文層級一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幻燈片項目符號文字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內文層級一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幻燈片項目符號文字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燈片子標題"/>
          <p:cNvSpPr txBox="1"/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幻燈片子標題</a:t>
            </a:r>
          </a:p>
        </p:txBody>
      </p:sp>
      <p:sp>
        <p:nvSpPr>
          <p:cNvPr id="61" name="內文層級一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幻燈片項目符號文字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蔚藍天空下從下方看熱氣球"/>
          <p:cNvSpPr/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幻燈片標題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幻燈片標題</a:t>
            </a:r>
          </a:p>
        </p:txBody>
      </p:sp>
      <p:sp>
        <p:nvSpPr>
          <p:cNvPr id="6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、項目符號與小型即時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幻燈片子標題"/>
          <p:cNvSpPr txBox="1"/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幻燈片子標題</a:t>
            </a:r>
          </a:p>
        </p:txBody>
      </p:sp>
      <p:sp>
        <p:nvSpPr>
          <p:cNvPr id="72" name="內文層級一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幻燈片項目符號文字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幻燈片標題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幻燈片標題</a:t>
            </a:r>
          </a:p>
        </p:txBody>
      </p:sp>
      <p:sp>
        <p:nvSpPr>
          <p:cNvPr id="7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、項目符號與大型即時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幻燈片子標題"/>
          <p:cNvSpPr txBox="1"/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幻燈片子標題</a:t>
            </a:r>
          </a:p>
        </p:txBody>
      </p:sp>
      <p:sp>
        <p:nvSpPr>
          <p:cNvPr id="82" name="內文層級一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幻燈片項目符號文字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幻燈片標題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幻燈片標題</a:t>
            </a:r>
          </a:p>
        </p:txBody>
      </p:sp>
      <p:sp>
        <p:nvSpPr>
          <p:cNvPr id="8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章節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章節標題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章節標題</a:t>
            </a:r>
          </a:p>
        </p:txBody>
      </p:sp>
      <p:sp>
        <p:nvSpPr>
          <p:cNvPr id="92" name="幻燈片編號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燈片標題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幻燈片標題</a:t>
            </a:r>
          </a:p>
        </p:txBody>
      </p:sp>
      <p:sp>
        <p:nvSpPr>
          <p:cNvPr id="3" name="內文層級一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幻燈片項目符號文字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幻燈片編號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3.png"/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1.jpeg"/><Relationship Id="rId6" Type="http://schemas.openxmlformats.org/officeDocument/2006/relationships/image" Target="../media/image3.jpeg"/><Relationship Id="rId7" Type="http://schemas.openxmlformats.org/officeDocument/2006/relationships/image" Target="../media/image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5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3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徐國堂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徐國堂</a:t>
            </a:r>
          </a:p>
        </p:txBody>
      </p:sp>
      <p:sp>
        <p:nvSpPr>
          <p:cNvPr id="172" name="Python 實作應用班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實作應用班</a:t>
            </a:r>
          </a:p>
        </p:txBody>
      </p:sp>
      <p:sp>
        <p:nvSpPr>
          <p:cNvPr id="173" name="機器學習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機器學習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蔚藍天空下從下方看熱氣球" descr="蔚藍天空下從下方看熱氣球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879" r="0" b="879"/>
          <a:stretch>
            <a:fillRect/>
          </a:stretch>
        </p:blipFill>
        <p:spPr>
          <a:xfrm>
            <a:off x="15824200" y="1270000"/>
            <a:ext cx="7359948" cy="5422900"/>
          </a:xfrm>
          <a:prstGeom prst="rect">
            <a:avLst/>
          </a:prstGeom>
        </p:spPr>
      </p:pic>
      <p:pic>
        <p:nvPicPr>
          <p:cNvPr id="205" name="從上方看熱氣球頂部的特寫" descr="從上方看熱氣球頂部的特寫"/>
          <p:cNvPicPr>
            <a:picLocks noChangeAspect="1"/>
          </p:cNvPicPr>
          <p:nvPr>
            <p:ph type="pic" idx="22"/>
          </p:nvPr>
        </p:nvPicPr>
        <p:blipFill>
          <a:blip r:embed="rId3">
            <a:extLst/>
          </a:blip>
          <a:srcRect l="0" t="833" r="0" b="833"/>
          <a:stretch>
            <a:fillRect/>
          </a:stretch>
        </p:blipFill>
        <p:spPr>
          <a:xfrm>
            <a:off x="15824200" y="7085972"/>
            <a:ext cx="7360060" cy="5428043"/>
          </a:xfrm>
          <a:prstGeom prst="rect">
            <a:avLst/>
          </a:prstGeom>
        </p:spPr>
      </p:pic>
      <p:pic>
        <p:nvPicPr>
          <p:cNvPr id="206" name="蔚藍天空下從下方看熱氣球" descr="蔚藍天空下從下方看熱氣球"/>
          <p:cNvPicPr>
            <a:picLocks noChangeAspect="1"/>
          </p:cNvPicPr>
          <p:nvPr>
            <p:ph type="pic" idx="23"/>
          </p:nvPr>
        </p:nvPicPr>
        <p:blipFill>
          <a:blip r:embed="rId4">
            <a:extLst/>
          </a:blip>
          <a:srcRect l="2745" t="0" r="2745" b="0"/>
          <a:stretch>
            <a:fillRect/>
          </a:stretch>
        </p:blipFill>
        <p:spPr>
          <a:xfrm>
            <a:off x="1211198" y="1270000"/>
            <a:ext cx="6827130" cy="5417812"/>
          </a:xfrm>
          <a:prstGeom prst="rect">
            <a:avLst/>
          </a:prstGeom>
        </p:spPr>
      </p:pic>
      <p:pic>
        <p:nvPicPr>
          <p:cNvPr id="207" name="蔚藍天空下從下方看熱氣球" descr="蔚藍天空下從下方看熱氣球"/>
          <p:cNvPicPr>
            <a:picLocks noChangeAspect="1"/>
          </p:cNvPicPr>
          <p:nvPr/>
        </p:nvPicPr>
        <p:blipFill>
          <a:blip r:embed="rId5">
            <a:extLst/>
          </a:blip>
          <a:srcRect l="2745" t="0" r="2745" b="0"/>
          <a:stretch>
            <a:fillRect/>
          </a:stretch>
        </p:blipFill>
        <p:spPr>
          <a:xfrm>
            <a:off x="8517699" y="1270000"/>
            <a:ext cx="6827130" cy="5417813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蔚藍天空下從下方看熱氣球" descr="蔚藍天空下從下方看熱氣球"/>
          <p:cNvPicPr>
            <a:picLocks noChangeAspect="1"/>
          </p:cNvPicPr>
          <p:nvPr/>
        </p:nvPicPr>
        <p:blipFill>
          <a:blip r:embed="rId6">
            <a:extLst/>
          </a:blip>
          <a:srcRect l="2745" t="0" r="2745" b="0"/>
          <a:stretch>
            <a:fillRect/>
          </a:stretch>
        </p:blipFill>
        <p:spPr>
          <a:xfrm>
            <a:off x="8418533" y="7128027"/>
            <a:ext cx="6935199" cy="550357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蔚藍天空下從下方看熱氣球" descr="蔚藍天空下從下方看熱氣球"/>
          <p:cNvPicPr>
            <a:picLocks noChangeAspect="1"/>
          </p:cNvPicPr>
          <p:nvPr/>
        </p:nvPicPr>
        <p:blipFill>
          <a:blip r:embed="rId7">
            <a:extLst/>
          </a:blip>
          <a:srcRect l="2745" t="0" r="2745" b="0"/>
          <a:stretch>
            <a:fillRect/>
          </a:stretch>
        </p:blipFill>
        <p:spPr>
          <a:xfrm>
            <a:off x="1111781" y="7092123"/>
            <a:ext cx="7025687" cy="55753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截圖 2025-03-09 下午1.19.48.png" descr="截圖 2025-03-09 下午1.19.4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02899" y="3299883"/>
            <a:ext cx="5588001" cy="6464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蔚藍天空下從下方看熱氣球" descr="蔚藍天空下從下方看熱氣球"/>
          <p:cNvPicPr>
            <a:picLocks noChangeAspect="1"/>
          </p:cNvPicPr>
          <p:nvPr/>
        </p:nvPicPr>
        <p:blipFill>
          <a:blip r:embed="rId3">
            <a:extLst/>
          </a:blip>
          <a:srcRect l="2745" t="0" r="2745" b="0"/>
          <a:stretch>
            <a:fillRect/>
          </a:stretch>
        </p:blipFill>
        <p:spPr>
          <a:xfrm>
            <a:off x="3817591" y="2666488"/>
            <a:ext cx="2524371" cy="20032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蔚藍天空下從下方看熱氣球" descr="蔚藍天空下從下方看熱氣球"/>
          <p:cNvPicPr>
            <a:picLocks noChangeAspect="1"/>
          </p:cNvPicPr>
          <p:nvPr/>
        </p:nvPicPr>
        <p:blipFill>
          <a:blip r:embed="rId4">
            <a:extLst/>
          </a:blip>
          <a:srcRect l="2745" t="0" r="2745" b="0"/>
          <a:stretch>
            <a:fillRect/>
          </a:stretch>
        </p:blipFill>
        <p:spPr>
          <a:xfrm>
            <a:off x="3817591" y="4779313"/>
            <a:ext cx="2524699" cy="20035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蔚藍天空下從下方看熱氣球" descr="蔚藍天空下從下方看熱氣球"/>
          <p:cNvPicPr>
            <a:picLocks noChangeAspect="1"/>
          </p:cNvPicPr>
          <p:nvPr/>
        </p:nvPicPr>
        <p:blipFill>
          <a:blip r:embed="rId5">
            <a:extLst/>
          </a:blip>
          <a:srcRect l="0" t="879" r="0" b="879"/>
          <a:stretch>
            <a:fillRect/>
          </a:stretch>
        </p:blipFill>
        <p:spPr>
          <a:xfrm>
            <a:off x="3720158" y="7074183"/>
            <a:ext cx="2719198" cy="200353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蔚藍天空下從下方看熱氣球" descr="蔚藍天空下從下方看熱氣球"/>
          <p:cNvPicPr>
            <a:picLocks noChangeAspect="1"/>
          </p:cNvPicPr>
          <p:nvPr/>
        </p:nvPicPr>
        <p:blipFill>
          <a:blip r:embed="rId6">
            <a:extLst/>
          </a:blip>
          <a:srcRect l="2745" t="0" r="2745" b="0"/>
          <a:stretch>
            <a:fillRect/>
          </a:stretch>
        </p:blipFill>
        <p:spPr>
          <a:xfrm>
            <a:off x="3720158" y="9407153"/>
            <a:ext cx="2719342" cy="215799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16" name="表格 1"/>
          <p:cNvGraphicFramePr/>
          <p:nvPr/>
        </p:nvGraphicFramePr>
        <p:xfrm>
          <a:off x="17150080" y="1276350"/>
          <a:ext cx="10922001" cy="111760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12558"/>
                <a:gridCol w="2989580"/>
              </a:tblGrid>
              <a:tr h="2430596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真實資料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預測資料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1932350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狗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貓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1932350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貓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狗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1932350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狗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貓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1932350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貓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狗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217" name="箭頭"/>
          <p:cNvSpPr/>
          <p:nvPr/>
        </p:nvSpPr>
        <p:spPr>
          <a:xfrm>
            <a:off x="7276253" y="6223000"/>
            <a:ext cx="1270001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18" name="箭頭"/>
          <p:cNvSpPr/>
          <p:nvPr/>
        </p:nvSpPr>
        <p:spPr>
          <a:xfrm>
            <a:off x="15132315" y="6223000"/>
            <a:ext cx="1270001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224" name="連接線" descr="連接線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4352799" y="4480913"/>
            <a:ext cx="2446127" cy="561250"/>
          </a:xfrm>
          <a:prstGeom prst="rect">
            <a:avLst/>
          </a:prstGeom>
        </p:spPr>
      </p:pic>
      <p:sp>
        <p:nvSpPr>
          <p:cNvPr id="220" name="是貓或是狗?"/>
          <p:cNvSpPr txBox="1"/>
          <p:nvPr/>
        </p:nvSpPr>
        <p:spPr>
          <a:xfrm>
            <a:off x="6729730" y="5387325"/>
            <a:ext cx="2866188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900">
                <a:solidFill>
                  <a:srgbClr val="929292"/>
                </a:solidFill>
              </a:defRPr>
            </a:lvl1pPr>
          </a:lstStyle>
          <a:p>
            <a:pPr/>
            <a:r>
              <a:t>是貓或是狗?</a:t>
            </a:r>
          </a:p>
        </p:txBody>
      </p:sp>
      <p:sp>
        <p:nvSpPr>
          <p:cNvPr id="221" name="模型"/>
          <p:cNvSpPr txBox="1"/>
          <p:nvPr/>
        </p:nvSpPr>
        <p:spPr>
          <a:xfrm>
            <a:off x="11525250" y="10906336"/>
            <a:ext cx="1333500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模型</a:t>
            </a:r>
          </a:p>
        </p:txBody>
      </p:sp>
      <p:sp>
        <p:nvSpPr>
          <p:cNvPr id="222" name="修正"/>
          <p:cNvSpPr txBox="1"/>
          <p:nvPr/>
        </p:nvSpPr>
        <p:spPr>
          <a:xfrm>
            <a:off x="13855276" y="3672416"/>
            <a:ext cx="1333501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D5D5D5"/>
                </a:solidFill>
              </a:defRPr>
            </a:lvl1pPr>
          </a:lstStyle>
          <a:p>
            <a:pPr/>
            <a:r>
              <a:t>修正</a:t>
            </a:r>
          </a:p>
        </p:txBody>
      </p:sp>
      <p:sp>
        <p:nvSpPr>
          <p:cNvPr id="223" name="機器如何學習?"/>
          <p:cNvSpPr txBox="1"/>
          <p:nvPr>
            <p:ph type="body" sz="quarter" idx="4294967295"/>
          </p:nvPr>
        </p:nvSpPr>
        <p:spPr>
          <a:xfrm>
            <a:off x="207856" y="433873"/>
            <a:ext cx="8826924" cy="1723858"/>
          </a:xfrm>
          <a:prstGeom prst="rect">
            <a:avLst/>
          </a:prstGeom>
        </p:spPr>
        <p:txBody>
          <a:bodyPr anchor="b"/>
          <a:lstStyle>
            <a:lvl1pPr marL="0" indent="0" algn="ctr" defTabSz="1487386">
              <a:lnSpc>
                <a:spcPct val="80000"/>
              </a:lnSpc>
              <a:spcBef>
                <a:spcPts val="0"/>
              </a:spcBef>
              <a:buSzTx/>
              <a:buNone/>
              <a:defRPr b="1" spc="-91" sz="91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pPr/>
            <a:r>
              <a:t>機器如何學習?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7" name="表格 1"/>
          <p:cNvGraphicFramePr/>
          <p:nvPr/>
        </p:nvGraphicFramePr>
        <p:xfrm>
          <a:off x="4838752" y="2279438"/>
          <a:ext cx="15315249" cy="949494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825637"/>
                <a:gridCol w="3825637"/>
                <a:gridCol w="3825637"/>
                <a:gridCol w="3825637"/>
              </a:tblGrid>
              <a:tr h="1185280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坪數:50</a:t>
                      </a:r>
                    </a:p>
                  </a:txBody>
                  <a:tcPr marL="50800" marR="50800" marT="50800" marB="50800" anchor="ctr" anchorCtr="0" horzOverflow="overflow"/>
                </a:tc>
                <a:tc rowSpan="8">
                  <a:txBody>
                    <a:bodyPr/>
                    <a:lstStyle/>
                    <a:p>
                      <a:pPr defTabSz="914400"/>
                      <a:r>
                        <a:rPr sz="3200">
                          <a:solidFill>
                            <a:srgbClr val="5E5E5E"/>
                          </a:solidFill>
                        </a:rPr>
                        <a:t>找出規則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價格:450萬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價格:500萬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185280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坪數:66</a:t>
                      </a:r>
                    </a:p>
                  </a:txBody>
                  <a:tcPr marL="50800" marR="50800" marT="50800" marB="50800" anchor="ctr" anchorCtr="0" horzOverflow="overflow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價格:780萬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價格:650萬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185280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坪數:42</a:t>
                      </a:r>
                    </a:p>
                  </a:txBody>
                  <a:tcPr marL="50800" marR="50800" marT="50800" marB="50800" anchor="ctr" anchorCtr="0" horzOverflow="overflow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價格:380萬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價格:400萬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185280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坪數:18</a:t>
                      </a:r>
                    </a:p>
                  </a:txBody>
                  <a:tcPr marL="50800" marR="50800" marT="50800" marB="50800" anchor="ctr" anchorCtr="0" horzOverflow="overflow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價格:240萬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價格:180萬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185280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坪數:23</a:t>
                      </a:r>
                    </a:p>
                  </a:txBody>
                  <a:tcPr marL="50800" marR="50800" marT="50800" marB="50800" anchor="ctr" anchorCtr="0" horzOverflow="overflow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價格:180萬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價格:200萬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185280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坪數:95</a:t>
                      </a:r>
                    </a:p>
                  </a:txBody>
                  <a:tcPr marL="50800" marR="50800" marT="50800" marB="50800" anchor="ctr" anchorCtr="0" horzOverflow="overflow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價格:980萬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價格:950萬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185280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坪數:17</a:t>
                      </a:r>
                    </a:p>
                  </a:txBody>
                  <a:tcPr marL="50800" marR="50800" marT="50800" marB="50800" anchor="ctr" anchorCtr="0" horzOverflow="overflow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價格:280萬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價格:300萬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185280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坪數:33</a:t>
                      </a:r>
                    </a:p>
                  </a:txBody>
                  <a:tcPr marL="50800" marR="50800" marT="50800" marB="50800" anchor="ctr" anchorCtr="0" horzOverflow="overflow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價格:238萬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價格:240萬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28" name="猜測"/>
          <p:cNvSpPr txBox="1"/>
          <p:nvPr/>
        </p:nvSpPr>
        <p:spPr>
          <a:xfrm>
            <a:off x="13410829" y="1234016"/>
            <a:ext cx="1333501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929292"/>
                </a:solidFill>
              </a:defRPr>
            </a:lvl1pPr>
          </a:lstStyle>
          <a:p>
            <a:pPr/>
            <a:r>
              <a:t>猜測</a:t>
            </a:r>
          </a:p>
        </p:txBody>
      </p:sp>
      <p:sp>
        <p:nvSpPr>
          <p:cNvPr id="229" name="真實"/>
          <p:cNvSpPr txBox="1"/>
          <p:nvPr/>
        </p:nvSpPr>
        <p:spPr>
          <a:xfrm>
            <a:off x="17230988" y="1234016"/>
            <a:ext cx="1333501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929292"/>
                </a:solidFill>
              </a:defRPr>
            </a:lvl1pPr>
          </a:lstStyle>
          <a:p>
            <a:pPr/>
            <a:r>
              <a:t>真實</a:t>
            </a:r>
          </a:p>
        </p:txBody>
      </p:sp>
      <p:pic>
        <p:nvPicPr>
          <p:cNvPr id="238" name="連接線" descr="連接線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68532" y="5907555"/>
            <a:ext cx="2323037" cy="1153434"/>
          </a:xfrm>
          <a:prstGeom prst="rect">
            <a:avLst/>
          </a:prstGeom>
        </p:spPr>
      </p:pic>
      <p:sp>
        <p:nvSpPr>
          <p:cNvPr id="231" name="坪數=特徵(Feature)"/>
          <p:cNvSpPr txBox="1"/>
          <p:nvPr/>
        </p:nvSpPr>
        <p:spPr>
          <a:xfrm>
            <a:off x="4182956" y="12396469"/>
            <a:ext cx="5289196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坪數=特徵(Feature)</a:t>
            </a:r>
          </a:p>
        </p:txBody>
      </p:sp>
      <p:sp>
        <p:nvSpPr>
          <p:cNvPr id="232" name="價格=標籤(Label)"/>
          <p:cNvSpPr txBox="1"/>
          <p:nvPr/>
        </p:nvSpPr>
        <p:spPr>
          <a:xfrm>
            <a:off x="16076930" y="12396469"/>
            <a:ext cx="4724706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價格=標籤(Label)</a:t>
            </a:r>
          </a:p>
        </p:txBody>
      </p:sp>
      <p:sp>
        <p:nvSpPr>
          <p:cNvPr id="233" name="機器如何學習?"/>
          <p:cNvSpPr txBox="1"/>
          <p:nvPr>
            <p:ph type="body" sz="quarter" idx="4294967295"/>
          </p:nvPr>
        </p:nvSpPr>
        <p:spPr>
          <a:xfrm>
            <a:off x="153670" y="462660"/>
            <a:ext cx="8826924" cy="1723857"/>
          </a:xfrm>
          <a:prstGeom prst="rect">
            <a:avLst/>
          </a:prstGeom>
        </p:spPr>
        <p:txBody>
          <a:bodyPr anchor="b"/>
          <a:lstStyle>
            <a:lvl1pPr marL="0" indent="0" algn="ctr" defTabSz="1487386">
              <a:lnSpc>
                <a:spcPct val="80000"/>
              </a:lnSpc>
              <a:spcBef>
                <a:spcPts val="0"/>
              </a:spcBef>
              <a:buSzTx/>
              <a:buNone/>
              <a:defRPr b="1" spc="-91" sz="91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pPr/>
            <a:r>
              <a:t>機器如何學習?</a:t>
            </a:r>
          </a:p>
        </p:txBody>
      </p:sp>
      <p:sp>
        <p:nvSpPr>
          <p:cNvPr id="234" name="修正"/>
          <p:cNvSpPr txBox="1"/>
          <p:nvPr/>
        </p:nvSpPr>
        <p:spPr>
          <a:xfrm>
            <a:off x="10820823" y="4837429"/>
            <a:ext cx="1333501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修正</a:t>
            </a:r>
          </a:p>
        </p:txBody>
      </p:sp>
      <p:sp>
        <p:nvSpPr>
          <p:cNvPr id="235" name="模型"/>
          <p:cNvSpPr txBox="1"/>
          <p:nvPr/>
        </p:nvSpPr>
        <p:spPr>
          <a:xfrm>
            <a:off x="9590669" y="1234016"/>
            <a:ext cx="1333501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929292"/>
                </a:solidFill>
              </a:defRPr>
            </a:lvl1pPr>
          </a:lstStyle>
          <a:p>
            <a:pPr/>
            <a:r>
              <a:t>模型</a:t>
            </a:r>
          </a:p>
        </p:txBody>
      </p:sp>
      <p:sp>
        <p:nvSpPr>
          <p:cNvPr id="236" name="箭頭"/>
          <p:cNvSpPr/>
          <p:nvPr/>
        </p:nvSpPr>
        <p:spPr>
          <a:xfrm>
            <a:off x="19928839" y="10557933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37" name="模型訓練完成…"/>
          <p:cNvSpPr txBox="1"/>
          <p:nvPr/>
        </p:nvSpPr>
        <p:spPr>
          <a:xfrm>
            <a:off x="21089196" y="10590953"/>
            <a:ext cx="2857501" cy="1203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0000"/>
              </a:lnSpc>
              <a:spcBef>
                <a:spcPts val="1000"/>
              </a:spcBef>
              <a:defRPr sz="27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模型訓練完成</a:t>
            </a:r>
          </a:p>
          <a:p>
            <a:pPr>
              <a:lnSpc>
                <a:spcPct val="10000"/>
              </a:lnSpc>
              <a:defRPr sz="27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預測和真實接近時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機器如何學習?"/>
          <p:cNvSpPr txBox="1"/>
          <p:nvPr>
            <p:ph type="body" sz="quarter" idx="4294967295"/>
          </p:nvPr>
        </p:nvSpPr>
        <p:spPr>
          <a:xfrm>
            <a:off x="153670" y="462660"/>
            <a:ext cx="8826924" cy="1723857"/>
          </a:xfrm>
          <a:prstGeom prst="rect">
            <a:avLst/>
          </a:prstGeom>
        </p:spPr>
        <p:txBody>
          <a:bodyPr anchor="b"/>
          <a:lstStyle>
            <a:lvl1pPr marL="0" indent="0" algn="ctr" defTabSz="1487386">
              <a:lnSpc>
                <a:spcPct val="80000"/>
              </a:lnSpc>
              <a:spcBef>
                <a:spcPts val="0"/>
              </a:spcBef>
              <a:buSzTx/>
              <a:buNone/>
              <a:defRPr b="1" spc="-91" sz="91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pPr/>
            <a:r>
              <a:t>機器如何學習?</a:t>
            </a:r>
          </a:p>
        </p:txBody>
      </p:sp>
      <p:graphicFrame>
        <p:nvGraphicFramePr>
          <p:cNvPr id="242" name="表格 1"/>
          <p:cNvGraphicFramePr/>
          <p:nvPr/>
        </p:nvGraphicFramePr>
        <p:xfrm>
          <a:off x="4784566" y="3661198"/>
          <a:ext cx="15315249" cy="949494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825637"/>
                <a:gridCol w="3825637"/>
                <a:gridCol w="3825637"/>
                <a:gridCol w="3825637"/>
              </a:tblGrid>
              <a:tr h="1185280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坪數:50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位置:華盛頓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房間:3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價格:500萬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1185280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坪數:66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位置:密西根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房間:4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價格:650萬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1185280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坪數:42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位置:內華達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房間:2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價格:400萬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1185280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坪數:18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位置:奧勒岡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房間:2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價格:180萬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1185280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坪數:23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位置:華盛頓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房間:4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價格:200萬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1185280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坪數:95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位置:密西根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房間:6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價格:950萬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1185280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坪數:17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位置:內華達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房間:3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價格:300萬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  <a:tr h="1185280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坪數:33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位置:肯塔基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房間:5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價格:240萬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D5D5D5"/>
                    </a:solidFill>
                  </a:tcPr>
                </a:tc>
              </a:tr>
            </a:tbl>
          </a:graphicData>
        </a:graphic>
      </p:graphicFrame>
      <p:sp>
        <p:nvSpPr>
          <p:cNvPr id="243" name="特徵(Feature):坪數,位置,房間"/>
          <p:cNvSpPr txBox="1"/>
          <p:nvPr/>
        </p:nvSpPr>
        <p:spPr>
          <a:xfrm>
            <a:off x="4914476" y="2444432"/>
            <a:ext cx="7870242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特徵(Feature):坪數,位置,房間</a:t>
            </a:r>
          </a:p>
        </p:txBody>
      </p:sp>
      <p:sp>
        <p:nvSpPr>
          <p:cNvPr id="244" name="標籤(Label):價格"/>
          <p:cNvSpPr txBox="1"/>
          <p:nvPr/>
        </p:nvSpPr>
        <p:spPr>
          <a:xfrm>
            <a:off x="15968557" y="2444432"/>
            <a:ext cx="4528414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標籤(Label):價格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機器如何預測?"/>
          <p:cNvSpPr txBox="1"/>
          <p:nvPr>
            <p:ph type="body" sz="quarter" idx="4294967295"/>
          </p:nvPr>
        </p:nvSpPr>
        <p:spPr>
          <a:xfrm>
            <a:off x="153670" y="462660"/>
            <a:ext cx="8826924" cy="1723857"/>
          </a:xfrm>
          <a:prstGeom prst="rect">
            <a:avLst/>
          </a:prstGeom>
        </p:spPr>
        <p:txBody>
          <a:bodyPr anchor="b"/>
          <a:lstStyle>
            <a:lvl1pPr marL="0" indent="0" algn="ctr" defTabSz="1487386">
              <a:lnSpc>
                <a:spcPct val="80000"/>
              </a:lnSpc>
              <a:spcBef>
                <a:spcPts val="0"/>
              </a:spcBef>
              <a:buSzTx/>
              <a:buNone/>
              <a:defRPr b="1" spc="-91" sz="91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pPr/>
            <a:r>
              <a:t>機器如何預測?</a:t>
            </a:r>
          </a:p>
        </p:txBody>
      </p:sp>
      <p:sp>
        <p:nvSpPr>
          <p:cNvPr id="247" name="輸入特徵(Features)"/>
          <p:cNvSpPr/>
          <p:nvPr/>
        </p:nvSpPr>
        <p:spPr>
          <a:xfrm>
            <a:off x="773853" y="6033346"/>
            <a:ext cx="5909523" cy="1090825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輸入特徵(Features)</a:t>
            </a:r>
          </a:p>
        </p:txBody>
      </p:sp>
      <p:sp>
        <p:nvSpPr>
          <p:cNvPr id="248" name="-&gt; 72坪…"/>
          <p:cNvSpPr txBox="1"/>
          <p:nvPr/>
        </p:nvSpPr>
        <p:spPr>
          <a:xfrm>
            <a:off x="2330090" y="8083883"/>
            <a:ext cx="3365755" cy="334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lnSpc>
                <a:spcPct val="100000"/>
              </a:lnSpc>
              <a:spcBef>
                <a:spcPts val="0"/>
              </a:spcBef>
              <a:defRPr sz="6000">
                <a:solidFill>
                  <a:srgbClr val="5E5E5E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-&gt; 72坪</a:t>
            </a:r>
          </a:p>
          <a:p>
            <a:pPr defTabSz="825500">
              <a:lnSpc>
                <a:spcPct val="100000"/>
              </a:lnSpc>
              <a:spcBef>
                <a:spcPts val="0"/>
              </a:spcBef>
              <a:defRPr sz="6000">
                <a:solidFill>
                  <a:srgbClr val="5E5E5E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-&gt; 華盛頓</a:t>
            </a:r>
          </a:p>
          <a:p>
            <a:pPr defTabSz="825500">
              <a:lnSpc>
                <a:spcPct val="100000"/>
              </a:lnSpc>
              <a:spcBef>
                <a:spcPts val="0"/>
              </a:spcBef>
              <a:defRPr sz="6000">
                <a:solidFill>
                  <a:srgbClr val="5E5E5E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-&gt;6房間</a:t>
            </a:r>
          </a:p>
        </p:txBody>
      </p:sp>
      <p:pic>
        <p:nvPicPr>
          <p:cNvPr id="249" name="截圖 2025-03-09 下午1.19.48.png" descr="截圖 2025-03-09 下午1.19.4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21618" y="5413163"/>
            <a:ext cx="5588001" cy="6464301"/>
          </a:xfrm>
          <a:prstGeom prst="rect">
            <a:avLst/>
          </a:prstGeom>
          <a:ln w="12700">
            <a:miter lim="400000"/>
          </a:ln>
        </p:spPr>
      </p:pic>
      <p:sp>
        <p:nvSpPr>
          <p:cNvPr id="250" name="箭頭"/>
          <p:cNvSpPr/>
          <p:nvPr/>
        </p:nvSpPr>
        <p:spPr>
          <a:xfrm>
            <a:off x="7276253" y="9121986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92929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51" name="箭頭"/>
          <p:cNvSpPr/>
          <p:nvPr/>
        </p:nvSpPr>
        <p:spPr>
          <a:xfrm>
            <a:off x="15187507" y="9121986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92929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52" name="700萬"/>
          <p:cNvSpPr txBox="1"/>
          <p:nvPr/>
        </p:nvSpPr>
        <p:spPr>
          <a:xfrm>
            <a:off x="17962689" y="9172786"/>
            <a:ext cx="214731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sz="6000">
                <a:solidFill>
                  <a:srgbClr val="5E5E5E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700萬</a:t>
            </a:r>
          </a:p>
        </p:txBody>
      </p:sp>
      <p:sp>
        <p:nvSpPr>
          <p:cNvPr id="253" name="輸出標籤(Label)"/>
          <p:cNvSpPr/>
          <p:nvPr/>
        </p:nvSpPr>
        <p:spPr>
          <a:xfrm>
            <a:off x="16081587" y="6033346"/>
            <a:ext cx="5909523" cy="1090825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輸出標籤(Label)</a:t>
            </a:r>
          </a:p>
        </p:txBody>
      </p:sp>
      <p:sp>
        <p:nvSpPr>
          <p:cNvPr id="254" name="72坪,華盛頓,6房間多少錢?"/>
          <p:cNvSpPr txBox="1"/>
          <p:nvPr/>
        </p:nvSpPr>
        <p:spPr>
          <a:xfrm>
            <a:off x="6626859" y="3474931"/>
            <a:ext cx="9777519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ctr" defTabSz="1048485">
              <a:lnSpc>
                <a:spcPct val="80000"/>
              </a:lnSpc>
              <a:spcBef>
                <a:spcPts val="0"/>
              </a:spcBef>
              <a:defRPr b="1" spc="-64" sz="645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pPr/>
            <a:r>
              <a:t>72坪,華盛頓,6房間多少錢?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開發環境建置"/>
          <p:cNvSpPr txBox="1"/>
          <p:nvPr>
            <p:ph type="ctrTitle"/>
          </p:nvPr>
        </p:nvSpPr>
        <p:spPr>
          <a:xfrm>
            <a:off x="1206498" y="570084"/>
            <a:ext cx="21971004" cy="4648201"/>
          </a:xfrm>
          <a:prstGeom prst="rect">
            <a:avLst/>
          </a:prstGeom>
        </p:spPr>
        <p:txBody>
          <a:bodyPr/>
          <a:lstStyle/>
          <a:p>
            <a:pPr/>
            <a:r>
              <a:t>開發環境建置</a:t>
            </a:r>
          </a:p>
        </p:txBody>
      </p:sp>
      <p:sp>
        <p:nvSpPr>
          <p:cNvPr id="257" name="Colab…"/>
          <p:cNvSpPr txBox="1"/>
          <p:nvPr>
            <p:ph type="subTitle" sz="quarter" idx="1"/>
          </p:nvPr>
        </p:nvSpPr>
        <p:spPr>
          <a:xfrm>
            <a:off x="1418089" y="5666170"/>
            <a:ext cx="21971001" cy="1905001"/>
          </a:xfrm>
          <a:prstGeom prst="rect">
            <a:avLst/>
          </a:prstGeom>
        </p:spPr>
        <p:txBody>
          <a:bodyPr/>
          <a:lstStyle/>
          <a:p>
            <a:pPr marL="698500" indent="-698500">
              <a:buSzPct val="123000"/>
              <a:buChar char="•"/>
            </a:pPr>
            <a:r>
              <a:t>Colab</a:t>
            </a:r>
          </a:p>
          <a:p>
            <a:pPr marL="698500" indent="-698500">
              <a:buSzPct val="123000"/>
              <a:buChar char="•"/>
            </a:pPr>
            <a:r>
              <a:t>GitHub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什麼是人工智慧AI?"/>
          <p:cNvSpPr txBox="1"/>
          <p:nvPr>
            <p:ph type="body" idx="1"/>
          </p:nvPr>
        </p:nvSpPr>
        <p:spPr>
          <a:xfrm>
            <a:off x="1206500" y="1069125"/>
            <a:ext cx="21971000" cy="7241584"/>
          </a:xfrm>
          <a:prstGeom prst="rect">
            <a:avLst/>
          </a:prstGeom>
        </p:spPr>
        <p:txBody>
          <a:bodyPr/>
          <a:lstStyle>
            <a:lvl1pPr>
              <a:defRPr spc="-150" sz="15000"/>
            </a:lvl1pPr>
          </a:lstStyle>
          <a:p>
            <a:pPr/>
            <a:r>
              <a:t>什麼是人工智慧AI?</a:t>
            </a:r>
          </a:p>
        </p:txBody>
      </p:sp>
      <p:sp>
        <p:nvSpPr>
          <p:cNvPr id="176" name="Artificial Intelligenc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354965">
              <a:defRPr sz="5676">
                <a:solidFill>
                  <a:srgbClr val="5E5E5E"/>
                </a:solidFill>
              </a:defRPr>
            </a:lvl1pPr>
          </a:lstStyle>
          <a:p>
            <a:pPr/>
            <a:r>
              <a:t>Artificial Intelligence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人工智慧…"/>
          <p:cNvSpPr txBox="1"/>
          <p:nvPr/>
        </p:nvSpPr>
        <p:spPr>
          <a:xfrm>
            <a:off x="6364901" y="4850130"/>
            <a:ext cx="12182349" cy="4015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defRPr b="1" sz="12000"/>
            </a:pPr>
            <a:r>
              <a:t>人工智慧</a:t>
            </a:r>
          </a:p>
          <a:p>
            <a:pPr algn="ctr">
              <a:defRPr b="1" sz="8000">
                <a:solidFill>
                  <a:schemeClr val="accent4">
                    <a:hueOff val="-1247790"/>
                    <a:lumOff val="-12326"/>
                  </a:schemeClr>
                </a:solidFill>
              </a:defRPr>
            </a:pPr>
            <a:r>
              <a:t>= 讓機器跟人類一樣有智慧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什麼是機器學習ML?"/>
          <p:cNvSpPr txBox="1"/>
          <p:nvPr>
            <p:ph type="body" idx="1"/>
          </p:nvPr>
        </p:nvSpPr>
        <p:spPr>
          <a:xfrm>
            <a:off x="1206500" y="1069125"/>
            <a:ext cx="21971000" cy="7241584"/>
          </a:xfrm>
          <a:prstGeom prst="rect">
            <a:avLst/>
          </a:prstGeom>
        </p:spPr>
        <p:txBody>
          <a:bodyPr/>
          <a:lstStyle>
            <a:lvl1pPr>
              <a:defRPr spc="-150" sz="15000"/>
            </a:lvl1pPr>
          </a:lstStyle>
          <a:p>
            <a:pPr/>
            <a:r>
              <a:t>什麼是機器學習ML?</a:t>
            </a:r>
          </a:p>
        </p:txBody>
      </p:sp>
      <p:sp>
        <p:nvSpPr>
          <p:cNvPr id="181" name="Machine Learning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354965">
              <a:defRPr sz="5676">
                <a:solidFill>
                  <a:srgbClr val="5E5E5E"/>
                </a:solidFill>
              </a:defRPr>
            </a:lvl1pPr>
          </a:lstStyle>
          <a:p>
            <a:pPr/>
            <a:r>
              <a:t>Machine Learning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機器學習…"/>
          <p:cNvSpPr txBox="1"/>
          <p:nvPr/>
        </p:nvSpPr>
        <p:spPr>
          <a:xfrm>
            <a:off x="7014125" y="4850130"/>
            <a:ext cx="10883901" cy="4015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defRPr b="1" sz="12000"/>
            </a:pPr>
            <a:r>
              <a:t>機器學習</a:t>
            </a:r>
          </a:p>
          <a:p>
            <a:pPr algn="ctr">
              <a:defRPr b="1" sz="8000">
                <a:solidFill>
                  <a:schemeClr val="accent4">
                    <a:hueOff val="-1247790"/>
                    <a:lumOff val="-12326"/>
                  </a:schemeClr>
                </a:solidFill>
              </a:defRPr>
            </a:pPr>
            <a:r>
              <a:t>=從過往資料中找出規則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什麼是深度學習DL?"/>
          <p:cNvSpPr txBox="1"/>
          <p:nvPr>
            <p:ph type="body" idx="1"/>
          </p:nvPr>
        </p:nvSpPr>
        <p:spPr>
          <a:xfrm>
            <a:off x="1206500" y="1069125"/>
            <a:ext cx="21971000" cy="7241584"/>
          </a:xfrm>
          <a:prstGeom prst="rect">
            <a:avLst/>
          </a:prstGeom>
        </p:spPr>
        <p:txBody>
          <a:bodyPr/>
          <a:lstStyle>
            <a:lvl1pPr>
              <a:defRPr spc="-150" sz="15000"/>
            </a:lvl1pPr>
          </a:lstStyle>
          <a:p>
            <a:pPr/>
            <a:r>
              <a:t>什麼是深度學習DL?</a:t>
            </a:r>
          </a:p>
        </p:txBody>
      </p:sp>
      <p:sp>
        <p:nvSpPr>
          <p:cNvPr id="186" name="Deep Learning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354965">
              <a:defRPr sz="5676">
                <a:solidFill>
                  <a:srgbClr val="5E5E5E"/>
                </a:solidFill>
              </a:defRPr>
            </a:lvl1pPr>
          </a:lstStyle>
          <a:p>
            <a:pPr/>
            <a:r>
              <a:t>Deep Learning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深度學習…"/>
          <p:cNvSpPr txBox="1"/>
          <p:nvPr/>
        </p:nvSpPr>
        <p:spPr>
          <a:xfrm>
            <a:off x="6959938" y="840316"/>
            <a:ext cx="10883901" cy="4015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defRPr b="1" sz="12000"/>
            </a:pPr>
            <a:r>
              <a:t>深度學習</a:t>
            </a:r>
          </a:p>
          <a:p>
            <a:pPr algn="ctr">
              <a:defRPr b="1" sz="8000">
                <a:solidFill>
                  <a:schemeClr val="accent4">
                    <a:hueOff val="-1247790"/>
                    <a:lumOff val="-12326"/>
                  </a:schemeClr>
                </a:solidFill>
              </a:defRPr>
            </a:pPr>
            <a:r>
              <a:t>=機器學習中的一個方法</a:t>
            </a:r>
          </a:p>
        </p:txBody>
      </p:sp>
      <p:pic>
        <p:nvPicPr>
          <p:cNvPr id="189" name="貼上的影片.png" descr="貼上的影片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98260" y="5325533"/>
            <a:ext cx="8080111" cy="5274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Lobes_of_the_brain_NL.svg" descr="Lobes_of_the_brain_NL.sv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39908" y="5584644"/>
            <a:ext cx="6662059" cy="4755825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模擬大腦學習…"/>
          <p:cNvSpPr txBox="1"/>
          <p:nvPr/>
        </p:nvSpPr>
        <p:spPr>
          <a:xfrm>
            <a:off x="10967494" y="10690135"/>
            <a:ext cx="3771901" cy="18326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spcBef>
                <a:spcPts val="900"/>
              </a:spcBef>
              <a:defRPr>
                <a:solidFill>
                  <a:srgbClr val="929292"/>
                </a:solidFill>
              </a:defRPr>
            </a:pPr>
            <a:r>
              <a:t>模擬大腦學習</a:t>
            </a:r>
          </a:p>
          <a:p>
            <a:pPr algn="ctr">
              <a:spcBef>
                <a:spcPts val="900"/>
              </a:spcBef>
              <a:defRPr>
                <a:solidFill>
                  <a:srgbClr val="929292"/>
                </a:solidFill>
              </a:defRPr>
            </a:pPr>
            <a:r>
              <a:t>類神經網路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AI vs. ML vs. DL"/>
          <p:cNvSpPr txBox="1"/>
          <p:nvPr>
            <p:ph type="body" sz="quarter" idx="4294967295"/>
          </p:nvPr>
        </p:nvSpPr>
        <p:spPr>
          <a:xfrm>
            <a:off x="1450339" y="958635"/>
            <a:ext cx="21971001" cy="274620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150" sz="1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pPr/>
            <a:r>
              <a:t>AI vs. ML vs. DL</a:t>
            </a:r>
          </a:p>
        </p:txBody>
      </p:sp>
      <p:sp>
        <p:nvSpPr>
          <p:cNvPr id="194" name="橢圓形"/>
          <p:cNvSpPr/>
          <p:nvPr/>
        </p:nvSpPr>
        <p:spPr>
          <a:xfrm>
            <a:off x="3514777" y="4635394"/>
            <a:ext cx="17354446" cy="8068099"/>
          </a:xfrm>
          <a:prstGeom prst="ellipse">
            <a:avLst/>
          </a:prstGeom>
          <a:solidFill>
            <a:schemeClr val="accent4">
              <a:hueOff val="-476017"/>
              <a:lumOff val="-10042"/>
              <a:alpha val="40566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5" name="人工智慧"/>
          <p:cNvSpPr txBox="1"/>
          <p:nvPr/>
        </p:nvSpPr>
        <p:spPr>
          <a:xfrm>
            <a:off x="10915650" y="4999990"/>
            <a:ext cx="2552700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5E5E5E"/>
                </a:solidFill>
              </a:defRPr>
            </a:lvl1pPr>
          </a:lstStyle>
          <a:p>
            <a:pPr/>
            <a:r>
              <a:t>人工智慧</a:t>
            </a:r>
          </a:p>
        </p:txBody>
      </p:sp>
      <p:sp>
        <p:nvSpPr>
          <p:cNvPr id="196" name="橢圓形"/>
          <p:cNvSpPr/>
          <p:nvPr/>
        </p:nvSpPr>
        <p:spPr>
          <a:xfrm>
            <a:off x="5288226" y="6189451"/>
            <a:ext cx="14295228" cy="5909522"/>
          </a:xfrm>
          <a:prstGeom prst="ellipse">
            <a:avLst/>
          </a:prstGeom>
          <a:solidFill>
            <a:srgbClr val="60D937">
              <a:alpha val="32918"/>
            </a:srgb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7" name="機器學習"/>
          <p:cNvSpPr txBox="1"/>
          <p:nvPr/>
        </p:nvSpPr>
        <p:spPr>
          <a:xfrm>
            <a:off x="10915650" y="6733963"/>
            <a:ext cx="2552700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5E5E5E"/>
                </a:solidFill>
              </a:defRPr>
            </a:lvl1pPr>
          </a:lstStyle>
          <a:p>
            <a:pPr/>
            <a:r>
              <a:t>機器學習</a:t>
            </a:r>
          </a:p>
        </p:txBody>
      </p:sp>
      <p:sp>
        <p:nvSpPr>
          <p:cNvPr id="198" name="橢圓形"/>
          <p:cNvSpPr/>
          <p:nvPr/>
        </p:nvSpPr>
        <p:spPr>
          <a:xfrm>
            <a:off x="7165603" y="8001529"/>
            <a:ext cx="10540473" cy="3709671"/>
          </a:xfrm>
          <a:prstGeom prst="ellipse">
            <a:avLst/>
          </a:prstGeom>
          <a:solidFill>
            <a:schemeClr val="accent6">
              <a:alpha val="31021"/>
            </a:schemeClr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9" name="深度學習"/>
          <p:cNvSpPr txBox="1"/>
          <p:nvPr/>
        </p:nvSpPr>
        <p:spPr>
          <a:xfrm>
            <a:off x="10915650" y="9380114"/>
            <a:ext cx="2552700" cy="95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5E5E5E"/>
                </a:solidFill>
              </a:defRPr>
            </a:lvl1pPr>
          </a:lstStyle>
          <a:p>
            <a:pPr/>
            <a:r>
              <a:t>深度學習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機器(電腦)如何從資料中找出規則?"/>
          <p:cNvSpPr txBox="1"/>
          <p:nvPr>
            <p:ph type="body" sz="quarter" idx="4294967295"/>
          </p:nvPr>
        </p:nvSpPr>
        <p:spPr>
          <a:xfrm>
            <a:off x="1206500" y="2911030"/>
            <a:ext cx="21971000" cy="2746207"/>
          </a:xfrm>
          <a:prstGeom prst="rect">
            <a:avLst/>
          </a:prstGeom>
        </p:spPr>
        <p:txBody>
          <a:bodyPr anchor="b"/>
          <a:lstStyle>
            <a:lvl1pPr marL="0" indent="0" algn="ctr" defTabSz="1853137">
              <a:lnSpc>
                <a:spcPct val="80000"/>
              </a:lnSpc>
              <a:spcBef>
                <a:spcPts val="0"/>
              </a:spcBef>
              <a:buSzTx/>
              <a:buNone/>
              <a:defRPr b="1" spc="-114" sz="114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pPr/>
            <a:r>
              <a:t>機器(電腦)如何從資料中找出規則?</a:t>
            </a:r>
          </a:p>
        </p:txBody>
      </p:sp>
      <p:sp>
        <p:nvSpPr>
          <p:cNvPr id="202" name="數學、程式"/>
          <p:cNvSpPr txBox="1"/>
          <p:nvPr/>
        </p:nvSpPr>
        <p:spPr>
          <a:xfrm>
            <a:off x="1206500" y="5864203"/>
            <a:ext cx="21971000" cy="2746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b="1" spc="-117" sz="118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pPr/>
            <a:r>
              <a:t>數學、程式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000000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