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37"/>
  </p:notesMasterIdLst>
  <p:handoutMasterIdLst>
    <p:handoutMasterId r:id="rId38"/>
  </p:handoutMasterIdLst>
  <p:sldIdLst>
    <p:sldId id="357" r:id="rId3"/>
    <p:sldId id="358" r:id="rId4"/>
    <p:sldId id="535" r:id="rId5"/>
    <p:sldId id="359" r:id="rId6"/>
    <p:sldId id="506" r:id="rId7"/>
    <p:sldId id="507" r:id="rId8"/>
    <p:sldId id="508" r:id="rId9"/>
    <p:sldId id="511" r:id="rId10"/>
    <p:sldId id="512" r:id="rId11"/>
    <p:sldId id="513" r:id="rId12"/>
    <p:sldId id="514" r:id="rId13"/>
    <p:sldId id="515" r:id="rId14"/>
    <p:sldId id="479" r:id="rId15"/>
    <p:sldId id="516" r:id="rId16"/>
    <p:sldId id="517" r:id="rId17"/>
    <p:sldId id="518" r:id="rId18"/>
    <p:sldId id="519" r:id="rId19"/>
    <p:sldId id="521" r:id="rId20"/>
    <p:sldId id="522" r:id="rId21"/>
    <p:sldId id="523" r:id="rId22"/>
    <p:sldId id="367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6" r:id="rId33"/>
    <p:sldId id="533" r:id="rId34"/>
    <p:sldId id="534" r:id="rId35"/>
    <p:sldId id="475" r:id="rId36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00066"/>
    <a:srgbClr val="F42020"/>
    <a:srgbClr val="F86C6C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 autoAdjust="0"/>
    <p:restoredTop sz="85299" autoAdjust="0"/>
  </p:normalViewPr>
  <p:slideViewPr>
    <p:cSldViewPr>
      <p:cViewPr varScale="1">
        <p:scale>
          <a:sx n="90" d="100"/>
          <a:sy n="90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-4752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7960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selection of  the  weights or bounds.  High weights of fixed bounds on a  set  of  critical  nets  may  create  excessive delays  in other nets, This  will  result  in  an  unexpected  oscillation.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01276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selection of  the  weights or bounds.  High weights of fixed bounds on a  set  of  critical  nets  may  create  excessive delays  in other nets, This  will  result  in  an  unexpected  oscillation.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14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7454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selection of  the  weights or bounds.  High weights of fixed bounds on a  set  of  critical  nets  may  create  excessive delays  in other nets, This  will  result  in  an  unexpected  oscillation.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7508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say the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88936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selection of  the  weights or bounds.  High weights of fixed bounds on a  set  of  critical  nets  may  create  excessive delays  in other nets, This  will  result  in  an  unexpected  oscillation.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17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8392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selection of  the  weights or bounds.  High weights of fixed bounds on a  set  of  critical  nets  may  create  excessive delays  in other nets, This  will  result  in  an  unexpected  oscillation.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18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858755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 selection of  the  weights or bounds.  High weights of fixed bounds on a  set  of  critical  nets  may  create  excessive delays  in other nets, This  will  result  in  an  unexpected  oscillation.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19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4527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29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8899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4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4593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5919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2926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7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3233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8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4328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9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7915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10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62124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11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95961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sv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pPr eaLnBrk="1" hangingPunct="1"/>
            <a:r>
              <a:rPr lang="en-US" altLang="zh-Hant" dirty="0">
                <a:solidFill>
                  <a:srgbClr val="000099"/>
                </a:solidFill>
              </a:rPr>
              <a:t>L</a:t>
            </a:r>
            <a:r>
              <a:rPr lang="en-US" altLang="zh-TW" dirty="0">
                <a:solidFill>
                  <a:srgbClr val="000099"/>
                </a:solidFill>
              </a:rPr>
              <a:t>inear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Reversible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Circuit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Synthesis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and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Optimization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dirty="0"/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202</a:t>
            </a:r>
            <a:r>
              <a:rPr lang="en-US" altLang="zh-TW" sz="2000" b="1" dirty="0">
                <a:solidFill>
                  <a:srgbClr val="000099"/>
                </a:solidFill>
              </a:rPr>
              <a:t>1-01-20</a:t>
            </a:r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</a:t>
            </a:r>
            <a:r>
              <a:rPr lang="zh-CN" altLang="en-US" sz="2000" b="1" dirty="0">
                <a:solidFill>
                  <a:srgbClr val="000099"/>
                </a:solidFill>
              </a:rPr>
              <a:t>黃彥翔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4764602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4DB5F72-48B4-FD48-8C77-D9666532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105400"/>
          </a:xfrm>
        </p:spPr>
        <p:txBody>
          <a:bodyPr/>
          <a:lstStyle/>
          <a:p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algorithm:</a:t>
            </a:r>
          </a:p>
          <a:p>
            <a:pPr lvl="1"/>
            <a:r>
              <a:rPr lang="en-US" altLang="zh-TW" dirty="0" err="1"/>
              <a:t>CNOT_Synth</a:t>
            </a:r>
            <a:r>
              <a:rPr lang="en-US" altLang="zh-TW" dirty="0"/>
              <a:t>:</a:t>
            </a:r>
          </a:p>
          <a:p>
            <a:pPr marL="400050" lvl="1" indent="0">
              <a:buNone/>
            </a:pPr>
            <a:r>
              <a:rPr lang="en-US" altLang="zh-TW" dirty="0"/>
              <a:t>	</a:t>
            </a:r>
          </a:p>
          <a:p>
            <a:pPr marL="1257300" lvl="2" indent="-457200">
              <a:buFont typeface="+mj-lt"/>
              <a:buAutoNum type="arabicPeriod"/>
            </a:pPr>
            <a:endParaRPr lang="en-US" altLang="zh-TW" dirty="0"/>
          </a:p>
          <a:p>
            <a:pPr lvl="1"/>
            <a:endParaRPr lang="en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7ADE59-FF65-DB4C-994A-B76BD32C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276872"/>
            <a:ext cx="6120680" cy="27524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3B62255-1AE5-0344-9052-60A5C8AB0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2"/>
            <a:ext cx="4640853" cy="44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5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3B62255-1AE5-0344-9052-60A5C8AB0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1" y="46045"/>
            <a:ext cx="3960440" cy="38189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E0DAAE1-2496-184C-93CA-8C744E1F0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2" y="3687723"/>
            <a:ext cx="2531616" cy="27740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D11980F-5AA6-904D-88DB-A6CFE74A6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75" y="989728"/>
            <a:ext cx="6175525" cy="319510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7A28FE-24E5-E743-AF3D-6C93ADBC50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6" b="13667"/>
          <a:stretch/>
        </p:blipFill>
        <p:spPr>
          <a:xfrm>
            <a:off x="5434297" y="4414724"/>
            <a:ext cx="612068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44DB5F72-48B4-FD48-8C77-D96665321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990600"/>
                <a:ext cx="10769600" cy="5105400"/>
              </a:xfrm>
            </p:spPr>
            <p:txBody>
              <a:bodyPr/>
              <a:lstStyle/>
              <a:p>
                <a:r>
                  <a:rPr lang="en-US" altLang="zh-TW" dirty="0"/>
                  <a:t>Complexity: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thus,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implementation,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choose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Time complexity is </a:t>
                </a:r>
                <a:r>
                  <a:rPr lang="en-US" altLang="zh-TW" i="1" dirty="0"/>
                  <a:t>O(n^3/log(n)), </a:t>
                </a:r>
                <a:r>
                  <a:rPr lang="en-US" altLang="zh-TW" dirty="0"/>
                  <a:t>compare to standard Gaussian elimination’s </a:t>
                </a:r>
                <a:r>
                  <a:rPr lang="en-US" altLang="zh-TW" i="1" dirty="0"/>
                  <a:t>O(n^3)</a:t>
                </a:r>
              </a:p>
              <a:p>
                <a:pPr marL="400050" lvl="1" indent="0">
                  <a:buNone/>
                </a:pPr>
                <a:r>
                  <a:rPr lang="en-US" altLang="zh-TW" dirty="0"/>
                  <a:t>	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endParaRPr lang="en-US" altLang="zh-TW" dirty="0"/>
              </a:p>
              <a:p>
                <a:pPr lvl="1"/>
                <a:endParaRPr lang="en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44DB5F72-48B4-FD48-8C77-D96665321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990600"/>
                <a:ext cx="10769600" cy="5105400"/>
              </a:xfrm>
              <a:blipFill>
                <a:blip r:embed="rId3"/>
                <a:stretch>
                  <a:fillRect l="-824" t="-993" b="-8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85D1DBA0-57D5-E045-85FD-1AB7628E1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700808"/>
            <a:ext cx="6983908" cy="14401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552EFC-FED8-AB40-833D-F01635AE8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2" y="3056302"/>
            <a:ext cx="7281441" cy="16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2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Reducing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Connectivity</a:t>
            </a:r>
            <a:r>
              <a:rPr lang="zh-TW" altLang="en-US" dirty="0"/>
              <a:t> </a:t>
            </a:r>
            <a:r>
              <a:rPr lang="en-US" altLang="zh-TW" dirty="0"/>
              <a:t>limits</a:t>
            </a:r>
            <a:r>
              <a:rPr lang="zh-TW" altLang="en-US" dirty="0"/>
              <a:t> </a:t>
            </a:r>
            <a:r>
              <a:rPr lang="en-US" altLang="zh-TW" dirty="0"/>
              <a:t>CNOT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apply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neighbor</a:t>
            </a:r>
            <a:r>
              <a:rPr lang="zh-TW" altLang="en-US" dirty="0"/>
              <a:t> </a:t>
            </a:r>
            <a:r>
              <a:rPr lang="en-US" altLang="zh-TW" dirty="0"/>
              <a:t>physical</a:t>
            </a:r>
            <a:r>
              <a:rPr lang="zh-TW" altLang="en-US" dirty="0"/>
              <a:t> </a:t>
            </a:r>
            <a:r>
              <a:rPr lang="en-US" altLang="zh-TW" dirty="0"/>
              <a:t>qubits</a:t>
            </a:r>
          </a:p>
          <a:p>
            <a:r>
              <a:rPr lang="en-US" altLang="zh-TW" dirty="0"/>
              <a:t>Any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qubit</a:t>
            </a:r>
            <a:r>
              <a:rPr lang="zh-TW" altLang="en-US" dirty="0"/>
              <a:t> </a:t>
            </a:r>
            <a:r>
              <a:rPr lang="en-US" altLang="zh-TW" dirty="0"/>
              <a:t>addition)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performed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template,</a:t>
            </a:r>
            <a:r>
              <a:rPr lang="zh-TW" altLang="en-US" dirty="0"/>
              <a:t> </a:t>
            </a:r>
            <a:r>
              <a:rPr lang="en-US" altLang="zh-TW" dirty="0"/>
              <a:t>however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very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 </a:t>
            </a:r>
            <a:r>
              <a:rPr lang="en-US" altLang="zh-TW" dirty="0"/>
              <a:t>consuming.</a:t>
            </a:r>
          </a:p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just</a:t>
            </a:r>
            <a:r>
              <a:rPr lang="zh-TW" altLang="en-US" dirty="0"/>
              <a:t> </a:t>
            </a:r>
            <a:r>
              <a:rPr lang="en-US" altLang="zh-TW" dirty="0"/>
              <a:t>mentioned,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increase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i="1" dirty="0"/>
              <a:t>O(n^2/log(n))</a:t>
            </a:r>
            <a:r>
              <a:rPr lang="zh-TW" altLang="en-US" i="1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i="1" dirty="0"/>
              <a:t>O(n^3/log(n))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i="1" dirty="0"/>
              <a:t>O(n^2)</a:t>
            </a:r>
            <a:r>
              <a:rPr lang="zh-TW" altLang="en-US" i="1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proposed.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" altLang="zh-TW" sz="2000" dirty="0" err="1"/>
              <a:t>BeatriceNash,VladGheorghiu,MicheleMosca</a:t>
            </a:r>
            <a:r>
              <a:rPr lang="en-US" altLang="zh-TW" sz="2000" dirty="0"/>
              <a:t>,</a:t>
            </a:r>
          </a:p>
          <a:p>
            <a:pPr marL="0" indent="0">
              <a:buNone/>
            </a:pPr>
            <a:r>
              <a:rPr lang="en" altLang="zh-TW" sz="2000" dirty="0"/>
              <a:t>Quantum circuit optimizations for NISQ architectures</a:t>
            </a:r>
            <a:r>
              <a:rPr lang="en-US" altLang="zh-TW" sz="2000" dirty="0"/>
              <a:t>,2020</a:t>
            </a:r>
            <a:r>
              <a:rPr lang="en" altLang="zh-TW" sz="2000" dirty="0"/>
              <a:t> </a:t>
            </a:r>
          </a:p>
          <a:p>
            <a:pPr marL="0" indent="0">
              <a:buNone/>
            </a:pPr>
            <a:r>
              <a:rPr lang="en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E50DF4-E0C5-A14D-9F4E-EA6850CB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924944"/>
            <a:ext cx="3957686" cy="32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Reducing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Problem:</a:t>
            </a:r>
            <a:r>
              <a:rPr lang="zh-TW" altLang="en-US" dirty="0"/>
              <a:t> </a:t>
            </a:r>
            <a:r>
              <a:rPr lang="en-US" altLang="zh-TW" dirty="0"/>
              <a:t>Given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rows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reduced,</a:t>
            </a:r>
            <a:r>
              <a:rPr lang="zh-TW" altLang="en-US" dirty="0"/>
              <a:t> </a:t>
            </a:r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determine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least</a:t>
            </a:r>
            <a:r>
              <a:rPr lang="zh-TW" altLang="en-US" dirty="0"/>
              <a:t> </a:t>
            </a:r>
            <a:r>
              <a:rPr lang="en-US" altLang="zh-TW" dirty="0"/>
              <a:t>operations.</a:t>
            </a:r>
          </a:p>
          <a:p>
            <a:endParaRPr lang="en-US" altLang="zh-TW" dirty="0"/>
          </a:p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problem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reduces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Steiner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 </a:t>
            </a:r>
            <a:r>
              <a:rPr lang="en-US" altLang="zh-TW" dirty="0"/>
              <a:t>problem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  <a:r>
              <a:rPr lang="zh-TW" altLang="en-US" dirty="0"/>
              <a:t> </a:t>
            </a:r>
            <a:r>
              <a:rPr lang="en-US" altLang="zh-TW" dirty="0"/>
              <a:t>graph.</a:t>
            </a:r>
          </a:p>
          <a:p>
            <a:endParaRPr lang="en-US" altLang="zh-TW" dirty="0"/>
          </a:p>
          <a:p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reduce(terminals),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but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others</a:t>
            </a:r>
            <a:r>
              <a:rPr lang="zh-TW" altLang="en-US" dirty="0"/>
              <a:t> </a:t>
            </a:r>
            <a:r>
              <a:rPr lang="en-US" altLang="zh-TW" dirty="0"/>
              <a:t>didn’t( Steiner nodes).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A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handle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situation.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424FC4-9D41-8D4A-BC97-94D6F5659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330801"/>
            <a:ext cx="2247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1CFC8E8-1A97-7F4A-93D2-BB03CC6B920F}"/>
              </a:ext>
            </a:extLst>
          </p:cNvPr>
          <p:cNvSpPr txBox="1">
            <a:spLocks/>
          </p:cNvSpPr>
          <p:nvPr/>
        </p:nvSpPr>
        <p:spPr bwMode="auto">
          <a:xfrm>
            <a:off x="711200" y="990600"/>
            <a:ext cx="10668000" cy="157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Construct a tree:</a:t>
            </a:r>
          </a:p>
          <a:p>
            <a:endParaRPr lang="en-US" altLang="zh-TW" kern="0" dirty="0"/>
          </a:p>
          <a:p>
            <a:pPr lvl="1"/>
            <a:r>
              <a:rPr lang="en-US" altLang="zh-TW" kern="0" dirty="0"/>
              <a:t>Perform BFS search from the terminals, when two terminals collide, combine them and treat them as a new terminal.( somewhat like a Multi-source Maze router)</a:t>
            </a:r>
          </a:p>
          <a:p>
            <a:pPr lvl="1"/>
            <a:r>
              <a:rPr lang="en-US" altLang="zh-TW" kern="0" dirty="0"/>
              <a:t>Don’t</a:t>
            </a:r>
            <a:r>
              <a:rPr lang="zh-TW" altLang="en-US" kern="0" dirty="0"/>
              <a:t> </a:t>
            </a:r>
            <a:r>
              <a:rPr lang="en-US" altLang="zh-TW" kern="0" dirty="0"/>
              <a:t>use</a:t>
            </a:r>
            <a:r>
              <a:rPr lang="zh-TW" altLang="en-US" kern="0" dirty="0"/>
              <a:t> </a:t>
            </a:r>
            <a:r>
              <a:rPr lang="en-US" altLang="zh-TW" kern="0" dirty="0"/>
              <a:t>partitioning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886180E-D203-444C-A20D-63CBB649B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2924944"/>
            <a:ext cx="2247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0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424FC4-9D41-8D4A-BC97-94D6F5659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2924944"/>
            <a:ext cx="2247900" cy="298450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130F164-3112-A243-BF70-1FEB1B26A81D}"/>
              </a:ext>
            </a:extLst>
          </p:cNvPr>
          <p:cNvSpPr txBox="1">
            <a:spLocks/>
          </p:cNvSpPr>
          <p:nvPr/>
        </p:nvSpPr>
        <p:spPr bwMode="auto">
          <a:xfrm>
            <a:off x="711200" y="990600"/>
            <a:ext cx="10668000" cy="157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Construct subtrees:</a:t>
            </a:r>
          </a:p>
          <a:p>
            <a:pPr lvl="1"/>
            <a:r>
              <a:rPr lang="en-US" altLang="zh-TW" kern="0" dirty="0"/>
              <a:t>Perform BFS search from the root, when arriving a terminal, stop and build a new sub-tree for the terminal.</a:t>
            </a:r>
          </a:p>
          <a:p>
            <a:pPr lvl="1"/>
            <a:r>
              <a:rPr lang="en-US" altLang="zh-TW" kern="0" dirty="0"/>
              <a:t>Thus, every tree has terminals at root and leaves.</a:t>
            </a:r>
          </a:p>
        </p:txBody>
      </p:sp>
    </p:spTree>
    <p:extLst>
      <p:ext uri="{BB962C8B-B14F-4D97-AF65-F5344CB8AC3E}">
        <p14:creationId xmlns:p14="http://schemas.microsoft.com/office/powerpoint/2010/main" val="195996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17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424FC4-9D41-8D4A-BC97-94D6F5659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340100"/>
            <a:ext cx="2247900" cy="298450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130F164-3112-A243-BF70-1FEB1B26A81D}"/>
              </a:ext>
            </a:extLst>
          </p:cNvPr>
          <p:cNvSpPr txBox="1">
            <a:spLocks/>
          </p:cNvSpPr>
          <p:nvPr/>
        </p:nvSpPr>
        <p:spPr bwMode="auto">
          <a:xfrm>
            <a:off x="711200" y="990600"/>
            <a:ext cx="10668000" cy="157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Construct circuit(before transpose):</a:t>
            </a:r>
          </a:p>
          <a:p>
            <a:pPr lvl="1"/>
            <a:r>
              <a:rPr lang="en-US" altLang="zh-TW" kern="0" dirty="0"/>
              <a:t>Start from the last sub-tree constructed.</a:t>
            </a:r>
          </a:p>
          <a:p>
            <a:pPr lvl="1"/>
            <a:r>
              <a:rPr lang="en-US" altLang="zh-TW" kern="0" dirty="0"/>
              <a:t>Perform DFS for each sub tree from the root. When visit a edge (u, v), append (u, v) into the CNOT-gate sequence </a:t>
            </a:r>
            <a:r>
              <a:rPr lang="en-US" altLang="zh-TW" i="1" kern="0" dirty="0"/>
              <a:t>R</a:t>
            </a:r>
          </a:p>
          <a:p>
            <a:pPr lvl="1"/>
            <a:r>
              <a:rPr lang="en-US" altLang="zh-TW" kern="0" dirty="0"/>
              <a:t> </a:t>
            </a:r>
            <a:r>
              <a:rPr lang="en-US" altLang="zh-TW" i="1" kern="0" dirty="0"/>
              <a:t>R’ = R-R[j], R* = (R+R’)/(gate with terminal as target)</a:t>
            </a:r>
          </a:p>
          <a:p>
            <a:pPr lvl="1"/>
            <a:r>
              <a:rPr lang="en-US" altLang="zh-TW" i="1" kern="0" dirty="0"/>
              <a:t>Circuit = R+R’+R*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77082A-4B21-8149-BDEA-C1985F6DC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76" y="3187452"/>
            <a:ext cx="3824978" cy="3289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55FE24-D925-C14B-A6F5-9F824F2E6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12" y="3861048"/>
            <a:ext cx="5621488" cy="18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5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18</a:t>
            </a:fld>
            <a:endParaRPr lang="en-US" altLang="zh-Hant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130F164-3112-A243-BF70-1FEB1B26A81D}"/>
              </a:ext>
            </a:extLst>
          </p:cNvPr>
          <p:cNvSpPr txBox="1">
            <a:spLocks/>
          </p:cNvSpPr>
          <p:nvPr/>
        </p:nvSpPr>
        <p:spPr bwMode="auto">
          <a:xfrm>
            <a:off x="711200" y="990600"/>
            <a:ext cx="10668000" cy="157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Construct circuit(after transpose):</a:t>
            </a:r>
          </a:p>
          <a:p>
            <a:pPr lvl="1"/>
            <a:r>
              <a:rPr lang="en-US" altLang="zh-TW" kern="0" dirty="0"/>
              <a:t>Don’t use the sub-trees. Since it may ruin the lower-triangular form.</a:t>
            </a:r>
          </a:p>
          <a:p>
            <a:pPr lvl="1"/>
            <a:r>
              <a:rPr lang="en-US" altLang="zh-TW" kern="0" dirty="0"/>
              <a:t>Traverse the whole Steiner tree and build </a:t>
            </a:r>
            <a:r>
              <a:rPr lang="en-US" altLang="zh-TW" i="1" kern="0" dirty="0"/>
              <a:t>R</a:t>
            </a:r>
            <a:r>
              <a:rPr lang="en-US" altLang="zh-TW" kern="0" dirty="0"/>
              <a:t> and </a:t>
            </a:r>
            <a:r>
              <a:rPr lang="en-US" altLang="zh-TW" i="1" kern="0" dirty="0"/>
              <a:t>R’</a:t>
            </a:r>
            <a:r>
              <a:rPr lang="en-US" altLang="zh-TW" kern="0" dirty="0"/>
              <a:t> as usual.</a:t>
            </a:r>
          </a:p>
          <a:p>
            <a:pPr lvl="1"/>
            <a:r>
              <a:rPr lang="en-US" altLang="zh-TW" kern="0" dirty="0"/>
              <a:t>Build R* the same as the step before transpose, however, perform a “swap gate” when arriving a terminal that is not a leaf.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07739F-2EED-FB4B-9C8D-FD82399F1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986342"/>
            <a:ext cx="5466060" cy="29485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A150AF-07D5-B442-938E-6DAAE003B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149080"/>
            <a:ext cx="3966529" cy="9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7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19</a:t>
            </a:fld>
            <a:endParaRPr lang="en-US" altLang="zh-Hant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130F164-3112-A243-BF70-1FEB1B26A81D}"/>
              </a:ext>
            </a:extLst>
          </p:cNvPr>
          <p:cNvSpPr txBox="1">
            <a:spLocks/>
          </p:cNvSpPr>
          <p:nvPr/>
        </p:nvSpPr>
        <p:spPr bwMode="auto">
          <a:xfrm>
            <a:off x="711200" y="990600"/>
            <a:ext cx="10668000" cy="157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Each tree: #gate = </a:t>
            </a:r>
            <a:r>
              <a:rPr lang="en-US" altLang="zh-TW" i="1" kern="0" dirty="0"/>
              <a:t>O(n)</a:t>
            </a:r>
            <a:r>
              <a:rPr lang="en-US" altLang="zh-TW" kern="0" dirty="0"/>
              <a:t> time = </a:t>
            </a:r>
            <a:r>
              <a:rPr lang="en-US" altLang="zh-TW" i="1" kern="0" dirty="0"/>
              <a:t>O(d*(|E|+|V|)),</a:t>
            </a:r>
            <a:r>
              <a:rPr lang="zh-TW" altLang="en-US" i="1" kern="0" dirty="0"/>
              <a:t> </a:t>
            </a:r>
            <a:r>
              <a:rPr lang="en-US" altLang="zh-TW" dirty="0"/>
              <a:t>where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#terminal</a:t>
            </a:r>
            <a:endParaRPr lang="en-US" altLang="zh-TW" i="1" kern="0" dirty="0"/>
          </a:p>
          <a:p>
            <a:r>
              <a:rPr lang="en-US" altLang="zh-TW" kern="0" dirty="0"/>
              <a:t>Overall: #gate = </a:t>
            </a:r>
            <a:r>
              <a:rPr lang="en-US" altLang="zh-TW" i="1" kern="0" dirty="0"/>
              <a:t>O(n^2) </a:t>
            </a:r>
            <a:r>
              <a:rPr lang="en-US" altLang="zh-TW" kern="0" dirty="0"/>
              <a:t>time = </a:t>
            </a:r>
            <a:r>
              <a:rPr lang="en-US" altLang="zh-TW" i="1" kern="0" dirty="0"/>
              <a:t>O(n^2*(|E|+|V|))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07739F-2EED-FB4B-9C8D-FD82399F1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986342"/>
            <a:ext cx="5466060" cy="29485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3A150AF-07D5-B442-938E-6DAAE003B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149080"/>
            <a:ext cx="3966529" cy="9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</a:p>
          <a:p>
            <a:r>
              <a:rPr lang="en-US" altLang="zh-TW" dirty="0"/>
              <a:t>Implementation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Contribution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Observation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previous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zh-TW" dirty="0"/>
              <a:t>Implementation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Contribution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Observation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20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99642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and Contribution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Language: </a:t>
            </a:r>
            <a:r>
              <a:rPr lang="en-US" altLang="zh-TW" dirty="0" err="1"/>
              <a:t>c++</a:t>
            </a:r>
            <a:r>
              <a:rPr lang="en-US" altLang="zh-TW" dirty="0"/>
              <a:t>17</a:t>
            </a:r>
          </a:p>
          <a:p>
            <a:endParaRPr lang="en-US" altLang="zh-TW" dirty="0"/>
          </a:p>
          <a:p>
            <a:r>
              <a:rPr lang="en-US" altLang="zh-TW" dirty="0" err="1"/>
              <a:t>Os</a:t>
            </a:r>
            <a:r>
              <a:rPr lang="en-US" altLang="zh-TW" dirty="0"/>
              <a:t>: ubuntu20.04</a:t>
            </a:r>
            <a:endParaRPr lang="en-US" altLang="zh-TW" i="1" dirty="0"/>
          </a:p>
          <a:p>
            <a:endParaRPr lang="en-US" altLang="zh-TW" i="1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21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and Contribution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circuit synthesis without connectivity, I had implement it and verify the gate complexity using some experiment, the result will be shown later.</a:t>
            </a:r>
          </a:p>
          <a:p>
            <a:endParaRPr lang="en-US" altLang="zh-TW" dirty="0"/>
          </a:p>
          <a:p>
            <a:r>
              <a:rPr lang="en-US" altLang="zh-TW" dirty="0"/>
              <a:t>For the circuit synthesis with connectivity, </a:t>
            </a:r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51125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and Contribution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r>
              <a:rPr lang="en-US" altLang="zh-TW" dirty="0"/>
              <a:t>For the circuit synthesis with connectivity, I found that the connectivity graph they used, such as </a:t>
            </a:r>
            <a:r>
              <a:rPr lang="en" altLang="zh-TW" dirty="0"/>
              <a:t>Google’s Bristlecone72, IBM’s Tokyo20, and </a:t>
            </a:r>
            <a:r>
              <a:rPr lang="en" altLang="zh-TW" dirty="0" err="1"/>
              <a:t>Rigetti’s</a:t>
            </a:r>
            <a:r>
              <a:rPr lang="en" altLang="zh-TW" dirty="0"/>
              <a:t> Acorn19, are not that complicated. </a:t>
            </a:r>
          </a:p>
          <a:p>
            <a:r>
              <a:rPr lang="en" altLang="zh-TW" dirty="0"/>
              <a:t>There may be another good mays for build a Steiner tree, instead of applying a general but time consuming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inaccurate</a:t>
            </a:r>
            <a:r>
              <a:rPr lang="zh-TW" altLang="en-US" dirty="0"/>
              <a:t> </a:t>
            </a:r>
            <a:r>
              <a:rPr lang="en" altLang="zh-TW" dirty="0"/>
              <a:t>method.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Bristlecone72                 IBM’s Tokyo20		         </a:t>
            </a:r>
            <a:r>
              <a:rPr lang="en" altLang="zh-TW" dirty="0" err="1"/>
              <a:t>Rigetti’s</a:t>
            </a:r>
            <a:r>
              <a:rPr lang="en" altLang="zh-TW" dirty="0"/>
              <a:t> Acorn19   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23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7F188D-1635-A041-97F0-D88EB7C8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996952"/>
            <a:ext cx="2819400" cy="2692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70CB29-4842-6B4B-A938-465D9B4D2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50" y="2996952"/>
            <a:ext cx="3568700" cy="2933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42E83EB-630B-A14D-80E7-8266CF6E6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501008"/>
            <a:ext cx="3595336" cy="15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0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and Contribution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2CFE75-50C5-4789-894E-A85AF0E97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990600"/>
                <a:ext cx="10769600" cy="5534744"/>
              </a:xfrm>
            </p:spPr>
            <p:txBody>
              <a:bodyPr/>
              <a:lstStyle/>
              <a:p>
                <a:r>
                  <a:rPr lang="en-US" altLang="zh-TW" dirty="0"/>
                  <a:t>If the connectivity graph rectangular,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consists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grids,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some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fast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approximation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Steiner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tree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applied,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FLUTE.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FLUTE,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time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complexity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reduced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i="1" dirty="0"/>
                  <a:t>O((d)</a:t>
                </a:r>
                <a:r>
                  <a:rPr lang="zh-TW" altLang="en-US" i="1" dirty="0"/>
                  <a:t>*</a:t>
                </a:r>
                <a:r>
                  <a:rPr lang="en-US" altLang="zh-TW" i="1" dirty="0"/>
                  <a:t>log(d)),</a:t>
                </a:r>
                <a:r>
                  <a:rPr lang="zh-TW" altLang="en-US" i="1" dirty="0"/>
                  <a:t> </a:t>
                </a:r>
                <a:r>
                  <a:rPr lang="en-US" altLang="zh-TW" dirty="0"/>
                  <a:t>where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#terminal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FLUTE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has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really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low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wirelength(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degree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500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)</a:t>
                </a:r>
                <a:endParaRPr lang="en" altLang="zh-TW" dirty="0"/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pPr marL="0" indent="0">
                  <a:buNone/>
                </a:pPr>
                <a:r>
                  <a:rPr lang="en" altLang="zh-TW" dirty="0"/>
                  <a:t>	</a:t>
                </a:r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endParaRPr lang="en" altLang="zh-TW" dirty="0"/>
              </a:p>
              <a:p>
                <a:endParaRPr lang="en-US" altLang="zh-TW" dirty="0"/>
              </a:p>
              <a:p>
                <a:endParaRPr lang="en-US" altLang="zh-TW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2CFE75-50C5-4789-894E-A85AF0E97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990600"/>
                <a:ext cx="10769600" cy="5534744"/>
              </a:xfrm>
              <a:blipFill>
                <a:blip r:embed="rId2"/>
                <a:stretch>
                  <a:fillRect l="-824" t="-9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24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372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and Contribution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visualization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draw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  <a:r>
              <a:rPr lang="zh-TW" altLang="en-US" dirty="0"/>
              <a:t> </a:t>
            </a:r>
            <a:r>
              <a:rPr lang="en-US" altLang="zh-TW" dirty="0"/>
              <a:t>graph.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24788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previous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Contribution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Observation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2045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r>
              <a:rPr lang="zh-TW" altLang="en-US" dirty="0"/>
              <a:t> </a:t>
            </a:r>
            <a:r>
              <a:rPr lang="en-US" altLang="zh-TW" dirty="0"/>
              <a:t>without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27</a:t>
            </a:fld>
            <a:endParaRPr lang="en-US" altLang="zh-Hant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909DED-C4CB-C14C-AD2B-4257C00D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361"/>
            <a:ext cx="4320000" cy="216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152A8D7-BDCA-F34F-B056-24083DECF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40" y="1177723"/>
            <a:ext cx="4320000" cy="216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7001842-3CFC-854C-98F5-B214D8F48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1145575"/>
            <a:ext cx="4320000" cy="216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CA3C240-D806-7442-9190-63460E515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629"/>
            <a:ext cx="4320000" cy="216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6FED3E7-E080-8A45-858C-306921E4A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40" y="3705705"/>
            <a:ext cx="4320000" cy="216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63057EE-57BA-9648-BC32-693E91A97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705705"/>
            <a:ext cx="4320000" cy="2160000"/>
          </a:xfrm>
          <a:prstGeom prst="rect">
            <a:avLst/>
          </a:prstGeom>
        </p:spPr>
      </p:pic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C1987453-7814-A547-BDE2-76EB6031ADD7}"/>
              </a:ext>
            </a:extLst>
          </p:cNvPr>
          <p:cNvSpPr txBox="1">
            <a:spLocks/>
          </p:cNvSpPr>
          <p:nvPr/>
        </p:nvSpPr>
        <p:spPr bwMode="auto">
          <a:xfrm>
            <a:off x="335360" y="5922896"/>
            <a:ext cx="10769600" cy="55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/>
              <a:t>Test</a:t>
            </a:r>
            <a:r>
              <a:rPr lang="zh-TW" altLang="en-US" kern="0"/>
              <a:t> </a:t>
            </a:r>
            <a:r>
              <a:rPr lang="en-US" altLang="zh-TW" kern="0"/>
              <a:t>circuit</a:t>
            </a:r>
            <a:r>
              <a:rPr lang="zh-TW" altLang="en-US" kern="0"/>
              <a:t> </a:t>
            </a:r>
            <a:r>
              <a:rPr lang="en-US" altLang="zh-TW" kern="0"/>
              <a:t>is</a:t>
            </a:r>
            <a:r>
              <a:rPr lang="zh-TW" altLang="en-US" kern="0"/>
              <a:t> </a:t>
            </a:r>
            <a:r>
              <a:rPr lang="en-US" altLang="zh-TW" kern="0"/>
              <a:t>generated</a:t>
            </a:r>
            <a:r>
              <a:rPr lang="zh-TW" altLang="en-US" kern="0"/>
              <a:t> </a:t>
            </a:r>
            <a:r>
              <a:rPr lang="en-US" altLang="zh-TW" kern="0"/>
              <a:t>by</a:t>
            </a:r>
            <a:r>
              <a:rPr lang="zh-TW" altLang="en-US" kern="0"/>
              <a:t> </a:t>
            </a:r>
            <a:r>
              <a:rPr lang="en-US" altLang="zh-TW" kern="0"/>
              <a:t>randomly</a:t>
            </a:r>
            <a:r>
              <a:rPr lang="zh-TW" altLang="en-US" kern="0"/>
              <a:t> </a:t>
            </a:r>
            <a:r>
              <a:rPr lang="en-US" altLang="zh-TW" kern="0"/>
              <a:t>generate</a:t>
            </a:r>
            <a:r>
              <a:rPr lang="zh-TW" altLang="en-US" kern="0"/>
              <a:t> </a:t>
            </a:r>
            <a:r>
              <a:rPr lang="en-US" altLang="zh-TW" kern="0"/>
              <a:t>C-NOT.</a:t>
            </a:r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pPr marL="0" indent="0">
              <a:buFont typeface="標楷體" pitchFamily="65" charset="-120"/>
              <a:buNone/>
            </a:pPr>
            <a:r>
              <a:rPr lang="en" altLang="zh-TW" kern="0"/>
              <a:t>	</a:t>
            </a:r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-US" altLang="zh-TW" kern="0"/>
          </a:p>
          <a:p>
            <a:endParaRPr lang="en-US" altLang="zh-TW" i="1" kern="0" dirty="0"/>
          </a:p>
        </p:txBody>
      </p:sp>
    </p:spTree>
    <p:extLst>
      <p:ext uri="{BB962C8B-B14F-4D97-AF65-F5344CB8AC3E}">
        <p14:creationId xmlns:p14="http://schemas.microsoft.com/office/powerpoint/2010/main" val="340584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r>
              <a:rPr lang="zh-TW" altLang="en-US" dirty="0"/>
              <a:t> </a:t>
            </a:r>
            <a:r>
              <a:rPr lang="en-US" altLang="zh-TW" dirty="0"/>
              <a:t>without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28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1D9C7A-A49C-9D4D-B0F2-58BC1127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" y="1054035"/>
            <a:ext cx="4320000" cy="21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1107ED-D83F-C84A-BD24-15F5CC65C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44" y="1037479"/>
            <a:ext cx="4320000" cy="216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923B327-A345-6A4F-A4CE-211D1816C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1037479"/>
            <a:ext cx="4320000" cy="216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09A1ACC-687E-BE44-9807-F5DDE441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" y="3485685"/>
            <a:ext cx="4320000" cy="216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50E8416-F100-DE44-AAA5-862DAA68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485685"/>
            <a:ext cx="4320000" cy="216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6729611-2525-F04D-A70A-6D5352DCC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3476459"/>
            <a:ext cx="4320000" cy="216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8BA866A-9B29-6A4C-9D44-602D754185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2773" r="35326" b="81437"/>
          <a:stretch/>
        </p:blipFill>
        <p:spPr>
          <a:xfrm>
            <a:off x="6656944" y="5656778"/>
            <a:ext cx="5616624" cy="312644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25A1701E-C0AE-3243-BE62-400C81CE75BE}"/>
              </a:ext>
            </a:extLst>
          </p:cNvPr>
          <p:cNvSpPr txBox="1">
            <a:spLocks/>
          </p:cNvSpPr>
          <p:nvPr/>
        </p:nvSpPr>
        <p:spPr bwMode="auto">
          <a:xfrm>
            <a:off x="407368" y="5913990"/>
            <a:ext cx="10769600" cy="55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/>
              <a:t>Test</a:t>
            </a:r>
            <a:r>
              <a:rPr lang="zh-TW" altLang="en-US" kern="0"/>
              <a:t> </a:t>
            </a:r>
            <a:r>
              <a:rPr lang="en-US" altLang="zh-TW" kern="0"/>
              <a:t>circuit</a:t>
            </a:r>
            <a:r>
              <a:rPr lang="zh-TW" altLang="en-US" kern="0"/>
              <a:t> </a:t>
            </a:r>
            <a:r>
              <a:rPr lang="en-US" altLang="zh-TW" kern="0"/>
              <a:t>is</a:t>
            </a:r>
            <a:r>
              <a:rPr lang="zh-TW" altLang="en-US" kern="0"/>
              <a:t> </a:t>
            </a:r>
            <a:r>
              <a:rPr lang="en-US" altLang="zh-TW" kern="0"/>
              <a:t>generated</a:t>
            </a:r>
            <a:r>
              <a:rPr lang="zh-TW" altLang="en-US" kern="0"/>
              <a:t> </a:t>
            </a:r>
            <a:r>
              <a:rPr lang="en-US" altLang="zh-TW" kern="0"/>
              <a:t>by</a:t>
            </a:r>
            <a:r>
              <a:rPr lang="zh-TW" altLang="en-US" kern="0"/>
              <a:t> </a:t>
            </a:r>
            <a:r>
              <a:rPr lang="en-US" altLang="zh-TW" kern="0"/>
              <a:t>randomly</a:t>
            </a:r>
            <a:r>
              <a:rPr lang="zh-TW" altLang="en-US" kern="0"/>
              <a:t> </a:t>
            </a:r>
            <a:r>
              <a:rPr lang="en-US" altLang="zh-TW" kern="0"/>
              <a:t>generate</a:t>
            </a:r>
            <a:r>
              <a:rPr lang="zh-TW" altLang="en-US" kern="0"/>
              <a:t> </a:t>
            </a:r>
            <a:r>
              <a:rPr lang="en-US" altLang="zh-TW" kern="0"/>
              <a:t>C-NOT.</a:t>
            </a:r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pPr marL="0" indent="0">
              <a:buFont typeface="標楷體" pitchFamily="65" charset="-120"/>
              <a:buNone/>
            </a:pPr>
            <a:r>
              <a:rPr lang="en" altLang="zh-TW" kern="0"/>
              <a:t>	</a:t>
            </a:r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-US" altLang="zh-TW" kern="0"/>
          </a:p>
          <a:p>
            <a:endParaRPr lang="en-US" altLang="zh-TW" i="1" kern="0" dirty="0"/>
          </a:p>
        </p:txBody>
      </p:sp>
    </p:spTree>
    <p:extLst>
      <p:ext uri="{BB962C8B-B14F-4D97-AF65-F5344CB8AC3E}">
        <p14:creationId xmlns:p14="http://schemas.microsoft.com/office/powerpoint/2010/main" val="4158110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29</a:t>
            </a:fld>
            <a:endParaRPr lang="en-US" altLang="zh-Hant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909DED-C4CB-C14C-AD2B-4257C00D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361"/>
            <a:ext cx="4320000" cy="216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152A8D7-BDCA-F34F-B056-24083DECF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40" y="1177723"/>
            <a:ext cx="4320000" cy="216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7001842-3CFC-854C-98F5-B214D8F48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1145575"/>
            <a:ext cx="4320000" cy="216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CA3C240-D806-7442-9190-63460E515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629"/>
            <a:ext cx="4320000" cy="216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6FED3E7-E080-8A45-858C-306921E4A6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40" y="3705705"/>
            <a:ext cx="4320000" cy="216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63057EE-57BA-9648-BC32-693E91A97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705705"/>
            <a:ext cx="4320000" cy="2160000"/>
          </a:xfrm>
          <a:prstGeom prst="rect">
            <a:avLst/>
          </a:prstGeom>
        </p:spPr>
      </p:pic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C1987453-7814-A547-BDE2-76EB6031ADD7}"/>
              </a:ext>
            </a:extLst>
          </p:cNvPr>
          <p:cNvSpPr txBox="1">
            <a:spLocks/>
          </p:cNvSpPr>
          <p:nvPr/>
        </p:nvSpPr>
        <p:spPr bwMode="auto">
          <a:xfrm>
            <a:off x="335360" y="5922896"/>
            <a:ext cx="10769600" cy="55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/>
              <a:t>Test</a:t>
            </a:r>
            <a:r>
              <a:rPr lang="zh-TW" altLang="en-US" kern="0"/>
              <a:t> </a:t>
            </a:r>
            <a:r>
              <a:rPr lang="en-US" altLang="zh-TW" kern="0"/>
              <a:t>circuit</a:t>
            </a:r>
            <a:r>
              <a:rPr lang="zh-TW" altLang="en-US" kern="0"/>
              <a:t> </a:t>
            </a:r>
            <a:r>
              <a:rPr lang="en-US" altLang="zh-TW" kern="0"/>
              <a:t>is</a:t>
            </a:r>
            <a:r>
              <a:rPr lang="zh-TW" altLang="en-US" kern="0"/>
              <a:t> </a:t>
            </a:r>
            <a:r>
              <a:rPr lang="en-US" altLang="zh-TW" kern="0"/>
              <a:t>generated</a:t>
            </a:r>
            <a:r>
              <a:rPr lang="zh-TW" altLang="en-US" kern="0"/>
              <a:t> </a:t>
            </a:r>
            <a:r>
              <a:rPr lang="en-US" altLang="zh-TW" kern="0"/>
              <a:t>by</a:t>
            </a:r>
            <a:r>
              <a:rPr lang="zh-TW" altLang="en-US" kern="0"/>
              <a:t> </a:t>
            </a:r>
            <a:r>
              <a:rPr lang="en-US" altLang="zh-TW" kern="0"/>
              <a:t>randomly</a:t>
            </a:r>
            <a:r>
              <a:rPr lang="zh-TW" altLang="en-US" kern="0"/>
              <a:t> </a:t>
            </a:r>
            <a:r>
              <a:rPr lang="en-US" altLang="zh-TW" kern="0"/>
              <a:t>generate</a:t>
            </a:r>
            <a:r>
              <a:rPr lang="zh-TW" altLang="en-US" kern="0"/>
              <a:t> </a:t>
            </a:r>
            <a:r>
              <a:rPr lang="en-US" altLang="zh-TW" kern="0"/>
              <a:t>C-NOT.</a:t>
            </a:r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pPr marL="0" indent="0">
              <a:buFont typeface="標楷體" pitchFamily="65" charset="-120"/>
              <a:buNone/>
            </a:pPr>
            <a:r>
              <a:rPr lang="en" altLang="zh-TW" kern="0"/>
              <a:t>	</a:t>
            </a:r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-US" altLang="zh-TW" kern="0"/>
          </a:p>
          <a:p>
            <a:endParaRPr lang="en-US" altLang="zh-TW" i="1" kern="0" dirty="0"/>
          </a:p>
        </p:txBody>
      </p:sp>
    </p:spTree>
    <p:extLst>
      <p:ext uri="{BB962C8B-B14F-4D97-AF65-F5344CB8AC3E}">
        <p14:creationId xmlns:p14="http://schemas.microsoft.com/office/powerpoint/2010/main" val="30902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Contribution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Observation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Discussion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26954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r>
              <a:rPr lang="zh-TW" altLang="en-US" dirty="0"/>
              <a:t> </a:t>
            </a:r>
            <a:r>
              <a:rPr lang="en-US" altLang="zh-TW"/>
              <a:t>with</a:t>
            </a:r>
            <a:r>
              <a:rPr lang="zh-TW" altLang="en-US"/>
              <a:t> </a:t>
            </a:r>
            <a:r>
              <a:rPr lang="en-US" altLang="zh-TW" dirty="0"/>
              <a:t>connectivity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30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1D9C7A-A49C-9D4D-B0F2-58BC1127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" y="1054035"/>
            <a:ext cx="4320000" cy="21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1107ED-D83F-C84A-BD24-15F5CC65C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44" y="1037479"/>
            <a:ext cx="4320000" cy="216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923B327-A345-6A4F-A4CE-211D1816C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1037479"/>
            <a:ext cx="4320000" cy="216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09A1ACC-687E-BE44-9807-F5DDE441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" y="3485685"/>
            <a:ext cx="4320000" cy="216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50E8416-F100-DE44-AAA5-862DAA68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485685"/>
            <a:ext cx="4320000" cy="216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6729611-2525-F04D-A70A-6D5352DCC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3476459"/>
            <a:ext cx="4320000" cy="216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8BA866A-9B29-6A4C-9D44-602D754185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12702" r="38002" b="83509"/>
          <a:stretch/>
        </p:blipFill>
        <p:spPr>
          <a:xfrm>
            <a:off x="7320136" y="5677901"/>
            <a:ext cx="4824536" cy="187158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25A1701E-C0AE-3243-BE62-400C81CE75BE}"/>
              </a:ext>
            </a:extLst>
          </p:cNvPr>
          <p:cNvSpPr txBox="1">
            <a:spLocks/>
          </p:cNvSpPr>
          <p:nvPr/>
        </p:nvSpPr>
        <p:spPr bwMode="auto">
          <a:xfrm>
            <a:off x="407368" y="5913990"/>
            <a:ext cx="10769600" cy="55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/>
              <a:t>Test</a:t>
            </a:r>
            <a:r>
              <a:rPr lang="zh-TW" altLang="en-US" kern="0"/>
              <a:t> </a:t>
            </a:r>
            <a:r>
              <a:rPr lang="en-US" altLang="zh-TW" kern="0"/>
              <a:t>circuit</a:t>
            </a:r>
            <a:r>
              <a:rPr lang="zh-TW" altLang="en-US" kern="0"/>
              <a:t> </a:t>
            </a:r>
            <a:r>
              <a:rPr lang="en-US" altLang="zh-TW" kern="0"/>
              <a:t>is</a:t>
            </a:r>
            <a:r>
              <a:rPr lang="zh-TW" altLang="en-US" kern="0"/>
              <a:t> </a:t>
            </a:r>
            <a:r>
              <a:rPr lang="en-US" altLang="zh-TW" kern="0"/>
              <a:t>generated</a:t>
            </a:r>
            <a:r>
              <a:rPr lang="zh-TW" altLang="en-US" kern="0"/>
              <a:t> </a:t>
            </a:r>
            <a:r>
              <a:rPr lang="en-US" altLang="zh-TW" kern="0"/>
              <a:t>by</a:t>
            </a:r>
            <a:r>
              <a:rPr lang="zh-TW" altLang="en-US" kern="0"/>
              <a:t> </a:t>
            </a:r>
            <a:r>
              <a:rPr lang="en-US" altLang="zh-TW" kern="0"/>
              <a:t>randomly</a:t>
            </a:r>
            <a:r>
              <a:rPr lang="zh-TW" altLang="en-US" kern="0"/>
              <a:t> </a:t>
            </a:r>
            <a:r>
              <a:rPr lang="en-US" altLang="zh-TW" kern="0"/>
              <a:t>generate</a:t>
            </a:r>
            <a:r>
              <a:rPr lang="zh-TW" altLang="en-US" kern="0"/>
              <a:t> </a:t>
            </a:r>
            <a:r>
              <a:rPr lang="en-US" altLang="zh-TW" kern="0"/>
              <a:t>C-NOT.</a:t>
            </a:r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pPr marL="0" indent="0">
              <a:buFont typeface="標楷體" pitchFamily="65" charset="-120"/>
              <a:buNone/>
            </a:pPr>
            <a:r>
              <a:rPr lang="en" altLang="zh-TW" kern="0"/>
              <a:t>	</a:t>
            </a:r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" altLang="zh-TW" kern="0"/>
          </a:p>
          <a:p>
            <a:endParaRPr lang="en-US" altLang="zh-TW" kern="0"/>
          </a:p>
          <a:p>
            <a:endParaRPr lang="en-US" altLang="zh-TW" i="1" kern="0" dirty="0"/>
          </a:p>
        </p:txBody>
      </p:sp>
    </p:spTree>
    <p:extLst>
      <p:ext uri="{BB962C8B-B14F-4D97-AF65-F5344CB8AC3E}">
        <p14:creationId xmlns:p14="http://schemas.microsoft.com/office/powerpoint/2010/main" val="3927251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Visualization(python)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31</a:t>
            </a:fld>
            <a:endParaRPr lang="en-US" altLang="zh-Hant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814E22A0-2496-C041-86D0-67B4C6041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8" y="2514014"/>
            <a:ext cx="12192000" cy="1039091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0D49A2AF-D496-264F-BDF3-C486960ED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831040"/>
            <a:ext cx="12192000" cy="175846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A74C60A-AC2D-414C-8278-8ECD7271B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4442139"/>
            <a:ext cx="1526341" cy="126876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33D5DFD-9FB7-A143-94F7-9EF07880C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10" y="4272476"/>
            <a:ext cx="1238777" cy="170080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D0E95F6-E5FD-404E-B5C8-361784562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615637"/>
            <a:ext cx="2808312" cy="2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previous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work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Contribution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Observation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28173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534744"/>
          </a:xfrm>
        </p:spPr>
        <p:txBody>
          <a:bodyPr/>
          <a:lstStyle/>
          <a:p>
            <a:r>
              <a:rPr lang="en-US" altLang="zh-TW" dirty="0"/>
              <a:t>Observation</a:t>
            </a:r>
          </a:p>
          <a:p>
            <a:pPr lvl="1"/>
            <a:r>
              <a:rPr lang="en-US" altLang="zh-TW" dirty="0"/>
              <a:t>These</a:t>
            </a:r>
            <a:r>
              <a:rPr lang="zh-TW" altLang="en-US" dirty="0"/>
              <a:t> </a:t>
            </a:r>
            <a:r>
              <a:rPr lang="en-US" altLang="zh-TW" dirty="0"/>
              <a:t>two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both</a:t>
            </a:r>
            <a:r>
              <a:rPr lang="zh-TW" altLang="en-US" dirty="0"/>
              <a:t> </a:t>
            </a:r>
            <a:r>
              <a:rPr lang="en-US" altLang="zh-TW" dirty="0"/>
              <a:t>perform</a:t>
            </a:r>
            <a:r>
              <a:rPr lang="zh-TW" altLang="en-US" dirty="0"/>
              <a:t> </a:t>
            </a:r>
            <a:r>
              <a:rPr lang="en-US" altLang="zh-TW" dirty="0"/>
              <a:t>bad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cases.</a:t>
            </a:r>
            <a:r>
              <a:rPr lang="zh-TW" altLang="en-US" dirty="0"/>
              <a:t> </a:t>
            </a:r>
            <a:r>
              <a:rPr lang="en-US" altLang="zh-TW" dirty="0"/>
              <a:t>Maybe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because</a:t>
            </a:r>
            <a:r>
              <a:rPr lang="zh-TW" altLang="en-US" dirty="0"/>
              <a:t> </a:t>
            </a:r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focus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single</a:t>
            </a:r>
            <a:r>
              <a:rPr lang="zh-TW" altLang="en-US" dirty="0"/>
              <a:t> </a:t>
            </a:r>
            <a:r>
              <a:rPr lang="en-US" altLang="zh-TW" dirty="0"/>
              <a:t>column,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/>
              <a:t>columns’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lost.</a:t>
            </a:r>
          </a:p>
          <a:p>
            <a:pPr lvl="1"/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second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says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partitioning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bad</a:t>
            </a:r>
            <a:r>
              <a:rPr lang="zh-TW" altLang="en-US" dirty="0"/>
              <a:t> </a:t>
            </a:r>
            <a:r>
              <a:rPr lang="en-US" altLang="zh-TW" dirty="0"/>
              <a:t>performance.</a:t>
            </a:r>
            <a:r>
              <a:rPr lang="zh-TW" altLang="en-US" dirty="0"/>
              <a:t> </a:t>
            </a:r>
            <a:r>
              <a:rPr lang="en-US" altLang="zh-TW" dirty="0"/>
              <a:t>Maybe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because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increasing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Steiner</a:t>
            </a:r>
            <a:r>
              <a:rPr lang="zh-TW" altLang="en-US" dirty="0"/>
              <a:t> </a:t>
            </a:r>
            <a:r>
              <a:rPr lang="en-US" altLang="zh-TW" dirty="0"/>
              <a:t>trees.</a:t>
            </a:r>
          </a:p>
          <a:p>
            <a:r>
              <a:rPr lang="en-US" altLang="zh-TW" dirty="0"/>
              <a:t>Future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</a:p>
          <a:p>
            <a:pPr lvl="1"/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rectangular.</a:t>
            </a:r>
          </a:p>
          <a:p>
            <a:pPr lvl="1"/>
            <a:r>
              <a:rPr lang="en-US" altLang="zh-TW" dirty="0"/>
              <a:t>Given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connectivity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en" altLang="zh-TW" dirty="0"/>
              <a:t>architecture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place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qubits</a:t>
            </a:r>
            <a:r>
              <a:rPr lang="zh-TW" altLang="en-US" dirty="0"/>
              <a:t> </a:t>
            </a:r>
            <a:r>
              <a:rPr lang="en-US" altLang="zh-TW" dirty="0"/>
              <a:t>?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pPr marL="0" indent="0">
              <a:buNone/>
            </a:pPr>
            <a:r>
              <a:rPr lang="en" altLang="zh-TW" dirty="0"/>
              <a:t>	</a:t>
            </a:r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63389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C-NOT</a:t>
            </a:r>
            <a:r>
              <a:rPr lang="zh-TW" altLang="en-US" dirty="0"/>
              <a:t> </a:t>
            </a:r>
            <a:r>
              <a:rPr lang="en-US" altLang="zh-TW" dirty="0"/>
              <a:t>gates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linear</a:t>
            </a:r>
            <a:r>
              <a:rPr lang="zh-TW" altLang="en-US" dirty="0"/>
              <a:t> </a:t>
            </a:r>
            <a:r>
              <a:rPr lang="en-US" altLang="zh-TW" dirty="0"/>
              <a:t>reversible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r>
              <a:rPr lang="zh-TW" altLang="en-US" dirty="0"/>
              <a:t> </a:t>
            </a:r>
            <a:r>
              <a:rPr lang="en-US" altLang="zh-TW" dirty="0"/>
              <a:t>consists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C-NOT</a:t>
            </a:r>
            <a:r>
              <a:rPr lang="zh-TW" altLang="en-US" dirty="0"/>
              <a:t> </a:t>
            </a:r>
            <a:r>
              <a:rPr lang="en-US" altLang="zh-TW" dirty="0"/>
              <a:t>gates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linear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reversible.</a:t>
            </a:r>
          </a:p>
          <a:p>
            <a:pPr lvl="1"/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linear</a:t>
            </a:r>
            <a:r>
              <a:rPr lang="zh-TW" altLang="en-US" dirty="0"/>
              <a:t> </a:t>
            </a:r>
            <a:r>
              <a:rPr lang="en-US" altLang="zh-TW" dirty="0"/>
              <a:t>because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linear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</a:p>
          <a:p>
            <a:pPr lvl="1"/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reversible</a:t>
            </a:r>
            <a:r>
              <a:rPr lang="zh-TW" altLang="en-US" dirty="0"/>
              <a:t> </a:t>
            </a:r>
            <a:r>
              <a:rPr lang="en-US" altLang="zh-TW" dirty="0"/>
              <a:t>because</a:t>
            </a:r>
            <a:r>
              <a:rPr lang="zh-TW" altLang="en-US" dirty="0"/>
              <a:t> </a:t>
            </a:r>
            <a:r>
              <a:rPr lang="en-US" altLang="zh-TW" dirty="0"/>
              <a:t>there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way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reverse</a:t>
            </a:r>
            <a:r>
              <a:rPr lang="zh-TW" altLang="en-US" dirty="0"/>
              <a:t> </a:t>
            </a:r>
            <a:r>
              <a:rPr lang="en-US" altLang="zh-TW" dirty="0"/>
              <a:t>function:</a:t>
            </a:r>
            <a:r>
              <a:rPr lang="zh-TW" altLang="en-US" dirty="0"/>
              <a:t> </a:t>
            </a:r>
            <a:r>
              <a:rPr lang="en-US" altLang="zh-TW" dirty="0"/>
              <a:t>reverse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C-NOT</a:t>
            </a:r>
            <a:r>
              <a:rPr lang="zh-TW" altLang="en-US" dirty="0"/>
              <a:t> </a:t>
            </a:r>
            <a:r>
              <a:rPr lang="en-US" altLang="zh-TW" dirty="0"/>
              <a:t>gates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DC0C61-3440-0A44-AD5F-B527E3A4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4241800"/>
            <a:ext cx="337185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Gaussian elimination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functions,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Gaussian</a:t>
            </a:r>
            <a:r>
              <a:rPr lang="zh-TW" altLang="en-US" dirty="0"/>
              <a:t> </a:t>
            </a:r>
            <a:r>
              <a:rPr lang="en-US" altLang="zh-TW" dirty="0"/>
              <a:t>elimination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synthesis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addition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one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another.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view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circuit,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" altLang="zh-TW" dirty="0"/>
              <a:t>equivalent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addition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one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another.</a:t>
            </a:r>
          </a:p>
          <a:p>
            <a:pPr lvl="1"/>
            <a:r>
              <a:rPr lang="en-US" altLang="zh-TW" dirty="0"/>
              <a:t>Thus,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use Gaussian elimination to make the output matrix become a identity matrix, we can obtain a circuit with inverse function.</a:t>
            </a:r>
          </a:p>
          <a:p>
            <a:pPr lvl="1"/>
            <a:r>
              <a:rPr lang="en-US" altLang="zh-TW" dirty="0"/>
              <a:t>With the reverse circuit, we can obtain the circuit with the original function.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109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Gaussian elimination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8CB8BF-AF67-9049-98B7-4EC5FFC0E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990600"/>
            <a:ext cx="7019833" cy="61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7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Gaussian elimination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4DB5F72-48B4-FD48-8C77-D9666532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105400"/>
          </a:xfrm>
        </p:spPr>
        <p:txBody>
          <a:bodyPr/>
          <a:lstStyle/>
          <a:p>
            <a:r>
              <a:rPr lang="en-US" altLang="zh-TW" dirty="0"/>
              <a:t>Defect:</a:t>
            </a:r>
          </a:p>
          <a:p>
            <a:pPr lvl="1"/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i="1" dirty="0"/>
              <a:t>O(n^2)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however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reducing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identity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operations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proven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i="1" dirty="0"/>
              <a:t>O(n^2/log(n))</a:t>
            </a:r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734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4DB5F72-48B4-FD48-8C77-D9666532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105400"/>
          </a:xfrm>
        </p:spPr>
        <p:txBody>
          <a:bodyPr/>
          <a:lstStyle/>
          <a:p>
            <a:r>
              <a:rPr lang="en" altLang="zh-TW" dirty="0"/>
              <a:t>Ketan N. Patel, Igor L. Markov and John P. Hayes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2003,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i="1" dirty="0"/>
              <a:t>O(n^2/log(n))</a:t>
            </a:r>
            <a:r>
              <a:rPr lang="zh-TW" altLang="en-US" i="1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reduce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 </a:t>
            </a:r>
            <a:r>
              <a:rPr lang="en-US" altLang="zh-TW" dirty="0"/>
              <a:t>identity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row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possible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378372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Previous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4DB5F72-48B4-FD48-8C77-D9666532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990600"/>
            <a:ext cx="10769600" cy="5105400"/>
          </a:xfrm>
        </p:spPr>
        <p:txBody>
          <a:bodyPr/>
          <a:lstStyle/>
          <a:p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algorithm:</a:t>
            </a:r>
          </a:p>
          <a:p>
            <a:pPr lvl="1"/>
            <a:r>
              <a:rPr lang="en-US" altLang="zh-TW" dirty="0" err="1"/>
              <a:t>Lwr_CNOT_Synth</a:t>
            </a:r>
            <a:r>
              <a:rPr lang="en-US" altLang="zh-TW" dirty="0"/>
              <a:t>:</a:t>
            </a:r>
          </a:p>
          <a:p>
            <a:pPr marL="400050" lvl="1" indent="0">
              <a:buNone/>
            </a:pPr>
            <a:r>
              <a:rPr lang="en-US" altLang="zh-TW" dirty="0"/>
              <a:t>Partition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”sections”,</a:t>
            </a:r>
            <a:r>
              <a:rPr lang="zh-TW" altLang="en-US" dirty="0"/>
              <a:t> </a:t>
            </a:r>
            <a:r>
              <a:rPr lang="en-US" altLang="zh-TW" dirty="0"/>
              <a:t>which</a:t>
            </a:r>
            <a:r>
              <a:rPr lang="zh-TW" altLang="en-US" dirty="0"/>
              <a:t> </a:t>
            </a:r>
            <a:r>
              <a:rPr lang="en-US" altLang="zh-TW" dirty="0"/>
              <a:t>consists</a:t>
            </a:r>
            <a:r>
              <a:rPr lang="zh-TW" altLang="en-US" dirty="0"/>
              <a:t> </a:t>
            </a:r>
            <a:r>
              <a:rPr lang="en-US" altLang="zh-TW" i="1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columns.</a:t>
            </a:r>
            <a:r>
              <a:rPr lang="zh-TW" altLang="en-US" dirty="0"/>
              <a:t> 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r>
              <a:rPr lang="en-US" altLang="zh-TW" dirty="0"/>
              <a:t>sections,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these</a:t>
            </a:r>
            <a:r>
              <a:rPr lang="zh-TW" altLang="en-US" dirty="0"/>
              <a:t> </a:t>
            </a:r>
            <a:r>
              <a:rPr lang="en-US" altLang="zh-TW" dirty="0"/>
              <a:t>three</a:t>
            </a:r>
            <a:r>
              <a:rPr lang="zh-TW" altLang="en-US" dirty="0"/>
              <a:t> </a:t>
            </a:r>
            <a:r>
              <a:rPr lang="en-US" altLang="zh-TW" dirty="0"/>
              <a:t>steps:</a:t>
            </a:r>
          </a:p>
          <a:p>
            <a:pPr marL="400050" lvl="1" indent="0">
              <a:buNone/>
            </a:pPr>
            <a:r>
              <a:rPr lang="en-US" altLang="zh-TW" dirty="0"/>
              <a:t>	step</a:t>
            </a:r>
            <a:r>
              <a:rPr lang="zh-TW" altLang="en-US" dirty="0"/>
              <a:t>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eliminate</a:t>
            </a:r>
            <a:r>
              <a:rPr lang="zh-TW" altLang="en-US" dirty="0"/>
              <a:t> </a:t>
            </a:r>
            <a:r>
              <a:rPr lang="en-US" altLang="zh-TW" dirty="0"/>
              <a:t>duplicate</a:t>
            </a:r>
            <a:r>
              <a:rPr lang="zh-TW" altLang="en-US" dirty="0"/>
              <a:t> </a:t>
            </a:r>
            <a:r>
              <a:rPr lang="en-US" altLang="zh-TW" dirty="0"/>
              <a:t>sub-rows</a:t>
            </a:r>
          </a:p>
          <a:p>
            <a:pPr marL="400050" lvl="1" indent="0">
              <a:buNone/>
            </a:pPr>
            <a:r>
              <a:rPr lang="en-US" altLang="zh-TW" dirty="0"/>
              <a:t>	step</a:t>
            </a:r>
            <a:r>
              <a:rPr lang="zh-TW" altLang="en-US" dirty="0"/>
              <a:t> </a:t>
            </a:r>
            <a:r>
              <a:rPr lang="en-US" altLang="zh-TW" dirty="0"/>
              <a:t>B: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section</a:t>
            </a:r>
            <a:r>
              <a:rPr lang="zh-TW" altLang="en-US" dirty="0"/>
              <a:t> </a:t>
            </a:r>
            <a:r>
              <a:rPr lang="en-US" altLang="zh-TW" dirty="0"/>
              <a:t>diagonal</a:t>
            </a:r>
          </a:p>
          <a:p>
            <a:pPr marL="400050" lvl="1" indent="0">
              <a:buNone/>
            </a:pPr>
            <a:r>
              <a:rPr lang="en-US" altLang="zh-TW" dirty="0"/>
              <a:t>	step</a:t>
            </a:r>
            <a:r>
              <a:rPr lang="zh-TW" altLang="en-US" dirty="0"/>
              <a:t> </a:t>
            </a:r>
            <a:r>
              <a:rPr lang="en-US" altLang="zh-TW" dirty="0"/>
              <a:t>C:</a:t>
            </a:r>
            <a:r>
              <a:rPr lang="zh-TW" altLang="en-US" dirty="0"/>
              <a:t> </a:t>
            </a:r>
            <a:r>
              <a:rPr lang="en-US" altLang="zh-TW" dirty="0"/>
              <a:t>remove</a:t>
            </a:r>
            <a:r>
              <a:rPr lang="zh-TW" altLang="en-US" dirty="0"/>
              <a:t> </a:t>
            </a:r>
            <a:r>
              <a:rPr lang="en-US" altLang="zh-TW" dirty="0"/>
              <a:t>remaining</a:t>
            </a:r>
            <a:r>
              <a:rPr lang="zh-TW" altLang="en-US" dirty="0"/>
              <a:t> </a:t>
            </a:r>
            <a:r>
              <a:rPr lang="en-US" altLang="zh-TW" dirty="0"/>
              <a:t>ones(</a:t>
            </a:r>
            <a:r>
              <a:rPr lang="zh-TW" altLang="en-US" dirty="0"/>
              <a:t> </a:t>
            </a:r>
            <a:r>
              <a:rPr lang="en-US" altLang="zh-TW" dirty="0"/>
              <a:t>same</a:t>
            </a:r>
            <a:r>
              <a:rPr lang="zh-TW" altLang="en-US" dirty="0"/>
              <a:t> </a:t>
            </a:r>
            <a:r>
              <a:rPr lang="en-US" altLang="zh-TW" dirty="0"/>
              <a:t>approach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Gaussian</a:t>
            </a:r>
            <a:r>
              <a:rPr lang="zh-TW" altLang="en-US" dirty="0"/>
              <a:t> </a:t>
            </a:r>
            <a:r>
              <a:rPr lang="en-US" altLang="zh-TW" dirty="0"/>
              <a:t>elimination)</a:t>
            </a:r>
          </a:p>
          <a:p>
            <a:pPr marL="400050" lvl="1" indent="0">
              <a:buNone/>
            </a:pP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  <a:p>
            <a:pPr marL="400050" lvl="1" indent="0">
              <a:buNone/>
            </a:pPr>
            <a:r>
              <a:rPr lang="zh-TW" altLang="en-US" dirty="0"/>
              <a:t>          </a:t>
            </a:r>
            <a:r>
              <a:rPr lang="en-US" altLang="zh-TW" dirty="0"/>
              <a:t>A				</a:t>
            </a:r>
            <a:r>
              <a:rPr lang="zh-TW" altLang="en-US" dirty="0"/>
              <a:t>          </a:t>
            </a:r>
            <a:r>
              <a:rPr lang="en-US" altLang="zh-TW" dirty="0"/>
              <a:t>B				</a:t>
            </a:r>
            <a:r>
              <a:rPr lang="zh-TW" altLang="en-US" dirty="0"/>
              <a:t>               </a:t>
            </a:r>
            <a:r>
              <a:rPr lang="en-US" altLang="zh-TW" dirty="0"/>
              <a:t>C</a:t>
            </a:r>
          </a:p>
          <a:p>
            <a:pPr marL="400050" lvl="1" indent="0">
              <a:buNone/>
            </a:pPr>
            <a:r>
              <a:rPr lang="en-US" altLang="zh-TW" dirty="0"/>
              <a:t>	</a:t>
            </a:r>
          </a:p>
          <a:p>
            <a:pPr marL="1257300" lvl="2" indent="-457200">
              <a:buFont typeface="+mj-lt"/>
              <a:buAutoNum type="arabicPeriod"/>
            </a:pPr>
            <a:endParaRPr lang="en-US" altLang="zh-TW" dirty="0"/>
          </a:p>
          <a:p>
            <a:pPr lvl="1"/>
            <a:endParaRPr lang="en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40F592-8091-0F48-8FDD-6710F2422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1088"/>
            <a:ext cx="3755717" cy="1479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93EFE2-0539-2B4B-9B58-CE6DCCD4C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01" y="4282391"/>
            <a:ext cx="3537199" cy="13816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2FFFCB0-A4E4-E148-BFF1-CC4F154B6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48" y="4261223"/>
            <a:ext cx="3584600" cy="13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90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30148</TotalTime>
  <Words>1598</Words>
  <Application>Microsoft Macintosh PowerPoint</Application>
  <PresentationFormat>寬螢幕</PresentationFormat>
  <Paragraphs>396</Paragraphs>
  <Slides>34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新細明體</vt:lpstr>
      <vt:lpstr>標楷體</vt:lpstr>
      <vt:lpstr>Arial</vt:lpstr>
      <vt:lpstr>Cambria Math</vt:lpstr>
      <vt:lpstr>Symbol</vt:lpstr>
      <vt:lpstr>Tahoma</vt:lpstr>
      <vt:lpstr>Wingdings</vt:lpstr>
      <vt:lpstr>Blends</vt:lpstr>
      <vt:lpstr>1_Blends</vt:lpstr>
      <vt:lpstr>Linear Reversible Circuit Synthesis and Optimization</vt:lpstr>
      <vt:lpstr>Outline</vt:lpstr>
      <vt:lpstr>Outline</vt:lpstr>
      <vt:lpstr>C-NOT gates and linear reversible circuit</vt:lpstr>
      <vt:lpstr>Gaussian elimination and synthesis</vt:lpstr>
      <vt:lpstr>Gaussian elimination and synthesis</vt:lpstr>
      <vt:lpstr>Gaussian elimination and synthesis</vt:lpstr>
      <vt:lpstr>Previous Work</vt:lpstr>
      <vt:lpstr>Previous Work</vt:lpstr>
      <vt:lpstr>Previous Work</vt:lpstr>
      <vt:lpstr>Previous Work</vt:lpstr>
      <vt:lpstr>Previous Work</vt:lpstr>
      <vt:lpstr>Matrix Reducing with Connectivity</vt:lpstr>
      <vt:lpstr>Matrix Reducing with Connectivity</vt:lpstr>
      <vt:lpstr>Proposed algorithm</vt:lpstr>
      <vt:lpstr>Proposed algorithm</vt:lpstr>
      <vt:lpstr>Proposed algorithm</vt:lpstr>
      <vt:lpstr>Proposed algorithm</vt:lpstr>
      <vt:lpstr>Complexity</vt:lpstr>
      <vt:lpstr>Outline</vt:lpstr>
      <vt:lpstr>Implementation and Contribution</vt:lpstr>
      <vt:lpstr>Implementation and Contribution</vt:lpstr>
      <vt:lpstr>Implementation and Contribution</vt:lpstr>
      <vt:lpstr>Implementation and Contribution</vt:lpstr>
      <vt:lpstr>Implementation and Contribution</vt:lpstr>
      <vt:lpstr>Outline</vt:lpstr>
      <vt:lpstr>Experimental Results without connectivity</vt:lpstr>
      <vt:lpstr>Experimental Results without connectivity</vt:lpstr>
      <vt:lpstr>Experimental Results with connectivity</vt:lpstr>
      <vt:lpstr>Experimental Results with connectivity</vt:lpstr>
      <vt:lpstr>Visualization(python)</vt:lpstr>
      <vt:lpstr>Outline</vt:lpstr>
      <vt:lpstr>Observation and Discussion</vt:lpstr>
      <vt:lpstr>PowerPoint 簡報</vt:lpstr>
    </vt:vector>
  </TitlesOfParts>
  <Company>NTUEE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黃彥翔</cp:lastModifiedBy>
  <cp:revision>1735</cp:revision>
  <cp:lastPrinted>2013-02-20T05:37:24Z</cp:lastPrinted>
  <dcterms:created xsi:type="dcterms:W3CDTF">2010-05-04T15:31:14Z</dcterms:created>
  <dcterms:modified xsi:type="dcterms:W3CDTF">2021-01-19T21:29:56Z</dcterms:modified>
</cp:coreProperties>
</file>