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84" r:id="rId5"/>
    <p:sldId id="285" r:id="rId6"/>
    <p:sldId id="286" r:id="rId7"/>
    <p:sldId id="287" r:id="rId8"/>
    <p:sldId id="288" r:id="rId9"/>
    <p:sldId id="289" r:id="rId10"/>
    <p:sldId id="290" r:id="rId11"/>
    <p:sldId id="291" r:id="rId12"/>
    <p:sldId id="293" r:id="rId13"/>
    <p:sldId id="292" r:id="rId14"/>
    <p:sldId id="294" r:id="rId15"/>
    <p:sldId id="295" r:id="rId16"/>
    <p:sldId id="296" r:id="rId17"/>
    <p:sldId id="297" r:id="rId18"/>
    <p:sldId id="298" r:id="rId19"/>
    <p:sldId id="299" r:id="rId20"/>
    <p:sldId id="300" r:id="rId21"/>
    <p:sldId id="301" r:id="rId22"/>
    <p:sldId id="302" r:id="rId23"/>
    <p:sldId id="303" r:id="rId24"/>
    <p:sldId id="30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B5AB-BD0E-8B40-B26A-6AB9C7FC3AF8}"/>
              </a:ext>
            </a:extLst>
          </p:cNvPr>
          <p:cNvSpPr>
            <a:spLocks noGrp="1"/>
          </p:cNvSpPr>
          <p:nvPr>
            <p:ph type="ctrTitle"/>
          </p:nvPr>
        </p:nvSpPr>
        <p:spPr/>
        <p:txBody>
          <a:bodyPr/>
          <a:lstStyle/>
          <a:p>
            <a:pPr algn="ctr"/>
            <a:r>
              <a:rPr lang="en-US" dirty="0"/>
              <a:t>Product Service Implementation</a:t>
            </a:r>
          </a:p>
        </p:txBody>
      </p:sp>
      <p:sp>
        <p:nvSpPr>
          <p:cNvPr id="3" name="Subtitle 2">
            <a:extLst>
              <a:ext uri="{FF2B5EF4-FFF2-40B4-BE49-F238E27FC236}">
                <a16:creationId xmlns:a16="http://schemas.microsoft.com/office/drawing/2014/main" id="{2848D703-0C5C-9347-86EF-C7A9C570B5C1}"/>
              </a:ext>
            </a:extLst>
          </p:cNvPr>
          <p:cNvSpPr>
            <a:spLocks noGrp="1"/>
          </p:cNvSpPr>
          <p:nvPr>
            <p:ph type="subTitle" idx="1"/>
          </p:nvPr>
        </p:nvSpPr>
        <p:spPr/>
        <p:txBody>
          <a:bodyPr/>
          <a:lstStyle/>
          <a:p>
            <a:pPr algn="ctr"/>
            <a:r>
              <a:rPr lang="en-US" dirty="0"/>
              <a:t>An overview of implementing microservices for the products.</a:t>
            </a:r>
          </a:p>
        </p:txBody>
      </p:sp>
      <p:sp>
        <p:nvSpPr>
          <p:cNvPr id="4" name="TextBox 3">
            <a:extLst>
              <a:ext uri="{FF2B5EF4-FFF2-40B4-BE49-F238E27FC236}">
                <a16:creationId xmlns:a16="http://schemas.microsoft.com/office/drawing/2014/main" id="{AE7F4BD6-75C2-7749-9B97-DD1C253D9AEC}"/>
              </a:ext>
            </a:extLst>
          </p:cNvPr>
          <p:cNvSpPr txBox="1"/>
          <p:nvPr/>
        </p:nvSpPr>
        <p:spPr>
          <a:xfrm>
            <a:off x="4129227" y="5817140"/>
            <a:ext cx="2522614" cy="707886"/>
          </a:xfrm>
          <a:prstGeom prst="rect">
            <a:avLst/>
          </a:prstGeom>
          <a:noFill/>
        </p:spPr>
        <p:txBody>
          <a:bodyPr wrap="none" rtlCol="0">
            <a:spAutoFit/>
          </a:bodyPr>
          <a:lstStyle/>
          <a:p>
            <a:pPr algn="ctr"/>
            <a:r>
              <a:rPr lang="en-US" sz="2000" dirty="0"/>
              <a:t>Presented by Bin Liu</a:t>
            </a:r>
          </a:p>
          <a:p>
            <a:pPr algn="ctr"/>
            <a:r>
              <a:rPr lang="en-US" sz="2000" dirty="0"/>
              <a:t>Version 1</a:t>
            </a:r>
          </a:p>
        </p:txBody>
      </p:sp>
    </p:spTree>
    <p:extLst>
      <p:ext uri="{BB962C8B-B14F-4D97-AF65-F5344CB8AC3E}">
        <p14:creationId xmlns:p14="http://schemas.microsoft.com/office/powerpoint/2010/main" val="405376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fontAlgn="base"/>
            <a:endParaRPr lang="en-US" dirty="0"/>
          </a:p>
          <a:p>
            <a:pPr fontAlgn="base"/>
            <a:endParaRPr lang="en-US" dirty="0"/>
          </a:p>
          <a:p>
            <a:r>
              <a:rPr lang="en-US" dirty="0"/>
              <a:t>Create Java Microservice Two - Persistence Microservice</a:t>
            </a:r>
          </a:p>
          <a:p>
            <a:pPr lvl="1"/>
            <a:r>
              <a:rPr lang="en-US" dirty="0"/>
              <a:t>Persistence microservice is the end point for accepting the request from Microservice One and performs database operations and returns the results to Microservice One, it does not interact with ReactJS client directly:</a:t>
            </a:r>
          </a:p>
          <a:p>
            <a:pPr lvl="2"/>
            <a:r>
              <a:rPr lang="en-US" dirty="0"/>
              <a:t>Kafka consumers</a:t>
            </a:r>
          </a:p>
          <a:p>
            <a:pPr lvl="3"/>
            <a:r>
              <a:rPr lang="en-US" dirty="0"/>
              <a:t>Listens to </a:t>
            </a:r>
            <a:r>
              <a:rPr lang="en-US" b="1" dirty="0" err="1"/>
              <a:t>product_price_topic</a:t>
            </a:r>
            <a:endParaRPr lang="en-US" b="1" dirty="0"/>
          </a:p>
          <a:p>
            <a:pPr lvl="4"/>
            <a:r>
              <a:rPr lang="en-US" dirty="0"/>
              <a:t>Retrieves the product information from Kafka</a:t>
            </a:r>
          </a:p>
          <a:p>
            <a:pPr lvl="4"/>
            <a:r>
              <a:rPr lang="en-US" dirty="0"/>
              <a:t>If the new price is not the same as existing price, updates the product new price into the database and sends the new price to Kafka so Microservice One consumer can get the change and update ReactJS client</a:t>
            </a:r>
          </a:p>
          <a:p>
            <a:pPr lvl="3"/>
            <a:r>
              <a:rPr lang="en-US" dirty="0"/>
              <a:t>Listens to </a:t>
            </a:r>
            <a:r>
              <a:rPr lang="en-US" b="1" dirty="0" err="1"/>
              <a:t>product_delete_topic</a:t>
            </a:r>
            <a:endParaRPr lang="en-US" b="1" dirty="0"/>
          </a:p>
          <a:p>
            <a:pPr lvl="4"/>
            <a:r>
              <a:rPr lang="en-US" dirty="0"/>
              <a:t>Retrieves the product information from Kafka and delete the product from the database</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329852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Architecture Considerations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fontAlgn="base"/>
            <a:endParaRPr lang="en-US" dirty="0"/>
          </a:p>
          <a:p>
            <a:pPr fontAlgn="base"/>
            <a:endParaRPr lang="en-US" dirty="0"/>
          </a:p>
          <a:p>
            <a:r>
              <a:rPr lang="en-US" dirty="0"/>
              <a:t>We should consider the following areas for the deployment of microservices</a:t>
            </a:r>
          </a:p>
          <a:p>
            <a:pPr lvl="1"/>
            <a:r>
              <a:rPr lang="en-US" dirty="0"/>
              <a:t>High availability and reliability</a:t>
            </a:r>
          </a:p>
          <a:p>
            <a:pPr lvl="1"/>
            <a:r>
              <a:rPr lang="en-US" dirty="0"/>
              <a:t>Scalability</a:t>
            </a:r>
          </a:p>
          <a:p>
            <a:pPr lvl="1"/>
            <a:r>
              <a:rPr lang="en-US" dirty="0"/>
              <a:t>Fault Tolerance</a:t>
            </a:r>
          </a:p>
          <a:p>
            <a:pPr lvl="1"/>
            <a:r>
              <a:rPr lang="en-US" dirty="0"/>
              <a:t>Monitoring and Logging</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30543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Architecture Considerations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fontScale="77500" lnSpcReduction="20000"/>
          </a:bodyPr>
          <a:lstStyle/>
          <a:p>
            <a:pPr lvl="1" fontAlgn="base"/>
            <a:endParaRPr lang="en-US" dirty="0"/>
          </a:p>
          <a:p>
            <a:pPr fontAlgn="base"/>
            <a:endParaRPr lang="en-US" dirty="0"/>
          </a:p>
          <a:p>
            <a:r>
              <a:rPr lang="en-US" dirty="0"/>
              <a:t>Based on the areas of consideration we suggest to use cloud based solutions</a:t>
            </a:r>
          </a:p>
          <a:p>
            <a:r>
              <a:rPr lang="en-US" dirty="0"/>
              <a:t>Sample usage of cloud based solution</a:t>
            </a:r>
          </a:p>
          <a:p>
            <a:pPr lvl="1"/>
            <a:r>
              <a:rPr lang="en-US" dirty="0"/>
              <a:t>Cloud:</a:t>
            </a:r>
          </a:p>
          <a:p>
            <a:pPr lvl="2"/>
            <a:r>
              <a:rPr lang="en-US" dirty="0"/>
              <a:t>AWS</a:t>
            </a:r>
          </a:p>
          <a:p>
            <a:pPr lvl="1"/>
            <a:r>
              <a:rPr lang="en-US" dirty="0"/>
              <a:t>Services:</a:t>
            </a:r>
          </a:p>
          <a:p>
            <a:pPr lvl="2"/>
            <a:r>
              <a:rPr lang="en-US" dirty="0"/>
              <a:t>API Gateway</a:t>
            </a:r>
          </a:p>
          <a:p>
            <a:pPr lvl="3"/>
            <a:r>
              <a:rPr lang="en-US" dirty="0"/>
              <a:t>Simplified API Management - Centralized Management, Versioning</a:t>
            </a:r>
          </a:p>
          <a:p>
            <a:pPr lvl="3"/>
            <a:r>
              <a:rPr lang="en-US" dirty="0"/>
              <a:t>Scalability - Auto-Scaling, Global Reach</a:t>
            </a:r>
          </a:p>
          <a:p>
            <a:pPr lvl="3"/>
            <a:r>
              <a:rPr lang="en-US" dirty="0"/>
              <a:t>Security - Built-in Security Features, DDoS Protection, TLS/SSL Termination</a:t>
            </a:r>
          </a:p>
          <a:p>
            <a:pPr lvl="3"/>
            <a:r>
              <a:rPr lang="en-US" dirty="0"/>
              <a:t>Performance Optimization – Caching, Low Latency</a:t>
            </a:r>
          </a:p>
          <a:p>
            <a:pPr lvl="3"/>
            <a:r>
              <a:rPr lang="en-US" dirty="0"/>
              <a:t>Monitoring and Analytics - Detailed Metrics, Logging</a:t>
            </a:r>
          </a:p>
          <a:p>
            <a:pPr lvl="3"/>
            <a:r>
              <a:rPr lang="en-US" dirty="0"/>
              <a:t>Integration with AWS Services</a:t>
            </a:r>
            <a:r>
              <a:rPr lang="en-US" b="1" dirty="0"/>
              <a:t> - </a:t>
            </a:r>
            <a:r>
              <a:rPr lang="en-US" dirty="0"/>
              <a:t>Seamless Integration, Event-Driven Architecture</a:t>
            </a:r>
          </a:p>
          <a:p>
            <a:pPr lvl="3"/>
            <a:r>
              <a:rPr lang="en-US" dirty="0"/>
              <a:t>Cost Efficiency</a:t>
            </a:r>
            <a:r>
              <a:rPr lang="en-US" b="1" dirty="0"/>
              <a:t> - </a:t>
            </a:r>
            <a:r>
              <a:rPr lang="en-US" dirty="0"/>
              <a:t>Pay-as-You-Go, Free Tier</a:t>
            </a:r>
          </a:p>
          <a:p>
            <a:pPr lvl="3"/>
            <a:r>
              <a:rPr lang="en-US" dirty="0"/>
              <a:t>API Customization and Transformation - Request/Response Transformation, Validation and Throttling</a:t>
            </a:r>
          </a:p>
          <a:p>
            <a:pPr lvl="3"/>
            <a:r>
              <a:rPr lang="en-US" dirty="0"/>
              <a:t>Custom Domain Names and SSL - Custom Domains, Automatic SSL/TLS</a:t>
            </a:r>
          </a:p>
          <a:p>
            <a:pPr lvl="3"/>
            <a:r>
              <a:rPr lang="en-US" dirty="0"/>
              <a:t>Developer Productivity - SDK Generation, Documentation</a:t>
            </a:r>
          </a:p>
          <a:p>
            <a:pPr lvl="3"/>
            <a:r>
              <a:rPr lang="en-US" dirty="0"/>
              <a:t>Flexible Deployment Options - Stage Management, Canary Releases</a:t>
            </a:r>
          </a:p>
          <a:p>
            <a:pPr lvl="4"/>
            <a:endParaRPr lang="en-US" dirty="0"/>
          </a:p>
          <a:p>
            <a:pPr lvl="4"/>
            <a:endParaRPr lang="en-US" dirty="0"/>
          </a:p>
          <a:p>
            <a:pPr lvl="4"/>
            <a:endParaRPr lang="en-US" dirty="0"/>
          </a:p>
          <a:p>
            <a:pPr marL="914400" lvl="2" indent="0">
              <a:buNone/>
            </a:pPr>
            <a:endParaRPr lang="en-US" dirty="0"/>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412866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Architecture Considerations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a:r>
              <a:rPr lang="en-US" dirty="0"/>
              <a:t>Sample usage of cloud based solution</a:t>
            </a:r>
          </a:p>
          <a:p>
            <a:pPr lvl="2"/>
            <a:r>
              <a:rPr lang="en-US" dirty="0"/>
              <a:t>Services:</a:t>
            </a:r>
          </a:p>
          <a:p>
            <a:pPr lvl="3"/>
            <a:r>
              <a:rPr lang="en-US" dirty="0"/>
              <a:t>ELB</a:t>
            </a:r>
          </a:p>
          <a:p>
            <a:pPr lvl="4"/>
            <a:r>
              <a:rPr lang="en-US" dirty="0"/>
              <a:t>High Availability and Fault Tolerance</a:t>
            </a:r>
            <a:r>
              <a:rPr lang="en-US" b="1" dirty="0"/>
              <a:t> - </a:t>
            </a:r>
            <a:r>
              <a:rPr lang="en-US" dirty="0"/>
              <a:t>Automatic Scaling, Multi-AZ Support</a:t>
            </a:r>
          </a:p>
          <a:p>
            <a:pPr lvl="4"/>
            <a:r>
              <a:rPr lang="en-US" dirty="0"/>
              <a:t>Flexible Load Balancing Options - Support for Multiple Protocols, Application Load Balancer (ALB), Network Load Balancer (NLB), Gateway Load Balancer</a:t>
            </a:r>
          </a:p>
          <a:p>
            <a:pPr lvl="4"/>
            <a:r>
              <a:rPr lang="en-US" dirty="0"/>
              <a:t>Security - SSL Termination, Integration with AWS WAF, DDoS Protection</a:t>
            </a:r>
          </a:p>
          <a:p>
            <a:pPr lvl="4"/>
            <a:r>
              <a:rPr lang="en-US" dirty="0"/>
              <a:t>Automatic Health Checks - Health Monitoring, Automated Failover</a:t>
            </a:r>
          </a:p>
          <a:p>
            <a:pPr lvl="4"/>
            <a:r>
              <a:rPr lang="en-US" dirty="0"/>
              <a:t>Improved Performance - Low Latency, Connection Draining</a:t>
            </a:r>
          </a:p>
          <a:p>
            <a:pPr lvl="4"/>
            <a:r>
              <a:rPr lang="en-US" dirty="0"/>
              <a:t>Cost-Effective - Pay-as-You-Go, Savings Plans</a:t>
            </a:r>
          </a:p>
          <a:p>
            <a:pPr lvl="4"/>
            <a:r>
              <a:rPr lang="en-US" dirty="0"/>
              <a:t>Seamless Integration with AWS Services - Elastic Beanstalk and ECS, Auto Scaling Integration</a:t>
            </a:r>
          </a:p>
          <a:p>
            <a:pPr lvl="4"/>
            <a:r>
              <a:rPr lang="en-US" dirty="0"/>
              <a:t>Advanced Traffic Management - Content-Based Routing, Cross-Zone Load Balancing</a:t>
            </a:r>
          </a:p>
          <a:p>
            <a:pPr lvl="4"/>
            <a:r>
              <a:rPr lang="en-US" dirty="0"/>
              <a:t>Operational Monitoring and Logging - CloudWatch Integration, Access Logs</a:t>
            </a:r>
          </a:p>
          <a:p>
            <a:pPr lvl="4"/>
            <a:r>
              <a:rPr lang="en-US" dirty="0"/>
              <a:t>Simplified Management - Managed Service, API and CLI Support</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86142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Architecture Considerations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a:r>
              <a:rPr lang="en-US" dirty="0"/>
              <a:t>Sample usage of cloud based solution</a:t>
            </a:r>
          </a:p>
          <a:p>
            <a:pPr lvl="2"/>
            <a:r>
              <a:rPr lang="en-US" dirty="0"/>
              <a:t>Services:</a:t>
            </a:r>
          </a:p>
          <a:p>
            <a:pPr lvl="3"/>
            <a:r>
              <a:rPr lang="en-US" dirty="0"/>
              <a:t>Amazon Managed Streaming for Apache Kafka</a:t>
            </a:r>
          </a:p>
          <a:p>
            <a:pPr lvl="4"/>
            <a:r>
              <a:rPr lang="en-US" dirty="0"/>
              <a:t>Fully Managed Service </a:t>
            </a:r>
            <a:r>
              <a:rPr lang="en-US" b="1" dirty="0"/>
              <a:t>- </a:t>
            </a:r>
            <a:r>
              <a:rPr lang="en-US" dirty="0"/>
              <a:t>Ease of Operation</a:t>
            </a:r>
          </a:p>
          <a:p>
            <a:pPr lvl="4"/>
            <a:r>
              <a:rPr lang="en-US" dirty="0"/>
              <a:t>Scalability - Elastic Scaling</a:t>
            </a:r>
          </a:p>
          <a:p>
            <a:pPr lvl="4"/>
            <a:r>
              <a:rPr lang="en-US" dirty="0"/>
              <a:t>Security - Integrated Security Features, Private Networking</a:t>
            </a:r>
          </a:p>
          <a:p>
            <a:pPr lvl="4"/>
            <a:r>
              <a:rPr lang="en-US" dirty="0"/>
              <a:t>High Availability - Multi-AZ Deployment</a:t>
            </a:r>
          </a:p>
          <a:p>
            <a:pPr lvl="4"/>
            <a:r>
              <a:rPr lang="en-US" dirty="0"/>
              <a:t>Cost Efficiency - Pay-as-You-Go Pricing,</a:t>
            </a:r>
            <a:r>
              <a:rPr lang="en-US" b="1" dirty="0"/>
              <a:t> </a:t>
            </a:r>
            <a:r>
              <a:rPr lang="en-US" dirty="0"/>
              <a:t>Automated Scaling</a:t>
            </a:r>
          </a:p>
          <a:p>
            <a:pPr lvl="4"/>
            <a:r>
              <a:rPr lang="en-US" dirty="0"/>
              <a:t>Seamless Integration</a:t>
            </a:r>
            <a:r>
              <a:rPr lang="en-US" b="1" dirty="0"/>
              <a:t> - </a:t>
            </a:r>
            <a:r>
              <a:rPr lang="en-US" dirty="0"/>
              <a:t>AWS Ecosystem Integration, Kafka Ecosystem Compatibility</a:t>
            </a:r>
          </a:p>
          <a:p>
            <a:pPr lvl="4"/>
            <a:r>
              <a:rPr lang="en-US" dirty="0"/>
              <a:t>Operational Monitoring - CloudWatch Integration, Logging and Metrics</a:t>
            </a:r>
          </a:p>
          <a:p>
            <a:pPr lvl="4"/>
            <a:r>
              <a:rPr lang="en-US" dirty="0"/>
              <a:t>Durability and Reliability - Replication and Data Durability, Automatic Recovery</a:t>
            </a:r>
          </a:p>
          <a:p>
            <a:pPr lvl="4"/>
            <a:r>
              <a:rPr lang="en-US" dirty="0"/>
              <a:t>Support for Kafka Versions - Multiple Kafka Versions</a:t>
            </a:r>
          </a:p>
          <a:p>
            <a:pPr lvl="4"/>
            <a:r>
              <a:rPr lang="en-US" dirty="0"/>
              <a:t>Developer-Friendly - Simplified Kafka Operations</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309032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Architecture Considerations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a:r>
              <a:rPr lang="en-US" dirty="0"/>
              <a:t>Sample usage of cloud based solution</a:t>
            </a:r>
          </a:p>
          <a:p>
            <a:pPr lvl="2"/>
            <a:r>
              <a:rPr lang="en-US" dirty="0"/>
              <a:t>Services:</a:t>
            </a:r>
          </a:p>
          <a:p>
            <a:pPr lvl="3"/>
            <a:r>
              <a:rPr lang="en-US" dirty="0"/>
              <a:t>EC2 or Elastic Beanstalk</a:t>
            </a:r>
          </a:p>
          <a:p>
            <a:pPr lvl="4"/>
            <a:r>
              <a:rPr lang="en-US" dirty="0"/>
              <a:t>Deploy the microservices</a:t>
            </a:r>
          </a:p>
          <a:p>
            <a:pPr lvl="4"/>
            <a:r>
              <a:rPr lang="en-US" b="1" dirty="0"/>
              <a:t>Amazon EC2</a:t>
            </a:r>
            <a:r>
              <a:rPr lang="en-US" dirty="0"/>
              <a:t> is ideal when you need complete control, custom configurations, and the flexibility to handle diverse and complex workloads</a:t>
            </a:r>
          </a:p>
          <a:p>
            <a:pPr lvl="4"/>
            <a:r>
              <a:rPr lang="en-US" b="1" dirty="0"/>
              <a:t>AWS Elastic Beanstalk</a:t>
            </a:r>
            <a:r>
              <a:rPr lang="en-US" dirty="0"/>
              <a:t> is perfect for developers who want a managed service that simplifies deployment, scaling, and management, allowing them to focus on the application rather than the infrastructure</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113370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Architecture Considerations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a:r>
              <a:rPr lang="en-US" dirty="0"/>
              <a:t>Sample usage of cloud based solution</a:t>
            </a:r>
          </a:p>
          <a:p>
            <a:pPr lvl="2"/>
            <a:r>
              <a:rPr lang="en-US" dirty="0"/>
              <a:t>Services:</a:t>
            </a:r>
          </a:p>
          <a:p>
            <a:pPr lvl="3"/>
            <a:r>
              <a:rPr lang="en-US" dirty="0"/>
              <a:t>Amazon RDS for PostgreSQL</a:t>
            </a:r>
          </a:p>
          <a:p>
            <a:pPr lvl="4"/>
            <a:r>
              <a:rPr lang="en-US" dirty="0"/>
              <a:t>Managed Service</a:t>
            </a:r>
          </a:p>
          <a:p>
            <a:pPr lvl="4"/>
            <a:r>
              <a:rPr lang="en-US" dirty="0"/>
              <a:t>Scalability</a:t>
            </a:r>
          </a:p>
          <a:p>
            <a:pPr lvl="4"/>
            <a:r>
              <a:rPr lang="en-US" dirty="0"/>
              <a:t>High Availability</a:t>
            </a:r>
          </a:p>
          <a:p>
            <a:pPr lvl="4"/>
            <a:r>
              <a:rPr lang="en-US" dirty="0"/>
              <a:t>Automatic Backups</a:t>
            </a:r>
          </a:p>
          <a:p>
            <a:pPr lvl="4"/>
            <a:r>
              <a:rPr lang="en-US" dirty="0"/>
              <a:t>Performance Monitoring</a:t>
            </a:r>
          </a:p>
          <a:p>
            <a:pPr lvl="4"/>
            <a:r>
              <a:rPr lang="en-US" dirty="0"/>
              <a:t>Security</a:t>
            </a:r>
          </a:p>
          <a:p>
            <a:pPr lvl="4"/>
            <a:r>
              <a:rPr lang="en-US" dirty="0"/>
              <a:t>Cost-Effectiveness</a:t>
            </a:r>
          </a:p>
          <a:p>
            <a:pPr lvl="4"/>
            <a:r>
              <a:rPr lang="en-US" dirty="0"/>
              <a:t>Ease of Migration</a:t>
            </a:r>
          </a:p>
          <a:p>
            <a:pPr lvl="4"/>
            <a:r>
              <a:rPr lang="en-US" dirty="0"/>
              <a:t>High Performance</a:t>
            </a:r>
          </a:p>
          <a:p>
            <a:pPr lvl="4"/>
            <a:r>
              <a:rPr lang="en-US" dirty="0"/>
              <a:t>Integration with AWS Ecosystem</a:t>
            </a:r>
          </a:p>
          <a:p>
            <a:pPr lvl="4"/>
            <a:endParaRPr lang="en-US" dirty="0"/>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219052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Architecture Considerations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a:r>
              <a:rPr lang="en-US" dirty="0"/>
              <a:t>Sample usage of cloud based solution</a:t>
            </a:r>
          </a:p>
          <a:p>
            <a:pPr lvl="2"/>
            <a:r>
              <a:rPr lang="en-US" dirty="0"/>
              <a:t>Services:</a:t>
            </a:r>
          </a:p>
          <a:p>
            <a:pPr lvl="3"/>
            <a:r>
              <a:rPr lang="en-US" dirty="0"/>
              <a:t>Monitoring and Logging</a:t>
            </a:r>
          </a:p>
          <a:p>
            <a:pPr lvl="4"/>
            <a:r>
              <a:rPr lang="en-US" dirty="0"/>
              <a:t>Monitoring Services</a:t>
            </a:r>
          </a:p>
          <a:p>
            <a:pPr lvl="5"/>
            <a:r>
              <a:rPr lang="en-US" dirty="0"/>
              <a:t>Amazon CloudWatch</a:t>
            </a:r>
            <a:r>
              <a:rPr lang="en-US" b="1" dirty="0"/>
              <a:t> – </a:t>
            </a:r>
            <a:r>
              <a:rPr lang="en-US" dirty="0"/>
              <a:t>Metrics, Alarms, Logs, Events</a:t>
            </a:r>
          </a:p>
          <a:p>
            <a:pPr lvl="5"/>
            <a:r>
              <a:rPr lang="en-US" dirty="0"/>
              <a:t>AWS X-Ray - Distributed Tracing, Service Maps</a:t>
            </a:r>
          </a:p>
          <a:p>
            <a:pPr lvl="5"/>
            <a:r>
              <a:rPr lang="en-US" dirty="0"/>
              <a:t>AWS CloudTrail - Audit Logs,</a:t>
            </a:r>
            <a:r>
              <a:rPr lang="en-US" b="1" dirty="0"/>
              <a:t> </a:t>
            </a:r>
            <a:r>
              <a:rPr lang="en-US" dirty="0"/>
              <a:t>Event History</a:t>
            </a:r>
          </a:p>
          <a:p>
            <a:pPr lvl="5"/>
            <a:r>
              <a:rPr lang="en-US" dirty="0"/>
              <a:t>AWS Trusted Advisor - Best Practices Checks</a:t>
            </a:r>
          </a:p>
          <a:p>
            <a:pPr lvl="4"/>
            <a:r>
              <a:rPr lang="en-US" dirty="0"/>
              <a:t>Logging Services</a:t>
            </a:r>
          </a:p>
          <a:p>
            <a:pPr lvl="5"/>
            <a:r>
              <a:rPr lang="en-US" dirty="0"/>
              <a:t>Amazon CloudWatch Logs</a:t>
            </a:r>
          </a:p>
          <a:p>
            <a:pPr lvl="5"/>
            <a:r>
              <a:rPr lang="en-US" dirty="0"/>
              <a:t>AWS Config</a:t>
            </a:r>
          </a:p>
          <a:p>
            <a:pPr lvl="5"/>
            <a:r>
              <a:rPr lang="en-US" dirty="0"/>
              <a:t>AWS Lambda Logs</a:t>
            </a:r>
          </a:p>
          <a:p>
            <a:pPr lvl="5"/>
            <a:r>
              <a:rPr lang="en-US" dirty="0"/>
              <a:t>Amazon S3 Logging</a:t>
            </a:r>
          </a:p>
          <a:p>
            <a:pPr lvl="5"/>
            <a:r>
              <a:rPr lang="en-US" dirty="0"/>
              <a:t>Amazon RDS Enhanced Monitoring</a:t>
            </a:r>
          </a:p>
          <a:p>
            <a:pPr lvl="4"/>
            <a:endParaRPr lang="en-US" dirty="0"/>
          </a:p>
          <a:p>
            <a:pPr lvl="4"/>
            <a:endParaRPr lang="en-US" dirty="0"/>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44107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Screen Shots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marL="114300" indent="0">
              <a:buNone/>
            </a:pPr>
            <a:endParaRPr lang="en-US" dirty="0"/>
          </a:p>
          <a:p>
            <a:pPr lvl="4"/>
            <a:endParaRPr lang="en-US" dirty="0"/>
          </a:p>
          <a:p>
            <a:pPr lvl="4"/>
            <a:endParaRPr lang="en-US" dirty="0"/>
          </a:p>
          <a:p>
            <a:pPr lvl="2"/>
            <a:endParaRPr lang="en-US" dirty="0"/>
          </a:p>
          <a:p>
            <a:pPr lvl="3"/>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5CBD4028-F336-0C4B-BEE3-FC63AE36272B}"/>
              </a:ext>
            </a:extLst>
          </p:cNvPr>
          <p:cNvPicPr>
            <a:picLocks noChangeAspect="1"/>
          </p:cNvPicPr>
          <p:nvPr/>
        </p:nvPicPr>
        <p:blipFill>
          <a:blip r:embed="rId2"/>
          <a:stretch>
            <a:fillRect/>
          </a:stretch>
        </p:blipFill>
        <p:spPr>
          <a:xfrm>
            <a:off x="2188718" y="1675972"/>
            <a:ext cx="5321035" cy="4365390"/>
          </a:xfrm>
          <a:prstGeom prst="rect">
            <a:avLst/>
          </a:prstGeom>
        </p:spPr>
      </p:pic>
    </p:spTree>
    <p:extLst>
      <p:ext uri="{BB962C8B-B14F-4D97-AF65-F5344CB8AC3E}">
        <p14:creationId xmlns:p14="http://schemas.microsoft.com/office/powerpoint/2010/main" val="3445203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Screen Shots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marL="114300" indent="0">
              <a:buNone/>
            </a:pPr>
            <a:endParaRPr lang="en-US" dirty="0"/>
          </a:p>
          <a:p>
            <a:pPr lvl="4"/>
            <a:endParaRPr lang="en-US" dirty="0"/>
          </a:p>
          <a:p>
            <a:pPr lvl="4"/>
            <a:endParaRPr lang="en-US" dirty="0"/>
          </a:p>
          <a:p>
            <a:pPr lvl="2"/>
            <a:endParaRPr lang="en-US" dirty="0"/>
          </a:p>
          <a:p>
            <a:pPr lvl="3"/>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3072AD3-A77B-3147-9E88-AC5C982099F9}"/>
              </a:ext>
            </a:extLst>
          </p:cNvPr>
          <p:cNvPicPr>
            <a:picLocks noChangeAspect="1"/>
          </p:cNvPicPr>
          <p:nvPr/>
        </p:nvPicPr>
        <p:blipFill>
          <a:blip r:embed="rId2"/>
          <a:stretch>
            <a:fillRect/>
          </a:stretch>
        </p:blipFill>
        <p:spPr>
          <a:xfrm>
            <a:off x="1235413" y="1854880"/>
            <a:ext cx="7655668" cy="3148239"/>
          </a:xfrm>
          <a:prstGeom prst="rect">
            <a:avLst/>
          </a:prstGeom>
        </p:spPr>
      </p:pic>
    </p:spTree>
    <p:extLst>
      <p:ext uri="{BB962C8B-B14F-4D97-AF65-F5344CB8AC3E}">
        <p14:creationId xmlns:p14="http://schemas.microsoft.com/office/powerpoint/2010/main" val="310743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Requirements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p:txBody>
          <a:bodyPr>
            <a:normAutofit/>
          </a:bodyPr>
          <a:lstStyle/>
          <a:p>
            <a:pPr fontAlgn="base"/>
            <a:r>
              <a:rPr lang="en-US" dirty="0"/>
              <a:t>Functional requirements: </a:t>
            </a:r>
          </a:p>
          <a:p>
            <a:pPr lvl="1" fontAlgn="base"/>
            <a:r>
              <a:rPr lang="en-US" dirty="0"/>
              <a:t>Develop a register product UI screen and API that captures product details and saves in DB.  </a:t>
            </a:r>
          </a:p>
          <a:p>
            <a:pPr lvl="1" fontAlgn="base"/>
            <a:r>
              <a:rPr lang="en-US" dirty="0"/>
              <a:t>Build an API to get the product details.</a:t>
            </a:r>
          </a:p>
          <a:p>
            <a:pPr lvl="1" fontAlgn="base"/>
            <a:r>
              <a:rPr lang="en-US" dirty="0"/>
              <a:t>Build an API that allows changes to the product price. It will send the price change event to Kafka and update the changes to DB.</a:t>
            </a:r>
          </a:p>
          <a:p>
            <a:pPr lvl="1" fontAlgn="base"/>
            <a:r>
              <a:rPr lang="en-US" dirty="0"/>
              <a:t>Reads the price change event from Kafka. </a:t>
            </a:r>
          </a:p>
          <a:p>
            <a:pPr lvl="1" fontAlgn="base"/>
            <a:r>
              <a:rPr lang="en-US" dirty="0"/>
              <a:t>Build a UI screen to view the Product details and update the product details in case of price change event.</a:t>
            </a:r>
          </a:p>
          <a:p>
            <a:pPr lvl="1" fontAlgn="base"/>
            <a:endParaRPr lang="en-US" dirty="0"/>
          </a:p>
          <a:p>
            <a:endParaRPr lang="en-US" dirty="0"/>
          </a:p>
        </p:txBody>
      </p:sp>
    </p:spTree>
    <p:extLst>
      <p:ext uri="{BB962C8B-B14F-4D97-AF65-F5344CB8AC3E}">
        <p14:creationId xmlns:p14="http://schemas.microsoft.com/office/powerpoint/2010/main" val="3556330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Screen Shots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marL="114300" indent="0">
              <a:buNone/>
            </a:pPr>
            <a:endParaRPr lang="en-US" dirty="0"/>
          </a:p>
          <a:p>
            <a:pPr lvl="2"/>
            <a:endParaRPr lang="en-US" dirty="0"/>
          </a:p>
          <a:p>
            <a:pPr lvl="3"/>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521BF812-45B1-5B4B-8901-96F6DCAD7384}"/>
              </a:ext>
            </a:extLst>
          </p:cNvPr>
          <p:cNvPicPr>
            <a:picLocks noChangeAspect="1"/>
          </p:cNvPicPr>
          <p:nvPr/>
        </p:nvPicPr>
        <p:blipFill>
          <a:blip r:embed="rId2"/>
          <a:stretch>
            <a:fillRect/>
          </a:stretch>
        </p:blipFill>
        <p:spPr>
          <a:xfrm>
            <a:off x="1488332" y="1391055"/>
            <a:ext cx="7052553" cy="4489430"/>
          </a:xfrm>
          <a:prstGeom prst="rect">
            <a:avLst/>
          </a:prstGeom>
        </p:spPr>
      </p:pic>
    </p:spTree>
    <p:extLst>
      <p:ext uri="{BB962C8B-B14F-4D97-AF65-F5344CB8AC3E}">
        <p14:creationId xmlns:p14="http://schemas.microsoft.com/office/powerpoint/2010/main" val="85877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Screen Shots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marL="114300" indent="0">
              <a:buNone/>
            </a:pPr>
            <a:endParaRPr lang="en-US" dirty="0"/>
          </a:p>
          <a:p>
            <a:pPr lvl="2"/>
            <a:endParaRPr lang="en-US" dirty="0"/>
          </a:p>
          <a:p>
            <a:pPr lvl="3"/>
            <a:endParaRPr lang="en-US" dirty="0"/>
          </a:p>
          <a:p>
            <a:endParaRPr lang="en-US" dirty="0"/>
          </a:p>
          <a:p>
            <a:pPr lvl="1"/>
            <a:endParaRPr lang="en-US" dirty="0"/>
          </a:p>
        </p:txBody>
      </p:sp>
      <p:pic>
        <p:nvPicPr>
          <p:cNvPr id="5" name="Picture 4">
            <a:extLst>
              <a:ext uri="{FF2B5EF4-FFF2-40B4-BE49-F238E27FC236}">
                <a16:creationId xmlns:a16="http://schemas.microsoft.com/office/drawing/2014/main" id="{022FDD78-1582-424C-9655-7E01425BC8C6}"/>
              </a:ext>
            </a:extLst>
          </p:cNvPr>
          <p:cNvPicPr>
            <a:picLocks noChangeAspect="1"/>
          </p:cNvPicPr>
          <p:nvPr/>
        </p:nvPicPr>
        <p:blipFill>
          <a:blip r:embed="rId2"/>
          <a:stretch>
            <a:fillRect/>
          </a:stretch>
        </p:blipFill>
        <p:spPr>
          <a:xfrm>
            <a:off x="620923" y="1375923"/>
            <a:ext cx="8900498" cy="4756033"/>
          </a:xfrm>
          <a:prstGeom prst="rect">
            <a:avLst/>
          </a:prstGeom>
        </p:spPr>
      </p:pic>
    </p:spTree>
    <p:extLst>
      <p:ext uri="{BB962C8B-B14F-4D97-AF65-F5344CB8AC3E}">
        <p14:creationId xmlns:p14="http://schemas.microsoft.com/office/powerpoint/2010/main" val="4294610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Screen Shots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marL="114300" indent="0">
              <a:buNone/>
            </a:pPr>
            <a:endParaRPr lang="en-US" dirty="0"/>
          </a:p>
          <a:p>
            <a:pPr lvl="2"/>
            <a:endParaRPr lang="en-US" dirty="0"/>
          </a:p>
          <a:p>
            <a:pPr lvl="3"/>
            <a:endParaRPr lang="en-US" dirty="0"/>
          </a:p>
          <a:p>
            <a:endParaRPr lang="en-US" dirty="0"/>
          </a:p>
          <a:p>
            <a:pPr lvl="1"/>
            <a:endParaRPr lang="en-US" dirty="0"/>
          </a:p>
        </p:txBody>
      </p:sp>
      <p:pic>
        <p:nvPicPr>
          <p:cNvPr id="4" name="Picture 3">
            <a:extLst>
              <a:ext uri="{FF2B5EF4-FFF2-40B4-BE49-F238E27FC236}">
                <a16:creationId xmlns:a16="http://schemas.microsoft.com/office/drawing/2014/main" id="{85933928-F495-3E4A-A93A-89CD45257F6C}"/>
              </a:ext>
            </a:extLst>
          </p:cNvPr>
          <p:cNvPicPr>
            <a:picLocks noChangeAspect="1"/>
          </p:cNvPicPr>
          <p:nvPr/>
        </p:nvPicPr>
        <p:blipFill>
          <a:blip r:embed="rId2"/>
          <a:stretch>
            <a:fillRect/>
          </a:stretch>
        </p:blipFill>
        <p:spPr>
          <a:xfrm>
            <a:off x="742347" y="1472806"/>
            <a:ext cx="8466642" cy="4568556"/>
          </a:xfrm>
          <a:prstGeom prst="rect">
            <a:avLst/>
          </a:prstGeom>
        </p:spPr>
      </p:pic>
    </p:spTree>
    <p:extLst>
      <p:ext uri="{BB962C8B-B14F-4D97-AF65-F5344CB8AC3E}">
        <p14:creationId xmlns:p14="http://schemas.microsoft.com/office/powerpoint/2010/main" val="216048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Screen Shots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marL="114300" indent="0">
              <a:buNone/>
            </a:pPr>
            <a:endParaRPr lang="en-US" dirty="0"/>
          </a:p>
          <a:p>
            <a:pPr lvl="2"/>
            <a:endParaRPr lang="en-US" dirty="0"/>
          </a:p>
          <a:p>
            <a:pPr lvl="3"/>
            <a:endParaRPr lang="en-US" dirty="0"/>
          </a:p>
          <a:p>
            <a:endParaRPr lang="en-US" dirty="0"/>
          </a:p>
          <a:p>
            <a:pPr lvl="1"/>
            <a:endParaRPr lang="en-US" dirty="0"/>
          </a:p>
        </p:txBody>
      </p:sp>
      <p:pic>
        <p:nvPicPr>
          <p:cNvPr id="5" name="Picture 4">
            <a:extLst>
              <a:ext uri="{FF2B5EF4-FFF2-40B4-BE49-F238E27FC236}">
                <a16:creationId xmlns:a16="http://schemas.microsoft.com/office/drawing/2014/main" id="{CD6686D9-35E1-4A45-8A93-EA3713662D53}"/>
              </a:ext>
            </a:extLst>
          </p:cNvPr>
          <p:cNvPicPr>
            <a:picLocks noChangeAspect="1"/>
          </p:cNvPicPr>
          <p:nvPr/>
        </p:nvPicPr>
        <p:blipFill>
          <a:blip r:embed="rId2"/>
          <a:stretch>
            <a:fillRect/>
          </a:stretch>
        </p:blipFill>
        <p:spPr>
          <a:xfrm>
            <a:off x="771007" y="1479000"/>
            <a:ext cx="8598500" cy="4562362"/>
          </a:xfrm>
          <a:prstGeom prst="rect">
            <a:avLst/>
          </a:prstGeom>
        </p:spPr>
      </p:pic>
    </p:spTree>
    <p:extLst>
      <p:ext uri="{BB962C8B-B14F-4D97-AF65-F5344CB8AC3E}">
        <p14:creationId xmlns:p14="http://schemas.microsoft.com/office/powerpoint/2010/main" val="159814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Screen Shots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marL="114300" indent="0">
              <a:buNone/>
            </a:pPr>
            <a:endParaRPr lang="en-US" dirty="0"/>
          </a:p>
          <a:p>
            <a:pPr lvl="2"/>
            <a:endParaRPr lang="en-US" dirty="0"/>
          </a:p>
          <a:p>
            <a:pPr lvl="3"/>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78CF639-709E-E045-A3B9-3BE3E1648DCA}"/>
              </a:ext>
            </a:extLst>
          </p:cNvPr>
          <p:cNvPicPr>
            <a:picLocks noChangeAspect="1"/>
          </p:cNvPicPr>
          <p:nvPr/>
        </p:nvPicPr>
        <p:blipFill>
          <a:blip r:embed="rId2"/>
          <a:stretch>
            <a:fillRect/>
          </a:stretch>
        </p:blipFill>
        <p:spPr>
          <a:xfrm>
            <a:off x="1264596" y="1583445"/>
            <a:ext cx="8079884" cy="3251201"/>
          </a:xfrm>
          <a:prstGeom prst="rect">
            <a:avLst/>
          </a:prstGeom>
        </p:spPr>
      </p:pic>
    </p:spTree>
    <p:extLst>
      <p:ext uri="{BB962C8B-B14F-4D97-AF65-F5344CB8AC3E}">
        <p14:creationId xmlns:p14="http://schemas.microsoft.com/office/powerpoint/2010/main" val="56453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4619-6AAC-8F4E-A9B0-D6AE540AD1F1}"/>
              </a:ext>
            </a:extLst>
          </p:cNvPr>
          <p:cNvSpPr>
            <a:spLocks noGrp="1"/>
          </p:cNvSpPr>
          <p:nvPr>
            <p:ph type="title"/>
          </p:nvPr>
        </p:nvSpPr>
        <p:spPr/>
        <p:txBody>
          <a:bodyPr/>
          <a:lstStyle/>
          <a:p>
            <a:pPr algn="ctr"/>
            <a:r>
              <a:rPr lang="en-US" dirty="0"/>
              <a:t>Technologies</a:t>
            </a:r>
          </a:p>
        </p:txBody>
      </p:sp>
      <p:sp>
        <p:nvSpPr>
          <p:cNvPr id="3" name="Content Placeholder 2">
            <a:extLst>
              <a:ext uri="{FF2B5EF4-FFF2-40B4-BE49-F238E27FC236}">
                <a16:creationId xmlns:a16="http://schemas.microsoft.com/office/drawing/2014/main" id="{D1E875B5-91CC-E740-9248-4BD3D5CD4240}"/>
              </a:ext>
            </a:extLst>
          </p:cNvPr>
          <p:cNvSpPr>
            <a:spLocks noGrp="1"/>
          </p:cNvSpPr>
          <p:nvPr>
            <p:ph idx="1"/>
          </p:nvPr>
        </p:nvSpPr>
        <p:spPr/>
        <p:txBody>
          <a:bodyPr>
            <a:normAutofit fontScale="70000" lnSpcReduction="20000"/>
          </a:bodyPr>
          <a:lstStyle/>
          <a:p>
            <a:pPr fontAlgn="base"/>
            <a:endParaRPr lang="en-US" dirty="0"/>
          </a:p>
          <a:p>
            <a:pPr lvl="1" fontAlgn="base"/>
            <a:r>
              <a:rPr lang="en-US" dirty="0"/>
              <a:t>Java</a:t>
            </a:r>
          </a:p>
          <a:p>
            <a:pPr lvl="2" fontAlgn="base"/>
            <a:r>
              <a:rPr lang="en-US" dirty="0"/>
              <a:t>Spring/Spring Boot </a:t>
            </a:r>
            <a:r>
              <a:rPr lang="en-US" dirty="0">
                <a:sym typeface="Wingdings" pitchFamily="2" charset="2"/>
              </a:rPr>
              <a:t> Build microservices</a:t>
            </a:r>
            <a:endParaRPr lang="en-US" dirty="0"/>
          </a:p>
          <a:p>
            <a:pPr lvl="1" fontAlgn="base"/>
            <a:r>
              <a:rPr lang="en-US" dirty="0"/>
              <a:t>Kafka</a:t>
            </a:r>
          </a:p>
          <a:p>
            <a:pPr lvl="2" fontAlgn="base"/>
            <a:r>
              <a:rPr lang="en-US" dirty="0"/>
              <a:t>For registering new product, price update</a:t>
            </a:r>
          </a:p>
          <a:p>
            <a:pPr lvl="1" fontAlgn="base"/>
            <a:r>
              <a:rPr lang="en-US" dirty="0"/>
              <a:t>ReactJS</a:t>
            </a:r>
          </a:p>
          <a:p>
            <a:pPr lvl="2" fontAlgn="base"/>
            <a:r>
              <a:rPr lang="en-US" dirty="0"/>
              <a:t>UI for product related operations</a:t>
            </a:r>
          </a:p>
          <a:p>
            <a:pPr lvl="1" fontAlgn="base"/>
            <a:r>
              <a:rPr lang="en-US" dirty="0"/>
              <a:t>Postgres</a:t>
            </a:r>
          </a:p>
          <a:p>
            <a:pPr lvl="2" fontAlgn="base"/>
            <a:r>
              <a:rPr lang="en-US" dirty="0"/>
              <a:t>Database to store the product (we could consider NoSQL DB based on requirement analysis)</a:t>
            </a:r>
          </a:p>
          <a:p>
            <a:pPr lvl="1" fontAlgn="base"/>
            <a:r>
              <a:rPr lang="en-US" dirty="0"/>
              <a:t>Docker, Docker compose</a:t>
            </a:r>
          </a:p>
          <a:p>
            <a:pPr lvl="2" fontAlgn="base"/>
            <a:r>
              <a:rPr lang="en-US" dirty="0"/>
              <a:t>Container for Postgres, </a:t>
            </a:r>
            <a:r>
              <a:rPr lang="en-US" dirty="0" err="1"/>
              <a:t>Keycloak</a:t>
            </a:r>
            <a:r>
              <a:rPr lang="en-US" dirty="0"/>
              <a:t>, Zookeeper, Kafka</a:t>
            </a:r>
          </a:p>
          <a:p>
            <a:pPr lvl="2" fontAlgn="base"/>
            <a:r>
              <a:rPr lang="en-US" b="1" dirty="0"/>
              <a:t>Note: Can use command “docker compose up” to start all containers (defined in docker-</a:t>
            </a:r>
            <a:r>
              <a:rPr lang="en-US" b="1" dirty="0" err="1"/>
              <a:t>compose.yml</a:t>
            </a:r>
            <a:r>
              <a:rPr lang="en-US" b="1" dirty="0"/>
              <a:t>)</a:t>
            </a:r>
          </a:p>
          <a:p>
            <a:pPr lvl="1" fontAlgn="base"/>
            <a:r>
              <a:rPr lang="en-US" dirty="0" err="1"/>
              <a:t>Keycloak</a:t>
            </a:r>
            <a:endParaRPr lang="en-US" dirty="0"/>
          </a:p>
          <a:p>
            <a:pPr lvl="2" fontAlgn="base"/>
            <a:r>
              <a:rPr lang="en-US" dirty="0"/>
              <a:t>OAuth2.0 authentication and authorization</a:t>
            </a:r>
          </a:p>
          <a:p>
            <a:pPr lvl="2" fontAlgn="base"/>
            <a:r>
              <a:rPr lang="en-US" b="1" dirty="0"/>
              <a:t>Needs to configure </a:t>
            </a:r>
            <a:r>
              <a:rPr lang="en-US" b="1" dirty="0" err="1"/>
              <a:t>Keycloak</a:t>
            </a:r>
            <a:r>
              <a:rPr lang="en-US" b="1" dirty="0"/>
              <a:t> first before running the application!</a:t>
            </a:r>
          </a:p>
          <a:p>
            <a:endParaRPr lang="en-US" dirty="0"/>
          </a:p>
        </p:txBody>
      </p:sp>
    </p:spTree>
    <p:extLst>
      <p:ext uri="{BB962C8B-B14F-4D97-AF65-F5344CB8AC3E}">
        <p14:creationId xmlns:p14="http://schemas.microsoft.com/office/powerpoint/2010/main" val="32826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fontScale="70000" lnSpcReduction="20000"/>
          </a:bodyPr>
          <a:lstStyle/>
          <a:p>
            <a:pPr lvl="1" fontAlgn="base"/>
            <a:endParaRPr lang="en-US" dirty="0"/>
          </a:p>
          <a:p>
            <a:pPr fontAlgn="base"/>
            <a:endParaRPr lang="en-US" dirty="0"/>
          </a:p>
          <a:p>
            <a:r>
              <a:rPr lang="en-US" dirty="0"/>
              <a:t>Create an ReactJS app</a:t>
            </a:r>
          </a:p>
          <a:p>
            <a:pPr lvl="1"/>
            <a:r>
              <a:rPr lang="en-US" dirty="0"/>
              <a:t>Client UI is implemented and deployed in pure ReactJS/JavaScript</a:t>
            </a:r>
          </a:p>
          <a:p>
            <a:pPr lvl="1"/>
            <a:r>
              <a:rPr lang="en-US" dirty="0"/>
              <a:t>Client UI is integrated with </a:t>
            </a:r>
            <a:r>
              <a:rPr lang="en-US" dirty="0" err="1"/>
              <a:t>Keycloak</a:t>
            </a:r>
            <a:r>
              <a:rPr lang="en-US" dirty="0"/>
              <a:t> for authentication and authorization</a:t>
            </a:r>
          </a:p>
          <a:p>
            <a:pPr lvl="1"/>
            <a:r>
              <a:rPr lang="en-US" dirty="0"/>
              <a:t>Client UI is consists of the following components:</a:t>
            </a:r>
          </a:p>
          <a:p>
            <a:pPr lvl="2"/>
            <a:r>
              <a:rPr lang="en-US" dirty="0"/>
              <a:t>Login screen</a:t>
            </a:r>
          </a:p>
          <a:p>
            <a:pPr lvl="3"/>
            <a:r>
              <a:rPr lang="en-US" dirty="0"/>
              <a:t>Integrated with </a:t>
            </a:r>
            <a:r>
              <a:rPr lang="en-US" dirty="0" err="1"/>
              <a:t>Keycloak</a:t>
            </a:r>
            <a:endParaRPr lang="en-US" dirty="0"/>
          </a:p>
          <a:p>
            <a:pPr lvl="3"/>
            <a:r>
              <a:rPr lang="en-US" dirty="0"/>
              <a:t>User can perform the following actions</a:t>
            </a:r>
          </a:p>
          <a:p>
            <a:pPr lvl="4"/>
            <a:r>
              <a:rPr lang="en-US" dirty="0"/>
              <a:t>Sign In, Forgot Password, Register</a:t>
            </a:r>
          </a:p>
          <a:p>
            <a:pPr lvl="2"/>
            <a:r>
              <a:rPr lang="en-US" dirty="0"/>
              <a:t>Main screen</a:t>
            </a:r>
          </a:p>
          <a:p>
            <a:pPr lvl="3"/>
            <a:r>
              <a:rPr lang="en-US" dirty="0"/>
              <a:t>Provides links which allows user to either go to product registration or product list view</a:t>
            </a:r>
          </a:p>
          <a:p>
            <a:pPr lvl="3"/>
            <a:r>
              <a:rPr lang="en-US" dirty="0"/>
              <a:t>Provides Logout button</a:t>
            </a:r>
          </a:p>
          <a:p>
            <a:pPr lvl="2"/>
            <a:r>
              <a:rPr lang="en-US" dirty="0"/>
              <a:t>Product registration screen</a:t>
            </a:r>
          </a:p>
          <a:p>
            <a:pPr lvl="3"/>
            <a:r>
              <a:rPr lang="en-US" dirty="0"/>
              <a:t>User can register a new product by entering Product Name and Product Price</a:t>
            </a:r>
          </a:p>
          <a:p>
            <a:pPr lvl="2"/>
            <a:r>
              <a:rPr lang="en-US" dirty="0"/>
              <a:t>Product list view screen</a:t>
            </a:r>
          </a:p>
          <a:p>
            <a:pPr lvl="3"/>
            <a:r>
              <a:rPr lang="en-US" dirty="0"/>
              <a:t>User can perform </a:t>
            </a:r>
            <a:r>
              <a:rPr lang="en-US" b="1" dirty="0"/>
              <a:t>Price Update, Delete Product, View Product</a:t>
            </a:r>
            <a:r>
              <a:rPr lang="en-US" dirty="0"/>
              <a:t> actions</a:t>
            </a:r>
          </a:p>
          <a:p>
            <a:pPr lvl="2"/>
            <a:r>
              <a:rPr lang="en-US" dirty="0"/>
              <a:t>Product view screen</a:t>
            </a:r>
          </a:p>
          <a:p>
            <a:pPr lvl="3"/>
            <a:r>
              <a:rPr lang="en-US" dirty="0"/>
              <a:t>When user stays on product view screen, if the product price is changed he can see the price change in the view screen in real time</a:t>
            </a:r>
          </a:p>
          <a:p>
            <a:pPr lvl="1"/>
            <a:endParaRPr lang="en-US" dirty="0"/>
          </a:p>
        </p:txBody>
      </p:sp>
    </p:spTree>
    <p:extLst>
      <p:ext uri="{BB962C8B-B14F-4D97-AF65-F5344CB8AC3E}">
        <p14:creationId xmlns:p14="http://schemas.microsoft.com/office/powerpoint/2010/main" val="192562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fontScale="92500" lnSpcReduction="20000"/>
          </a:bodyPr>
          <a:lstStyle/>
          <a:p>
            <a:pPr lvl="1" fontAlgn="base"/>
            <a:endParaRPr lang="en-US" dirty="0"/>
          </a:p>
          <a:p>
            <a:pPr fontAlgn="base"/>
            <a:endParaRPr lang="en-US" dirty="0"/>
          </a:p>
          <a:p>
            <a:r>
              <a:rPr lang="en-US" dirty="0"/>
              <a:t>Create Java Microservice One - Product Microservice</a:t>
            </a:r>
          </a:p>
          <a:p>
            <a:pPr lvl="1"/>
            <a:r>
              <a:rPr lang="en-US" dirty="0"/>
              <a:t>Product microservice is the end point for ReactJS interaction and it defines the following functionalities:</a:t>
            </a:r>
          </a:p>
          <a:p>
            <a:pPr lvl="2"/>
            <a:r>
              <a:rPr lang="en-US" dirty="0"/>
              <a:t>Register Product</a:t>
            </a:r>
          </a:p>
          <a:p>
            <a:pPr lvl="3"/>
            <a:r>
              <a:rPr lang="en-US" dirty="0"/>
              <a:t>End Point:</a:t>
            </a:r>
          </a:p>
          <a:p>
            <a:pPr lvl="4"/>
            <a:r>
              <a:rPr lang="en-US" b="1" dirty="0"/>
              <a:t>POST</a:t>
            </a:r>
            <a:r>
              <a:rPr lang="en-US" dirty="0"/>
              <a:t> /</a:t>
            </a:r>
            <a:r>
              <a:rPr lang="en-US" dirty="0" err="1"/>
              <a:t>api</a:t>
            </a:r>
            <a:r>
              <a:rPr lang="en-US" dirty="0"/>
              <a:t>/v1/products</a:t>
            </a:r>
          </a:p>
          <a:p>
            <a:pPr lvl="3"/>
            <a:r>
              <a:rPr lang="en-US" dirty="0"/>
              <a:t>Accepts the product details from the ReactJS client</a:t>
            </a:r>
          </a:p>
          <a:p>
            <a:pPr lvl="3"/>
            <a:r>
              <a:rPr lang="en-US" dirty="0"/>
              <a:t>Checks if the product already exist with the same product name by calling another microservice, if the product already exists, throws the error back to client, otherwise, send product details information to Kafka for saving to the database</a:t>
            </a:r>
          </a:p>
          <a:p>
            <a:pPr lvl="2"/>
            <a:r>
              <a:rPr lang="en-US" dirty="0"/>
              <a:t>Get list of products</a:t>
            </a:r>
          </a:p>
          <a:p>
            <a:pPr lvl="3"/>
            <a:r>
              <a:rPr lang="en-US" dirty="0"/>
              <a:t>End Point:</a:t>
            </a:r>
          </a:p>
          <a:p>
            <a:pPr lvl="4"/>
            <a:r>
              <a:rPr lang="en-US" b="1" dirty="0"/>
              <a:t>GET</a:t>
            </a:r>
            <a:r>
              <a:rPr lang="en-US" dirty="0"/>
              <a:t> /</a:t>
            </a:r>
            <a:r>
              <a:rPr lang="en-US" dirty="0" err="1"/>
              <a:t>api</a:t>
            </a:r>
            <a:r>
              <a:rPr lang="en-US" dirty="0"/>
              <a:t>/v1/products</a:t>
            </a:r>
          </a:p>
          <a:p>
            <a:pPr lvl="3"/>
            <a:r>
              <a:rPr lang="en-US" dirty="0"/>
              <a:t>Retrieve the paged products from another microservice and return them to ReactJS client so ReactJS client can view the products page by page</a:t>
            </a:r>
          </a:p>
          <a:p>
            <a:pPr lvl="3"/>
            <a:r>
              <a:rPr lang="en-US" dirty="0"/>
              <a:t>Calling another microservice to retrieve the paged products from database</a:t>
            </a:r>
          </a:p>
          <a:p>
            <a:pPr lvl="3"/>
            <a:endParaRPr lang="en-US" dirty="0"/>
          </a:p>
          <a:p>
            <a:pPr lvl="1"/>
            <a:endParaRPr lang="en-US" dirty="0"/>
          </a:p>
          <a:p>
            <a:pPr lvl="1"/>
            <a:endParaRPr lang="en-US" dirty="0"/>
          </a:p>
        </p:txBody>
      </p:sp>
    </p:spTree>
    <p:extLst>
      <p:ext uri="{BB962C8B-B14F-4D97-AF65-F5344CB8AC3E}">
        <p14:creationId xmlns:p14="http://schemas.microsoft.com/office/powerpoint/2010/main" val="71199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lnSpcReduction="10000"/>
          </a:bodyPr>
          <a:lstStyle/>
          <a:p>
            <a:pPr lvl="1" fontAlgn="base"/>
            <a:endParaRPr lang="en-US" dirty="0"/>
          </a:p>
          <a:p>
            <a:pPr fontAlgn="base"/>
            <a:endParaRPr lang="en-US" dirty="0"/>
          </a:p>
          <a:p>
            <a:r>
              <a:rPr lang="en-US" dirty="0"/>
              <a:t>Create Java Microservice One - Product Microservice</a:t>
            </a:r>
          </a:p>
          <a:p>
            <a:pPr lvl="1"/>
            <a:r>
              <a:rPr lang="en-US" dirty="0"/>
              <a:t>Product microservice is the end point for ReactJS interaction and it defines the following functionalities:</a:t>
            </a:r>
          </a:p>
          <a:p>
            <a:pPr lvl="2"/>
            <a:r>
              <a:rPr lang="en-US" dirty="0"/>
              <a:t>Update Product Price</a:t>
            </a:r>
          </a:p>
          <a:p>
            <a:pPr lvl="3"/>
            <a:r>
              <a:rPr lang="en-US" dirty="0"/>
              <a:t>End Point:</a:t>
            </a:r>
          </a:p>
          <a:p>
            <a:pPr lvl="4"/>
            <a:r>
              <a:rPr lang="en-US" b="1" dirty="0"/>
              <a:t>PUT</a:t>
            </a:r>
            <a:r>
              <a:rPr lang="en-US" dirty="0"/>
              <a:t> /</a:t>
            </a:r>
            <a:r>
              <a:rPr lang="en-US" dirty="0" err="1"/>
              <a:t>api</a:t>
            </a:r>
            <a:r>
              <a:rPr lang="en-US" dirty="0"/>
              <a:t>/v1/products/{id}/update-price</a:t>
            </a:r>
          </a:p>
          <a:p>
            <a:pPr lvl="3"/>
            <a:r>
              <a:rPr lang="en-US" dirty="0"/>
              <a:t>Accepts the product ID and new price from the ReactJS client</a:t>
            </a:r>
          </a:p>
          <a:p>
            <a:pPr lvl="3"/>
            <a:r>
              <a:rPr lang="en-US" dirty="0"/>
              <a:t>Send product ID and new price information to Kafka for updating the record in the database</a:t>
            </a:r>
          </a:p>
          <a:p>
            <a:pPr lvl="2"/>
            <a:r>
              <a:rPr lang="en-US" dirty="0"/>
              <a:t>Delete Product</a:t>
            </a:r>
          </a:p>
          <a:p>
            <a:pPr lvl="3"/>
            <a:r>
              <a:rPr lang="en-US" dirty="0"/>
              <a:t>End Point</a:t>
            </a:r>
          </a:p>
          <a:p>
            <a:pPr lvl="4"/>
            <a:r>
              <a:rPr lang="en-US" b="1" dirty="0"/>
              <a:t>DELETE</a:t>
            </a:r>
            <a:r>
              <a:rPr lang="en-US" dirty="0"/>
              <a:t> /</a:t>
            </a:r>
            <a:r>
              <a:rPr lang="en-US" dirty="0" err="1"/>
              <a:t>api</a:t>
            </a:r>
            <a:r>
              <a:rPr lang="en-US" dirty="0"/>
              <a:t>/v1/products/{id}</a:t>
            </a:r>
          </a:p>
          <a:p>
            <a:pPr lvl="3"/>
            <a:r>
              <a:rPr lang="en-US" dirty="0"/>
              <a:t>Accepts the product ID from the ReactJS client</a:t>
            </a:r>
          </a:p>
          <a:p>
            <a:pPr lvl="3"/>
            <a:r>
              <a:rPr lang="en-US" dirty="0"/>
              <a:t>Send product ID information to Kafka for deleting the record in the database</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170389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lnSpcReduction="10000"/>
          </a:bodyPr>
          <a:lstStyle/>
          <a:p>
            <a:pPr lvl="1" fontAlgn="base"/>
            <a:endParaRPr lang="en-US" dirty="0"/>
          </a:p>
          <a:p>
            <a:pPr fontAlgn="base"/>
            <a:endParaRPr lang="en-US" dirty="0"/>
          </a:p>
          <a:p>
            <a:r>
              <a:rPr lang="en-US" dirty="0"/>
              <a:t>Create Java Microservice One - Product Microservice</a:t>
            </a:r>
          </a:p>
          <a:p>
            <a:pPr lvl="1"/>
            <a:r>
              <a:rPr lang="en-US" dirty="0"/>
              <a:t>Product microservice is the end point for ReactJS interaction and it defines the following functionalities:</a:t>
            </a:r>
          </a:p>
          <a:p>
            <a:pPr lvl="2"/>
            <a:r>
              <a:rPr lang="en-US" dirty="0"/>
              <a:t>Get Product Details</a:t>
            </a:r>
          </a:p>
          <a:p>
            <a:pPr lvl="3"/>
            <a:r>
              <a:rPr lang="en-US" dirty="0"/>
              <a:t>End Point:</a:t>
            </a:r>
          </a:p>
          <a:p>
            <a:pPr lvl="4"/>
            <a:r>
              <a:rPr lang="en-US" b="1" dirty="0"/>
              <a:t>GET</a:t>
            </a:r>
            <a:r>
              <a:rPr lang="en-US" dirty="0"/>
              <a:t> /</a:t>
            </a:r>
            <a:r>
              <a:rPr lang="en-US" dirty="0" err="1"/>
              <a:t>api</a:t>
            </a:r>
            <a:r>
              <a:rPr lang="en-US" dirty="0"/>
              <a:t>/v1/products/{id}</a:t>
            </a:r>
          </a:p>
          <a:p>
            <a:pPr lvl="3"/>
            <a:r>
              <a:rPr lang="en-US" dirty="0"/>
              <a:t>Accepts the product ID from the ReactJS client</a:t>
            </a:r>
          </a:p>
          <a:p>
            <a:pPr lvl="3"/>
            <a:r>
              <a:rPr lang="en-US" dirty="0"/>
              <a:t>Get the product details by calling another microservice which retrieves the data from the database</a:t>
            </a:r>
          </a:p>
          <a:p>
            <a:pPr lvl="2"/>
            <a:r>
              <a:rPr lang="en-US" dirty="0"/>
              <a:t>Provide Really Time Price Update to ReactJS client</a:t>
            </a:r>
          </a:p>
          <a:p>
            <a:pPr lvl="3"/>
            <a:r>
              <a:rPr lang="en-US" dirty="0"/>
              <a:t>End Point</a:t>
            </a:r>
          </a:p>
          <a:p>
            <a:pPr lvl="4"/>
            <a:r>
              <a:rPr lang="en-US" b="1" dirty="0"/>
              <a:t>GET</a:t>
            </a:r>
            <a:r>
              <a:rPr lang="en-US" dirty="0"/>
              <a:t> /</a:t>
            </a:r>
            <a:r>
              <a:rPr lang="en-US" dirty="0" err="1"/>
              <a:t>api</a:t>
            </a:r>
            <a:r>
              <a:rPr lang="en-US" dirty="0"/>
              <a:t>/v1/products/updates</a:t>
            </a:r>
          </a:p>
          <a:p>
            <a:pPr lvl="3"/>
            <a:r>
              <a:rPr lang="en-US" dirty="0"/>
              <a:t>Registers a consumer to price change product-price-changes topic</a:t>
            </a:r>
          </a:p>
          <a:p>
            <a:pPr lvl="3"/>
            <a:r>
              <a:rPr lang="en-US" dirty="0"/>
              <a:t>Returns Flux to ReactJS client for updating the new price on UI</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110788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fontScale="92500" lnSpcReduction="10000"/>
          </a:bodyPr>
          <a:lstStyle/>
          <a:p>
            <a:pPr lvl="1" fontAlgn="base"/>
            <a:endParaRPr lang="en-US" dirty="0"/>
          </a:p>
          <a:p>
            <a:pPr fontAlgn="base"/>
            <a:endParaRPr lang="en-US" dirty="0"/>
          </a:p>
          <a:p>
            <a:r>
              <a:rPr lang="en-US" dirty="0"/>
              <a:t>Create Java Microservice Two - Persistence Microservice</a:t>
            </a:r>
          </a:p>
          <a:p>
            <a:pPr lvl="1"/>
            <a:r>
              <a:rPr lang="en-US" dirty="0"/>
              <a:t>Persistence microservice is the end point for accepting the request from Microservice One and performs database operations and returns the results to Microservice One, it does not interact with ReactJS client directly:</a:t>
            </a:r>
          </a:p>
          <a:p>
            <a:pPr lvl="2"/>
            <a:r>
              <a:rPr lang="en-US" dirty="0"/>
              <a:t>Get list of products</a:t>
            </a:r>
          </a:p>
          <a:p>
            <a:pPr lvl="3"/>
            <a:r>
              <a:rPr lang="en-US" dirty="0"/>
              <a:t>End Point:</a:t>
            </a:r>
          </a:p>
          <a:p>
            <a:pPr lvl="4"/>
            <a:r>
              <a:rPr lang="en-US" b="1" dirty="0"/>
              <a:t>GET</a:t>
            </a:r>
            <a:r>
              <a:rPr lang="en-US" dirty="0"/>
              <a:t> /</a:t>
            </a:r>
            <a:r>
              <a:rPr lang="en-US" dirty="0" err="1"/>
              <a:t>api</a:t>
            </a:r>
            <a:r>
              <a:rPr lang="en-US" dirty="0"/>
              <a:t>/v1/products</a:t>
            </a:r>
          </a:p>
          <a:p>
            <a:pPr lvl="3"/>
            <a:r>
              <a:rPr lang="en-US" dirty="0"/>
              <a:t>Accepts request from Microservice One</a:t>
            </a:r>
          </a:p>
          <a:p>
            <a:pPr lvl="3"/>
            <a:r>
              <a:rPr lang="en-US" dirty="0"/>
              <a:t>Retrieve the paged products from the database and return them to Microservice One</a:t>
            </a:r>
          </a:p>
          <a:p>
            <a:pPr lvl="2"/>
            <a:r>
              <a:rPr lang="en-US" dirty="0"/>
              <a:t>Get Product Details</a:t>
            </a:r>
          </a:p>
          <a:p>
            <a:pPr lvl="3"/>
            <a:r>
              <a:rPr lang="en-US" dirty="0"/>
              <a:t>End Point</a:t>
            </a:r>
          </a:p>
          <a:p>
            <a:pPr lvl="4"/>
            <a:r>
              <a:rPr lang="en-US" b="1" dirty="0"/>
              <a:t>GET</a:t>
            </a:r>
            <a:r>
              <a:rPr lang="en-US" dirty="0"/>
              <a:t> /</a:t>
            </a:r>
            <a:r>
              <a:rPr lang="en-US" dirty="0" err="1"/>
              <a:t>api</a:t>
            </a:r>
            <a:r>
              <a:rPr lang="en-US" dirty="0"/>
              <a:t>/v1/products/{id}</a:t>
            </a:r>
          </a:p>
          <a:p>
            <a:pPr lvl="3"/>
            <a:r>
              <a:rPr lang="en-US" dirty="0"/>
              <a:t>Accepts request from Microservice One</a:t>
            </a:r>
          </a:p>
          <a:p>
            <a:pPr lvl="3"/>
            <a:r>
              <a:rPr lang="en-US" dirty="0"/>
              <a:t>Retrieve the product details from the database and return them to Microservice One</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150007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a:xfrm>
            <a:off x="677333" y="1215957"/>
            <a:ext cx="8787679" cy="4825405"/>
          </a:xfrm>
        </p:spPr>
        <p:txBody>
          <a:bodyPr>
            <a:normAutofit/>
          </a:bodyPr>
          <a:lstStyle/>
          <a:p>
            <a:pPr lvl="1" fontAlgn="base"/>
            <a:endParaRPr lang="en-US" dirty="0"/>
          </a:p>
          <a:p>
            <a:pPr fontAlgn="base"/>
            <a:endParaRPr lang="en-US" dirty="0"/>
          </a:p>
          <a:p>
            <a:r>
              <a:rPr lang="en-US" dirty="0"/>
              <a:t>Create Java Microservice Two - Persistence Microservice</a:t>
            </a:r>
          </a:p>
          <a:p>
            <a:pPr lvl="1"/>
            <a:r>
              <a:rPr lang="en-US" dirty="0"/>
              <a:t>Persistence microservice is the end point for accepting the request from Microservice One and performs database operations and returns the results to Microservice One, it does not interact with ReactJS client directly:</a:t>
            </a:r>
          </a:p>
          <a:p>
            <a:pPr lvl="2"/>
            <a:r>
              <a:rPr lang="en-US" dirty="0"/>
              <a:t>Check if Product Exists by Name</a:t>
            </a:r>
          </a:p>
          <a:p>
            <a:pPr lvl="3"/>
            <a:r>
              <a:rPr lang="en-US" dirty="0"/>
              <a:t>End Point:</a:t>
            </a:r>
          </a:p>
          <a:p>
            <a:pPr lvl="4"/>
            <a:r>
              <a:rPr lang="en-US" b="1" dirty="0"/>
              <a:t>GET</a:t>
            </a:r>
            <a:r>
              <a:rPr lang="en-US" dirty="0"/>
              <a:t> /</a:t>
            </a:r>
            <a:r>
              <a:rPr lang="en-US" dirty="0" err="1"/>
              <a:t>api</a:t>
            </a:r>
            <a:r>
              <a:rPr lang="en-US" dirty="0"/>
              <a:t>/v1/products/exists-by-name? name=&lt;</a:t>
            </a:r>
            <a:r>
              <a:rPr lang="en-US" dirty="0" err="1"/>
              <a:t>Product_Name</a:t>
            </a:r>
            <a:r>
              <a:rPr lang="en-US" dirty="0"/>
              <a:t>&gt;</a:t>
            </a:r>
          </a:p>
          <a:p>
            <a:pPr lvl="3"/>
            <a:r>
              <a:rPr lang="en-US" dirty="0"/>
              <a:t>Accepts request from Microservice One</a:t>
            </a:r>
          </a:p>
          <a:p>
            <a:pPr lvl="3"/>
            <a:r>
              <a:rPr lang="en-US" dirty="0"/>
              <a:t>Returns a Boolean of true if product already exists in the database otherwise returns false</a:t>
            </a:r>
          </a:p>
          <a:p>
            <a:pPr lvl="2"/>
            <a:r>
              <a:rPr lang="en-US" dirty="0"/>
              <a:t>Kafka consumers</a:t>
            </a:r>
          </a:p>
          <a:p>
            <a:pPr lvl="3"/>
            <a:r>
              <a:rPr lang="en-US" dirty="0"/>
              <a:t>Listens to </a:t>
            </a:r>
            <a:r>
              <a:rPr lang="en-US" b="1" dirty="0" err="1"/>
              <a:t>product_create_topic</a:t>
            </a:r>
            <a:endParaRPr lang="en-US" b="1" dirty="0"/>
          </a:p>
          <a:p>
            <a:pPr lvl="4"/>
            <a:r>
              <a:rPr lang="en-US" dirty="0"/>
              <a:t>Retrieves the product information from Kafka and saves into the database</a:t>
            </a:r>
          </a:p>
          <a:p>
            <a:pPr lvl="2"/>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24524217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836</TotalTime>
  <Words>1552</Words>
  <Application>Microsoft Macintosh PowerPoint</Application>
  <PresentationFormat>Widescreen</PresentationFormat>
  <Paragraphs>287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Trebuchet MS</vt:lpstr>
      <vt:lpstr>Wingdings</vt:lpstr>
      <vt:lpstr>Wingdings 3</vt:lpstr>
      <vt:lpstr>Facet</vt:lpstr>
      <vt:lpstr>Product Service Implementation</vt:lpstr>
      <vt:lpstr>Requirements</vt:lpstr>
      <vt:lpstr>Technologies</vt:lpstr>
      <vt:lpstr>Implementation</vt:lpstr>
      <vt:lpstr>Implementation</vt:lpstr>
      <vt:lpstr>Implementation</vt:lpstr>
      <vt:lpstr>Implementation</vt:lpstr>
      <vt:lpstr>Implementation</vt:lpstr>
      <vt:lpstr>Implementation</vt:lpstr>
      <vt:lpstr>Implementation</vt:lpstr>
      <vt:lpstr>Architecture Considerations</vt:lpstr>
      <vt:lpstr>Architecture Considerations</vt:lpstr>
      <vt:lpstr>Architecture Considerations</vt:lpstr>
      <vt:lpstr>Architecture Considerations</vt:lpstr>
      <vt:lpstr>Architecture Considerations</vt:lpstr>
      <vt:lpstr>Architecture Considerations</vt:lpstr>
      <vt:lpstr>Architecture Considerations</vt:lpstr>
      <vt:lpstr>Screen Shots</vt:lpstr>
      <vt:lpstr>Screen Shots</vt:lpstr>
      <vt:lpstr>Screen Shots</vt:lpstr>
      <vt:lpstr>Screen Shots</vt:lpstr>
      <vt:lpstr>Screen Shots</vt:lpstr>
      <vt:lpstr>Screen Shots</vt:lpstr>
      <vt:lpstr>Screen Shots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106</cp:revision>
  <dcterms:created xsi:type="dcterms:W3CDTF">2024-07-16T19:01:32Z</dcterms:created>
  <dcterms:modified xsi:type="dcterms:W3CDTF">2024-08-12T14:28:19Z</dcterms:modified>
</cp:coreProperties>
</file>