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ow angle black and white photo of a futuristic apartment building under a cloudy sky"/>
          <p:cNvSpPr/>
          <p:nvPr>
            <p:ph type="pic" idx="21"/>
          </p:nvPr>
        </p:nvSpPr>
        <p:spPr>
          <a:xfrm>
            <a:off x="-120802" y="1270000"/>
            <a:ext cx="16840201" cy="1122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lack and white photo of the outside of a modern office building "/>
          <p:cNvSpPr/>
          <p:nvPr>
            <p:ph type="pic" sz="quarter" idx="22"/>
          </p:nvPr>
        </p:nvSpPr>
        <p:spPr>
          <a:xfrm>
            <a:off x="15443200" y="1270000"/>
            <a:ext cx="81026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lack and white photo of lattice-like, modern architecture on a building"/>
          <p:cNvSpPr/>
          <p:nvPr>
            <p:ph type="pic" sz="half" idx="23"/>
          </p:nvPr>
        </p:nvSpPr>
        <p:spPr>
          <a:xfrm>
            <a:off x="15811500" y="4876800"/>
            <a:ext cx="7366000" cy="982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 angle black and white photo of a modern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lack and white photo of light and shadows on a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Black and white photo of shadows cast on a concrete structure"/>
          <p:cNvSpPr/>
          <p:nvPr>
            <p:ph type="pic" idx="21"/>
          </p:nvPr>
        </p:nvSpPr>
        <p:spPr>
          <a:xfrm>
            <a:off x="9270652" y="1263650"/>
            <a:ext cx="16757661" cy="1118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Close-up black and white photo of intricate building architecture"/>
          <p:cNvSpPr/>
          <p:nvPr>
            <p:ph type="pic" idx="22"/>
          </p:nvPr>
        </p:nvSpPr>
        <p:spPr>
          <a:xfrm>
            <a:off x="12192000" y="-1341967"/>
            <a:ext cx="10922000" cy="16399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bert Kigobe 12-13-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544830">
              <a:defRPr sz="3630"/>
            </a:lvl1pPr>
          </a:lstStyle>
          <a:p>
            <a:pPr/>
            <a:r>
              <a:t>Robert Kigobe 12-13-2023</a:t>
            </a:r>
          </a:p>
        </p:txBody>
      </p:sp>
      <p:sp>
        <p:nvSpPr>
          <p:cNvPr id="172" name="JAVA 17…"/>
          <p:cNvSpPr txBox="1"/>
          <p:nvPr>
            <p:ph type="ctrTitle"/>
          </p:nvPr>
        </p:nvSpPr>
        <p:spPr>
          <a:xfrm>
            <a:off x="1206496" y="286723"/>
            <a:ext cx="21971004" cy="9955206"/>
          </a:xfrm>
          <a:prstGeom prst="rect">
            <a:avLst/>
          </a:prstGeom>
        </p:spPr>
        <p:txBody>
          <a:bodyPr/>
          <a:lstStyle/>
          <a:p>
            <a:pPr algn="ctr"/>
            <a:r>
              <a:t>JAVA 17 </a:t>
            </a:r>
          </a:p>
          <a:p>
            <a:pPr algn="ctr"/>
          </a:p>
          <a:p>
            <a:pPr algn="ctr">
              <a:defRPr spc="-110" sz="5500"/>
            </a:pPr>
            <a:r>
              <a:t>BOOK: LEARN JAVA 17 PROGRAMMING </a:t>
            </a:r>
          </a:p>
          <a:p>
            <a:pPr algn="ctr">
              <a:defRPr spc="-110" sz="5500"/>
            </a:pPr>
            <a:r>
              <a:t>SECOND EDITION</a:t>
            </a:r>
          </a:p>
          <a:p>
            <a:pPr algn="ctr">
              <a:defRPr spc="-110" sz="5500"/>
            </a:pPr>
            <a:r>
              <a:t>NICK SAMOYLOV</a:t>
            </a:r>
          </a:p>
          <a:p>
            <a:pPr algn="ctr">
              <a:defRPr spc="-178" sz="8900"/>
            </a:pPr>
            <a:r>
              <a:t>BIZ APPS</a:t>
            </a:r>
          </a:p>
          <a:p>
            <a:pPr algn="ctr">
              <a:defRPr spc="-178" sz="8900"/>
            </a:pPr>
          </a:p>
          <a:p>
            <a:pPr algn="ctr">
              <a:defRPr spc="-110" sz="5500"/>
            </a:pPr>
            <a:r>
              <a:t>CORE MODELS (“SINCE 9/2022”)</a:t>
            </a:r>
          </a:p>
          <a:p>
            <a:pPr algn="ctr">
              <a:defRPr spc="-110" sz="5500"/>
            </a:pPr>
          </a:p>
          <a:p>
            <a:pPr algn="ctr">
              <a:defRPr spc="-110" sz="5500"/>
            </a:pPr>
            <a:r>
              <a:t>WEB APP DEVELOPER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ontents"/>
          <p:cNvSpPr txBox="1"/>
          <p:nvPr>
            <p:ph type="title"/>
          </p:nvPr>
        </p:nvSpPr>
        <p:spPr>
          <a:xfrm>
            <a:off x="1206213" y="145116"/>
            <a:ext cx="9779001" cy="1486378"/>
          </a:xfrm>
          <a:prstGeom prst="rect">
            <a:avLst/>
          </a:prstGeom>
        </p:spPr>
        <p:txBody>
          <a:bodyPr/>
          <a:lstStyle/>
          <a:p>
            <a:pPr/>
            <a:r>
              <a:t>Contents</a:t>
            </a:r>
          </a:p>
        </p:txBody>
      </p:sp>
      <p:sp>
        <p:nvSpPr>
          <p:cNvPr id="175" name="Overview of Java Programming: 12/13/2023…"/>
          <p:cNvSpPr txBox="1"/>
          <p:nvPr>
            <p:ph type="body" idx="1"/>
          </p:nvPr>
        </p:nvSpPr>
        <p:spPr>
          <a:xfrm>
            <a:off x="252849" y="1428936"/>
            <a:ext cx="24131119" cy="12334079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</a:p>
          <a:p>
            <a:pPr marL="698500" indent="-698500">
              <a:buSzPct val="123000"/>
              <a:buChar char="•"/>
            </a:pPr>
            <a:r>
              <a:t>Overview of Java Programming: 12/13/2023</a:t>
            </a:r>
          </a:p>
          <a:p>
            <a:pPr marL="698500" indent="-698500">
              <a:buSzPct val="123000"/>
              <a:buChar char="•"/>
            </a:pPr>
          </a:p>
          <a:p>
            <a:pPr marL="698500" indent="-698500">
              <a:buSzPct val="123000"/>
              <a:buChar char="•"/>
            </a:pPr>
            <a:r>
              <a:t>Strings</a:t>
            </a:r>
          </a:p>
          <a:p>
            <a:pPr marL="698500" indent="-698500">
              <a:buSzPct val="123000"/>
              <a:buChar char="•"/>
            </a:pPr>
            <a:r>
              <a:t>The enhanced switch statement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tring literals"/>
          <p:cNvSpPr txBox="1"/>
          <p:nvPr>
            <p:ph type="title"/>
          </p:nvPr>
        </p:nvSpPr>
        <p:spPr>
          <a:xfrm>
            <a:off x="1206213" y="145116"/>
            <a:ext cx="9779001" cy="1486378"/>
          </a:xfrm>
          <a:prstGeom prst="rect">
            <a:avLst/>
          </a:prstGeom>
        </p:spPr>
        <p:txBody>
          <a:bodyPr/>
          <a:lstStyle/>
          <a:p>
            <a:pPr/>
            <a:r>
              <a:t>String literals</a:t>
            </a:r>
          </a:p>
        </p:txBody>
      </p:sp>
      <p:sp>
        <p:nvSpPr>
          <p:cNvPr id="178" name="Strings are anything enclosed in “”, ‘’ e.g “abc”,’abc’ or the keyword null…"/>
          <p:cNvSpPr txBox="1"/>
          <p:nvPr>
            <p:ph type="body" idx="1"/>
          </p:nvPr>
        </p:nvSpPr>
        <p:spPr>
          <a:xfrm>
            <a:off x="220206" y="1575827"/>
            <a:ext cx="24131119" cy="13935186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Strings are anything enclosed in “”, ‘’ e.g “abc”,’abc’ or the keyword null</a:t>
            </a:r>
          </a:p>
          <a:p>
            <a:pPr marL="698500" indent="-698500">
              <a:buSzPct val="123000"/>
              <a:buChar char="•"/>
            </a:pPr>
            <a:r>
              <a:t>String literals are all stored in the string pool</a:t>
            </a:r>
          </a:p>
          <a:p>
            <a:pPr marL="698500" indent="-698500">
              <a:buSzPct val="123000"/>
              <a:buChar char="•"/>
            </a:pPr>
            <a:r>
              <a:t>String objects are not stored in the string pool and will need an intern() to join the pool</a:t>
            </a:r>
          </a:p>
          <a:p>
            <a:pPr marL="698500" indent="-698500">
              <a:buSzPct val="123000"/>
              <a:buChar char="•"/>
            </a:pPr>
            <a:r>
              <a:t>Java 15 introduced a new String literal called a text block</a:t>
            </a:r>
          </a:p>
          <a:p>
            <a:pPr marL="698500" indent="-698500">
              <a:buSzPct val="123000"/>
              <a:buChar char="•"/>
            </a:pPr>
            <a:r>
              <a:t>Until Java 8, Strings were internally represented as an array of characters – char[], encoded in UTF-16, so that every character uses two bytes of memory.</a:t>
            </a:r>
          </a:p>
          <a:p>
            <a:pPr marL="698500" indent="-698500">
              <a:buSzPct val="123000"/>
              <a:buChar char="•"/>
            </a:pPr>
            <a:r>
              <a:t>With Java 9 a new representation is provided, called Compact Strings. This new format chooses the appropriate encoding between char[] and byte[] depending on the stored content. The amount of heap memory will be significantly lower, which in turn causes less Garbage Collector overhead on the JVM.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trings code - requires ide formatting"/>
          <p:cNvSpPr txBox="1"/>
          <p:nvPr>
            <p:ph type="title"/>
          </p:nvPr>
        </p:nvSpPr>
        <p:spPr>
          <a:xfrm>
            <a:off x="1206213" y="145116"/>
            <a:ext cx="19488063" cy="1486378"/>
          </a:xfrm>
          <a:prstGeom prst="rect">
            <a:avLst/>
          </a:prstGeom>
        </p:spPr>
        <p:txBody>
          <a:bodyPr/>
          <a:lstStyle/>
          <a:p>
            <a:pPr/>
            <a:r>
              <a:t>Strings code - requires ide formatting</a:t>
            </a:r>
          </a:p>
        </p:txBody>
      </p:sp>
      <p:sp>
        <p:nvSpPr>
          <p:cNvPr id="181" name="public class StringClass {…"/>
          <p:cNvSpPr txBox="1"/>
          <p:nvPr>
            <p:ph type="body" idx="1"/>
          </p:nvPr>
        </p:nvSpPr>
        <p:spPr>
          <a:xfrm>
            <a:off x="252849" y="1428936"/>
            <a:ext cx="24131119" cy="12334079"/>
          </a:xfrm>
          <a:prstGeom prst="rect">
            <a:avLst/>
          </a:prstGeom>
        </p:spPr>
        <p:txBody>
          <a:bodyPr/>
          <a:lstStyle/>
          <a:p>
            <a:pPr defTabSz="182880">
              <a:defRPr b="0" sz="2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public class </a:t>
            </a:r>
            <a:r>
              <a:t>StringClass {</a:t>
            </a:r>
          </a:p>
          <a:p>
            <a:pPr defTabSz="182880">
              <a:defRPr b="0" sz="22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public static void </a:t>
            </a:r>
            <a:r>
              <a:rPr>
                <a:solidFill>
                  <a:srgbClr val="FFC66E"/>
                </a:solidFill>
              </a:rPr>
              <a:t>main</a:t>
            </a:r>
            <a:r>
              <a:rPr>
                <a:solidFill>
                  <a:srgbClr val="A9B7C6"/>
                </a:solidFill>
              </a:rPr>
              <a:t>(String[] args) {</a:t>
            </a:r>
            <a:endParaRPr>
              <a:solidFill>
                <a:srgbClr val="A9B7C6"/>
              </a:solidFill>
            </a:endParaRPr>
          </a:p>
          <a:p>
            <a:pPr defTabSz="182880">
              <a:defRPr b="0" sz="22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    </a:t>
            </a:r>
            <a:r>
              <a:t>//String literals java 14</a:t>
            </a:r>
          </a:p>
          <a:p>
            <a:pPr defTabSz="182880">
              <a:defRPr b="0" sz="2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808080"/>
                </a:solidFill>
              </a:rPr>
              <a:t>        </a:t>
            </a:r>
            <a:r>
              <a:t>String s = </a:t>
            </a:r>
            <a:r>
              <a:rPr>
                <a:solidFill>
                  <a:srgbClr val="6A8759"/>
                </a:solidFill>
              </a:rPr>
              <a:t>"abc"</a:t>
            </a:r>
            <a:r>
              <a:rPr>
                <a:solidFill>
                  <a:srgbClr val="CC7831"/>
                </a:solidFill>
              </a:rPr>
              <a:t>;        </a:t>
            </a:r>
            <a:r>
              <a:t>String t = </a:t>
            </a:r>
            <a:r>
              <a:rPr>
                <a:solidFill>
                  <a:srgbClr val="6A8759"/>
                </a:solidFill>
              </a:rPr>
              <a:t>"abc"</a:t>
            </a:r>
            <a:r>
              <a:rPr>
                <a:solidFill>
                  <a:srgbClr val="CC7831"/>
                </a:solidFill>
              </a:rPr>
              <a:t>;        </a:t>
            </a:r>
            <a:r>
              <a:t>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t>.println(</a:t>
            </a:r>
            <a:r>
              <a:t>"=========&gt;String literals"</a:t>
            </a:r>
            <a:r>
              <a:t>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182880">
              <a:defRPr b="0" sz="2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        </a:t>
            </a:r>
            <a:r>
              <a:t>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t>.println(s==t)</a:t>
            </a:r>
            <a:r>
              <a:rPr>
                <a:solidFill>
                  <a:srgbClr val="CC7831"/>
                </a:solidFill>
              </a:rPr>
              <a:t>;         </a:t>
            </a:r>
            <a:r>
              <a:t>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6A8759"/>
                </a:solidFill>
              </a:rPr>
              <a:t>"abc" </a:t>
            </a:r>
            <a:r>
              <a:t>== t)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182880">
              <a:defRPr b="0" sz="22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82880">
              <a:defRPr b="0" sz="22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        </a:t>
            </a:r>
            <a:r>
              <a:t>//String objects</a:t>
            </a:r>
          </a:p>
          <a:p>
            <a:pPr defTabSz="182880">
              <a:defRPr b="0" sz="2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808080"/>
                </a:solidFill>
              </a:rPr>
              <a:t>        </a:t>
            </a:r>
            <a:r>
              <a:t>String s1 = </a:t>
            </a:r>
            <a:r>
              <a:rPr>
                <a:solidFill>
                  <a:srgbClr val="CC7831"/>
                </a:solidFill>
              </a:rPr>
              <a:t>new </a:t>
            </a:r>
            <a:r>
              <a:t>String(</a:t>
            </a:r>
            <a:r>
              <a:rPr>
                <a:solidFill>
                  <a:srgbClr val="6A8759"/>
                </a:solidFill>
              </a:rPr>
              <a:t>"abc"</a:t>
            </a:r>
            <a:r>
              <a:t>)</a:t>
            </a:r>
            <a:r>
              <a:rPr>
                <a:solidFill>
                  <a:srgbClr val="CC7831"/>
                </a:solidFill>
              </a:rPr>
              <a:t>;        </a:t>
            </a:r>
            <a:r>
              <a:t>String t1 = </a:t>
            </a:r>
            <a:r>
              <a:rPr>
                <a:solidFill>
                  <a:srgbClr val="CC7831"/>
                </a:solidFill>
              </a:rPr>
              <a:t>new </a:t>
            </a:r>
            <a:r>
              <a:t>String(</a:t>
            </a:r>
            <a:r>
              <a:rPr>
                <a:solidFill>
                  <a:srgbClr val="6A8759"/>
                </a:solidFill>
              </a:rPr>
              <a:t>"abc"</a:t>
            </a:r>
            <a:r>
              <a:t>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182880">
              <a:defRPr b="0" sz="22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82880">
              <a:defRPr b="0" sz="22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1" indent="182880" defTabSz="182880">
              <a:defRPr b="0" sz="2200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        </a:t>
            </a:r>
            <a:r>
              <a:rPr>
                <a:solidFill>
                  <a:srgbClr val="A9B7C6"/>
                </a:solidFill>
              </a:rPr>
              <a:t>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rPr>
                <a:solidFill>
                  <a:srgbClr val="A9B7C6"/>
                </a:solidFill>
              </a:rPr>
              <a:t>.println(</a:t>
            </a:r>
            <a:r>
              <a:t>"</a:t>
            </a:r>
            <a:r>
              <a:rPr>
                <a:solidFill>
                  <a:srgbClr val="CC7831"/>
                </a:solidFill>
              </a:rPr>
              <a:t>\n\n</a:t>
            </a:r>
            <a:r>
              <a:t>=========&gt;String objects"</a:t>
            </a:r>
            <a:r>
              <a:rPr>
                <a:solidFill>
                  <a:srgbClr val="A9B7C6"/>
                </a:solidFill>
              </a:rPr>
              <a:t>)</a:t>
            </a:r>
            <a:r>
              <a:rPr>
                <a:solidFill>
                  <a:srgbClr val="CC7831"/>
                </a:solidFill>
              </a:rPr>
              <a:t>;        </a:t>
            </a:r>
            <a:r>
              <a:t>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t>.println(s1==t1 )</a:t>
            </a:r>
            <a:r>
              <a:rPr>
                <a:solidFill>
                  <a:srgbClr val="CC7831"/>
                </a:solidFill>
              </a:rPr>
              <a:t>;        </a:t>
            </a:r>
            <a:r>
              <a:t>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t>.println(</a:t>
            </a:r>
            <a:r>
              <a:t>"abc" </a:t>
            </a:r>
            <a:r>
              <a:t>== t1)</a:t>
            </a:r>
            <a:r>
              <a:rPr>
                <a:solidFill>
                  <a:srgbClr val="CC7831"/>
                </a:solidFill>
              </a:rPr>
              <a:t>;        </a:t>
            </a:r>
            <a:r>
              <a:t>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t>.println(</a:t>
            </a:r>
            <a:r>
              <a:t>"abc" </a:t>
            </a:r>
            <a:r>
              <a:t>== t1.intern())</a:t>
            </a:r>
            <a:r>
              <a:rPr>
                <a:solidFill>
                  <a:srgbClr val="CC7831"/>
                </a:solidFill>
              </a:rPr>
              <a:t>;        </a:t>
            </a:r>
            <a:r>
              <a:rPr>
                <a:solidFill>
                  <a:srgbClr val="A9B7C6"/>
                </a:solidFill>
              </a:rPr>
              <a:t>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rPr>
                <a:solidFill>
                  <a:srgbClr val="A9B7C6"/>
                </a:solidFill>
              </a:rPr>
              <a:t>.println(t1 == </a:t>
            </a:r>
            <a:r>
              <a:t>"abc"</a:t>
            </a:r>
            <a:r>
              <a:rPr>
                <a:solidFill>
                  <a:srgbClr val="A9B7C6"/>
                </a:solidFill>
              </a:rPr>
              <a:t>)</a:t>
            </a:r>
            <a:r>
              <a:rPr>
                <a:solidFill>
                  <a:srgbClr val="CC7831"/>
                </a:solidFill>
              </a:rPr>
              <a:t>;</a:t>
            </a:r>
          </a:p>
          <a:p>
            <a:pPr defTabSz="182880">
              <a:defRPr b="0" sz="22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82880">
              <a:defRPr b="0" sz="22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//Text blocks</a:t>
            </a:r>
          </a:p>
          <a:p>
            <a:pPr defTabSz="182880">
              <a:defRPr b="0" sz="22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//Old version</a:t>
            </a:r>
          </a:p>
          <a:p>
            <a:pPr defTabSz="182880">
              <a:defRPr b="0" sz="2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808080"/>
                </a:solidFill>
              </a:rPr>
              <a:t>        </a:t>
            </a:r>
            <a:r>
              <a:t>String html =   </a:t>
            </a:r>
            <a:r>
              <a:rPr>
                <a:solidFill>
                  <a:srgbClr val="6A8759"/>
                </a:solidFill>
              </a:rPr>
              <a:t>"&lt;html&gt;</a:t>
            </a:r>
            <a:r>
              <a:rPr>
                <a:solidFill>
                  <a:srgbClr val="CC7831"/>
                </a:solidFill>
              </a:rPr>
              <a:t>\n</a:t>
            </a:r>
            <a:r>
              <a:rPr>
                <a:solidFill>
                  <a:srgbClr val="6A8759"/>
                </a:solidFill>
              </a:rPr>
              <a:t>"</a:t>
            </a:r>
            <a:r>
              <a:t>+</a:t>
            </a:r>
          </a:p>
          <a:p>
            <a:pPr defTabSz="182880">
              <a:defRPr b="0" sz="2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</a:t>
            </a:r>
            <a:r>
              <a:rPr>
                <a:solidFill>
                  <a:srgbClr val="6A8759"/>
                </a:solidFill>
              </a:rPr>
              <a:t>"   &lt;body&gt;</a:t>
            </a:r>
            <a:r>
              <a:rPr>
                <a:solidFill>
                  <a:srgbClr val="CC7831"/>
                </a:solidFill>
              </a:rPr>
              <a:t>\n</a:t>
            </a:r>
            <a:r>
              <a:rPr>
                <a:solidFill>
                  <a:srgbClr val="6A8759"/>
                </a:solidFill>
              </a:rPr>
              <a:t>"</a:t>
            </a:r>
            <a:r>
              <a:t>+</a:t>
            </a:r>
          </a:p>
          <a:p>
            <a:pPr defTabSz="182880">
              <a:defRPr b="0" sz="2200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                    </a:t>
            </a:r>
            <a:r>
              <a:t>"       &lt;p&gt;Hello world.&lt;/p&gt;</a:t>
            </a:r>
            <a:r>
              <a:rPr>
                <a:solidFill>
                  <a:srgbClr val="CC7831"/>
                </a:solidFill>
              </a:rPr>
              <a:t>\n</a:t>
            </a:r>
            <a:r>
              <a:t>" </a:t>
            </a:r>
            <a:r>
              <a:rPr>
                <a:solidFill>
                  <a:srgbClr val="A9B7C6"/>
                </a:solidFill>
              </a:rPr>
              <a:t>+</a:t>
            </a:r>
            <a:endParaRPr>
              <a:solidFill>
                <a:srgbClr val="A9B7C6"/>
              </a:solidFill>
            </a:endParaRPr>
          </a:p>
          <a:p>
            <a:pPr defTabSz="182880">
              <a:defRPr b="0" sz="2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</a:t>
            </a:r>
            <a:r>
              <a:rPr>
                <a:solidFill>
                  <a:srgbClr val="6A8759"/>
                </a:solidFill>
              </a:rPr>
              <a:t>"   &lt;/body&gt;</a:t>
            </a:r>
            <a:r>
              <a:rPr>
                <a:solidFill>
                  <a:srgbClr val="CC7831"/>
                </a:solidFill>
              </a:rPr>
              <a:t>\n</a:t>
            </a:r>
            <a:r>
              <a:rPr>
                <a:solidFill>
                  <a:srgbClr val="6A8759"/>
                </a:solidFill>
              </a:rPr>
              <a:t>" </a:t>
            </a:r>
            <a:r>
              <a:t>+</a:t>
            </a:r>
          </a:p>
          <a:p>
            <a:pPr defTabSz="182880">
              <a:defRPr b="0" sz="2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</a:t>
            </a:r>
            <a:r>
              <a:rPr>
                <a:solidFill>
                  <a:srgbClr val="6A8759"/>
                </a:solidFill>
              </a:rPr>
              <a:t>"&lt;/html&gt;</a:t>
            </a:r>
            <a:r>
              <a:rPr>
                <a:solidFill>
                  <a:srgbClr val="CC7831"/>
                </a:solidFill>
              </a:rPr>
              <a:t>\n</a:t>
            </a:r>
            <a:r>
              <a:rPr>
                <a:solidFill>
                  <a:srgbClr val="6A8759"/>
                </a:solidFill>
              </a:rPr>
              <a:t>"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182880">
              <a:defRPr b="0" sz="22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82880">
              <a:defRPr b="0" sz="22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        </a:t>
            </a:r>
            <a:r>
              <a:t>//After Java 15</a:t>
            </a:r>
          </a:p>
          <a:p>
            <a:pPr defTabSz="182880">
              <a:defRPr b="0" sz="2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808080"/>
                </a:solidFill>
              </a:rPr>
              <a:t>        </a:t>
            </a:r>
            <a:r>
              <a:t>String html1 = </a:t>
            </a:r>
            <a:r>
              <a:rPr>
                <a:solidFill>
                  <a:srgbClr val="6A8759"/>
                </a:solidFill>
              </a:rPr>
              <a:t>"""</a:t>
            </a:r>
            <a:endParaRPr>
              <a:solidFill>
                <a:srgbClr val="6A8759"/>
              </a:solidFill>
            </a:endParaRPr>
          </a:p>
          <a:p>
            <a:pPr defTabSz="182880">
              <a:defRPr b="0" sz="2200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&lt;html&gt;</a:t>
            </a:r>
          </a:p>
          <a:p>
            <a:pPr defTabSz="182880">
              <a:defRPr b="0" sz="2200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&lt;body&gt;</a:t>
            </a:r>
          </a:p>
          <a:p>
            <a:pPr defTabSz="182880">
              <a:defRPr b="0" sz="2200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&lt;p&gt;Hello world.</a:t>
            </a:r>
          </a:p>
          <a:p>
            <a:pPr defTabSz="182880">
              <a:defRPr b="0" sz="2200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&lt;/body&gt;</a:t>
            </a:r>
          </a:p>
          <a:p>
            <a:pPr defTabSz="182880">
              <a:defRPr b="0" sz="2200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&lt;/html&gt;</a:t>
            </a:r>
          </a:p>
          <a:p>
            <a:pPr defTabSz="182880">
              <a:defRPr b="0" sz="2200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"""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182880">
              <a:defRPr b="0" sz="22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82880">
              <a:defRPr b="0" sz="2200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        </a:t>
            </a:r>
            <a:r>
              <a:rPr>
                <a:solidFill>
                  <a:srgbClr val="A9B7C6"/>
                </a:solidFill>
              </a:rPr>
              <a:t>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rPr>
                <a:solidFill>
                  <a:srgbClr val="A9B7C6"/>
                </a:solidFill>
              </a:rPr>
              <a:t>.println(</a:t>
            </a:r>
            <a:r>
              <a:t>"</a:t>
            </a:r>
            <a:r>
              <a:rPr>
                <a:solidFill>
                  <a:srgbClr val="CC7831"/>
                </a:solidFill>
              </a:rPr>
              <a:t>\n\n</a:t>
            </a:r>
            <a:r>
              <a:t>=========&gt;String text blocks”</a:t>
            </a:r>
            <a:r>
              <a:rPr>
                <a:solidFill>
                  <a:srgbClr val="A9B7C6"/>
                </a:solidFill>
              </a:rPr>
              <a:t>)</a:t>
            </a:r>
            <a:r>
              <a:rPr>
                <a:solidFill>
                  <a:srgbClr val="CC7831"/>
                </a:solidFill>
              </a:rPr>
              <a:t>;         </a:t>
            </a:r>
            <a:r>
              <a:t>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t>.println(html1)</a:t>
            </a:r>
            <a:r>
              <a:rPr>
                <a:solidFill>
                  <a:srgbClr val="CC7831"/>
                </a:solidFill>
              </a:rPr>
              <a:t>;        </a:t>
            </a:r>
            <a:r>
              <a:t>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t>.println(html)</a:t>
            </a:r>
            <a:r>
              <a:rPr>
                <a:solidFill>
                  <a:srgbClr val="CC7831"/>
                </a:solidFill>
              </a:rPr>
              <a:t>;</a:t>
            </a:r>
          </a:p>
          <a:p>
            <a:pPr defTabSz="182880">
              <a:defRPr b="0" sz="22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        </a:t>
            </a:r>
            <a:r>
              <a:t>//String Imutability</a:t>
            </a:r>
          </a:p>
          <a:p>
            <a:pPr defTabSz="182880">
              <a:defRPr b="0" sz="22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808080"/>
                </a:solidFill>
              </a:rPr>
              <a:t>        </a:t>
            </a:r>
            <a:r>
              <a:t>String str1 = </a:t>
            </a:r>
            <a:r>
              <a:rPr>
                <a:solidFill>
                  <a:srgbClr val="6A8759"/>
                </a:solidFill>
              </a:rPr>
              <a:t>"abc"</a:t>
            </a:r>
            <a:r>
              <a:rPr>
                <a:solidFill>
                  <a:srgbClr val="CC7831"/>
                </a:solidFill>
              </a:rPr>
              <a:t>;        </a:t>
            </a:r>
            <a:r>
              <a:t>String r1 = str1</a:t>
            </a:r>
            <a:r>
              <a:rPr>
                <a:solidFill>
                  <a:srgbClr val="CC7831"/>
                </a:solidFill>
              </a:rPr>
              <a:t>;        </a:t>
            </a:r>
            <a:r>
              <a:t>str1 = str1 + </a:t>
            </a:r>
            <a:r>
              <a:rPr>
                <a:solidFill>
                  <a:srgbClr val="6A8759"/>
                </a:solidFill>
              </a:rPr>
              <a:t>"def"</a:t>
            </a:r>
            <a:r>
              <a:rPr>
                <a:solidFill>
                  <a:srgbClr val="CC7831"/>
                </a:solidFill>
              </a:rPr>
              <a:t>;        </a:t>
            </a:r>
            <a:r>
              <a:t>String r2 = str1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182880">
              <a:defRPr b="0" sz="2200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        </a:t>
            </a:r>
            <a:r>
              <a:rPr>
                <a:solidFill>
                  <a:srgbClr val="A9B7C6"/>
                </a:solidFill>
              </a:rPr>
              <a:t>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rPr>
                <a:solidFill>
                  <a:srgbClr val="A9B7C6"/>
                </a:solidFill>
              </a:rPr>
              <a:t>.println(</a:t>
            </a:r>
            <a:r>
              <a:t>"</a:t>
            </a:r>
            <a:r>
              <a:rPr>
                <a:solidFill>
                  <a:srgbClr val="CC7831"/>
                </a:solidFill>
              </a:rPr>
              <a:t>\n\n</a:t>
            </a:r>
            <a:r>
              <a:t>=========&gt;String immutability"</a:t>
            </a:r>
            <a:r>
              <a:rPr>
                <a:solidFill>
                  <a:srgbClr val="A9B7C6"/>
                </a:solidFill>
              </a:rPr>
              <a:t>)</a:t>
            </a:r>
            <a:r>
              <a:rPr>
                <a:solidFill>
                  <a:srgbClr val="CC7831"/>
                </a:solidFill>
              </a:rPr>
              <a:t>;        </a:t>
            </a:r>
            <a:r>
              <a:t>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t>.println(r1 == r2)</a:t>
            </a:r>
            <a:r>
              <a:rPr>
                <a:solidFill>
                  <a:srgbClr val="CC7831"/>
                </a:solidFill>
              </a:rPr>
              <a:t>;        </a:t>
            </a:r>
            <a:r>
              <a:t>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t>.println(r1.equals(r2))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182880">
              <a:defRPr b="0" sz="22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82880">
              <a:defRPr b="0" sz="22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9B7C6"/>
                </a:solidFill>
              </a:rPr>
              <a:t>}</a:t>
            </a: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he switch statement"/>
          <p:cNvSpPr txBox="1"/>
          <p:nvPr>
            <p:ph type="title"/>
          </p:nvPr>
        </p:nvSpPr>
        <p:spPr>
          <a:xfrm>
            <a:off x="1206213" y="145116"/>
            <a:ext cx="9779001" cy="1486378"/>
          </a:xfrm>
          <a:prstGeom prst="rect">
            <a:avLst/>
          </a:prstGeom>
        </p:spPr>
        <p:txBody>
          <a:bodyPr/>
          <a:lstStyle>
            <a:lvl1pPr defTabSz="2194505">
              <a:defRPr spc="-153" sz="7650"/>
            </a:lvl1pPr>
          </a:lstStyle>
          <a:p>
            <a:pPr/>
            <a:r>
              <a:t>The switch statement</a:t>
            </a:r>
          </a:p>
        </p:txBody>
      </p:sp>
      <p:sp>
        <p:nvSpPr>
          <p:cNvPr id="184" name="Slide Subtitle"/>
          <p:cNvSpPr txBox="1"/>
          <p:nvPr>
            <p:ph type="body" idx="1"/>
          </p:nvPr>
        </p:nvSpPr>
        <p:spPr>
          <a:xfrm>
            <a:off x="220206" y="1575827"/>
            <a:ext cx="24131119" cy="1393518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5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206" y="1575827"/>
            <a:ext cx="21291054" cy="87762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he switch statement"/>
          <p:cNvSpPr txBox="1"/>
          <p:nvPr>
            <p:ph type="title"/>
          </p:nvPr>
        </p:nvSpPr>
        <p:spPr>
          <a:xfrm>
            <a:off x="1206213" y="145116"/>
            <a:ext cx="9779001" cy="1486378"/>
          </a:xfrm>
          <a:prstGeom prst="rect">
            <a:avLst/>
          </a:prstGeom>
        </p:spPr>
        <p:txBody>
          <a:bodyPr/>
          <a:lstStyle>
            <a:lvl1pPr defTabSz="2194505">
              <a:defRPr spc="-153" sz="7650"/>
            </a:lvl1pPr>
          </a:lstStyle>
          <a:p>
            <a:pPr/>
            <a:r>
              <a:t>The switch statement</a:t>
            </a:r>
          </a:p>
        </p:txBody>
      </p:sp>
      <p:sp>
        <p:nvSpPr>
          <p:cNvPr id="188" name="The enhanced statement has no break.…"/>
          <p:cNvSpPr txBox="1"/>
          <p:nvPr>
            <p:ph type="body" idx="1"/>
          </p:nvPr>
        </p:nvSpPr>
        <p:spPr>
          <a:xfrm>
            <a:off x="252849" y="1428936"/>
            <a:ext cx="24131119" cy="12334079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</a:p>
          <a:p>
            <a:pPr marL="698500" indent="-698500">
              <a:buSzPct val="123000"/>
              <a:buChar char="•"/>
            </a:pPr>
            <a:r>
              <a:t>The enhanced statement has no break.</a:t>
            </a:r>
          </a:p>
          <a:p>
            <a:pPr marL="698500" indent="-698500">
              <a:buSzPct val="123000"/>
              <a:buChar char="•"/>
            </a:pPr>
            <a:r>
              <a:t>The enhanced switch statement allows expressions to be evaluated in the case blocks.</a:t>
            </a:r>
          </a:p>
          <a:p>
            <a:pPr marL="698500" indent="-698500">
              <a:buSzPct val="123000"/>
              <a:buChar char="•"/>
            </a:pPr>
            <a:r>
              <a:t>If the enhanced statement is being called to return a value, yield is used to return the value needed and not return.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Enhanced switch code - requires an ide formatting"/>
          <p:cNvSpPr txBox="1"/>
          <p:nvPr>
            <p:ph type="title"/>
          </p:nvPr>
        </p:nvSpPr>
        <p:spPr>
          <a:xfrm>
            <a:off x="1206213" y="145116"/>
            <a:ext cx="21435494" cy="1486378"/>
          </a:xfrm>
          <a:prstGeom prst="rect">
            <a:avLst/>
          </a:prstGeom>
        </p:spPr>
        <p:txBody>
          <a:bodyPr/>
          <a:lstStyle>
            <a:lvl1pPr defTabSz="2072588">
              <a:defRPr spc="-144" sz="7225"/>
            </a:lvl1pPr>
          </a:lstStyle>
          <a:p>
            <a:pPr/>
            <a:r>
              <a:t>Enhanced switch code - requires an ide formatting</a:t>
            </a:r>
          </a:p>
        </p:txBody>
      </p:sp>
      <p:sp>
        <p:nvSpPr>
          <p:cNvPr id="191" name="public class Switch {…"/>
          <p:cNvSpPr txBox="1"/>
          <p:nvPr>
            <p:ph type="body" idx="1"/>
          </p:nvPr>
        </p:nvSpPr>
        <p:spPr>
          <a:xfrm>
            <a:off x="252849" y="1428936"/>
            <a:ext cx="24131119" cy="12334079"/>
          </a:xfrm>
          <a:prstGeom prst="rect">
            <a:avLst/>
          </a:prstGeom>
        </p:spPr>
        <p:txBody>
          <a:bodyPr/>
          <a:lstStyle/>
          <a:p>
            <a:pPr defTabSz="416052">
              <a:defRPr b="0" sz="2457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A9B7C6"/>
                </a:solidFill>
              </a:rPr>
              <a:t>Switch {</a:t>
            </a:r>
            <a:endParaRPr>
              <a:solidFill>
                <a:srgbClr val="A9B7C6"/>
              </a:solidFill>
            </a:endParaRPr>
          </a:p>
          <a:p>
            <a:pPr defTabSz="416052">
              <a:defRPr b="0" sz="2457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16052">
              <a:defRPr b="0" sz="2457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public static void </a:t>
            </a:r>
            <a:r>
              <a:rPr>
                <a:solidFill>
                  <a:srgbClr val="FFC66E"/>
                </a:solidFill>
              </a:rPr>
              <a:t>main</a:t>
            </a:r>
            <a:r>
              <a:rPr>
                <a:solidFill>
                  <a:srgbClr val="A9B7C6"/>
                </a:solidFill>
              </a:rPr>
              <a:t>(String[] args) {</a:t>
            </a:r>
            <a:endParaRPr>
              <a:solidFill>
                <a:srgbClr val="A9B7C6"/>
              </a:solidFill>
            </a:endParaRPr>
          </a:p>
          <a:p>
            <a:pPr defTabSz="416052">
              <a:defRPr b="0" sz="2457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16052">
              <a:defRPr b="0" sz="2457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int </a:t>
            </a:r>
            <a:r>
              <a:t>value = </a:t>
            </a:r>
            <a:r>
              <a:rPr>
                <a:solidFill>
                  <a:srgbClr val="6897BB"/>
                </a:solidFill>
              </a:rPr>
              <a:t>3</a:t>
            </a:r>
            <a:r>
              <a:rPr>
                <a:solidFill>
                  <a:srgbClr val="CC7831"/>
                </a:solidFill>
              </a:rPr>
              <a:t>;         </a:t>
            </a:r>
            <a:r>
              <a:t>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t>.println("Traditional if statement")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16052">
              <a:defRPr b="0" sz="2457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if </a:t>
            </a:r>
            <a:r>
              <a:rPr>
                <a:solidFill>
                  <a:srgbClr val="A9B7C6"/>
                </a:solidFill>
              </a:rPr>
              <a:t>(value == </a:t>
            </a:r>
            <a:r>
              <a:rPr>
                <a:solidFill>
                  <a:srgbClr val="6897BB"/>
                </a:solidFill>
              </a:rPr>
              <a:t>1</a:t>
            </a:r>
            <a:r>
              <a:rPr>
                <a:solidFill>
                  <a:srgbClr val="A9B7C6"/>
                </a:solidFill>
              </a:rPr>
              <a:t>) {</a:t>
            </a:r>
            <a:r>
              <a:t>            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6A8759"/>
                </a:solidFill>
              </a:rPr>
              <a:t>"Value was 1"</a:t>
            </a:r>
            <a:r>
              <a:t>);</a:t>
            </a:r>
          </a:p>
          <a:p>
            <a:pPr defTabSz="416052">
              <a:defRPr b="0" sz="2457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        </a:t>
            </a:r>
            <a:r>
              <a:t>} </a:t>
            </a:r>
            <a:r>
              <a:rPr>
                <a:solidFill>
                  <a:srgbClr val="CC7831"/>
                </a:solidFill>
              </a:rPr>
              <a:t>else if </a:t>
            </a:r>
            <a:r>
              <a:t>(value == </a:t>
            </a:r>
            <a:r>
              <a:rPr>
                <a:solidFill>
                  <a:srgbClr val="6897BB"/>
                </a:solidFill>
              </a:rPr>
              <a:t>2</a:t>
            </a:r>
            <a:r>
              <a:t>) {            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6A8759"/>
                </a:solidFill>
              </a:rPr>
              <a:t>"Value was 2"</a:t>
            </a:r>
            <a:r>
              <a:t>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16052">
              <a:defRPr b="0" sz="2457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A9B7C6"/>
                </a:solidFill>
              </a:rPr>
              <a:t>} </a:t>
            </a:r>
            <a:r>
              <a:t>else </a:t>
            </a:r>
            <a:r>
              <a:rPr>
                <a:solidFill>
                  <a:srgbClr val="A9B7C6"/>
                </a:solidFill>
              </a:rPr>
              <a:t>{            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rPr>
                <a:solidFill>
                  <a:srgbClr val="A9B7C6"/>
                </a:solidFill>
              </a:rPr>
              <a:t>.println(</a:t>
            </a:r>
            <a:r>
              <a:t>"Value was not 1 or 2"</a:t>
            </a:r>
            <a:r>
              <a:rPr>
                <a:solidFill>
                  <a:srgbClr val="A9B7C6"/>
                </a:solidFill>
              </a:rPr>
              <a:t>)</a:t>
            </a:r>
            <a:r>
              <a:t>;</a:t>
            </a:r>
          </a:p>
          <a:p>
            <a:pPr defTabSz="416052">
              <a:defRPr b="0" sz="2457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A9B7C6"/>
                </a:solidFill>
              </a:rPr>
              <a:t>}</a:t>
            </a:r>
            <a:endParaRPr>
              <a:solidFill>
                <a:srgbClr val="A9B7C6"/>
              </a:solidFill>
            </a:endParaRPr>
          </a:p>
          <a:p>
            <a:pPr defTabSz="416052">
              <a:defRPr b="0" sz="2457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16052">
              <a:defRPr b="0" sz="2457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    </a:t>
            </a:r>
            <a:r>
              <a:t>//Traditional switch statement</a:t>
            </a:r>
          </a:p>
          <a:p>
            <a:pPr defTabSz="416052">
              <a:defRPr b="0" sz="2457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//Only byte, short, int, char, String, enum</a:t>
            </a:r>
          </a:p>
          <a:p>
            <a:pPr defTabSz="416052">
              <a:defRPr b="0" sz="2457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//fall through happens when a break is not encountered executing all ines till a break is found</a:t>
            </a:r>
          </a:p>
          <a:p>
            <a:pPr defTabSz="416052">
              <a:defRPr b="0" sz="2457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808080"/>
                </a:solidFill>
              </a:rPr>
              <a:t>        </a:t>
            </a:r>
            <a:r>
              <a:rPr>
                <a:solidFill>
                  <a:srgbClr val="CC7831"/>
                </a:solidFill>
              </a:rPr>
              <a:t>int </a:t>
            </a:r>
            <a:r>
              <a:t>valueSwitch = </a:t>
            </a:r>
            <a:r>
              <a:rPr>
                <a:solidFill>
                  <a:srgbClr val="6897BB"/>
                </a:solidFill>
              </a:rPr>
              <a:t>8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16052">
              <a:defRPr b="0" sz="2457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        </a:t>
            </a:r>
            <a:r>
              <a:rPr>
                <a:solidFill>
                  <a:srgbClr val="A9B7C6"/>
                </a:solidFill>
              </a:rPr>
              <a:t>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rPr>
                <a:solidFill>
                  <a:srgbClr val="A9B7C6"/>
                </a:solidFill>
              </a:rPr>
              <a:t>.println(</a:t>
            </a:r>
            <a:r>
              <a:t>"</a:t>
            </a:r>
            <a:r>
              <a:rPr>
                <a:solidFill>
                  <a:srgbClr val="CC7831"/>
                </a:solidFill>
              </a:rPr>
              <a:t>\n\n</a:t>
            </a:r>
            <a:r>
              <a:t>Traditional switch"</a:t>
            </a:r>
            <a:r>
              <a:rPr>
                <a:solidFill>
                  <a:srgbClr val="A9B7C6"/>
                </a:solidFill>
              </a:rPr>
              <a:t>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16052">
              <a:defRPr b="0" sz="2457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        switch </a:t>
            </a:r>
            <a:r>
              <a:t>(valueSwitch) {            </a:t>
            </a:r>
            <a:r>
              <a:rPr>
                <a:solidFill>
                  <a:srgbClr val="CC7831"/>
                </a:solidFill>
              </a:rPr>
              <a:t>case </a:t>
            </a:r>
            <a:r>
              <a:rPr>
                <a:solidFill>
                  <a:srgbClr val="6897BB"/>
                </a:solidFill>
              </a:rPr>
              <a:t>1</a:t>
            </a:r>
            <a:r>
              <a:t>:                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6A8759"/>
                </a:solidFill>
              </a:rPr>
              <a:t>"Switch Value was 1"</a:t>
            </a:r>
            <a:r>
              <a:t>)</a:t>
            </a:r>
            <a:r>
              <a:rPr>
                <a:solidFill>
                  <a:srgbClr val="CC7831"/>
                </a:solidFill>
              </a:rPr>
              <a:t>;</a:t>
            </a:r>
            <a:r>
              <a:t>                break;</a:t>
            </a:r>
          </a:p>
          <a:p>
            <a:pPr defTabSz="416052">
              <a:defRPr b="0" sz="2457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case </a:t>
            </a:r>
            <a:r>
              <a:rPr>
                <a:solidFill>
                  <a:srgbClr val="6897BB"/>
                </a:solidFill>
              </a:rPr>
              <a:t>2</a:t>
            </a:r>
            <a:r>
              <a:rPr>
                <a:solidFill>
                  <a:srgbClr val="A9B7C6"/>
                </a:solidFill>
              </a:rPr>
              <a:t>:</a:t>
            </a:r>
            <a:r>
              <a:t>                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6A8759"/>
                </a:solidFill>
              </a:rPr>
              <a:t>"Switch Value was 2"</a:t>
            </a:r>
            <a:r>
              <a:t>);                break;</a:t>
            </a:r>
          </a:p>
          <a:p>
            <a:pPr defTabSz="416052">
              <a:defRPr b="0" sz="2457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16052">
              <a:defRPr b="0" sz="2457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case </a:t>
            </a:r>
            <a:r>
              <a:rPr>
                <a:solidFill>
                  <a:srgbClr val="6897BB"/>
                </a:solidFill>
              </a:rPr>
              <a:t>3</a:t>
            </a:r>
            <a:r>
              <a:rPr>
                <a:solidFill>
                  <a:srgbClr val="A9B7C6"/>
                </a:solidFill>
              </a:rPr>
              <a:t>:</a:t>
            </a:r>
            <a:r>
              <a:t>            case </a:t>
            </a:r>
            <a:r>
              <a:rPr>
                <a:solidFill>
                  <a:srgbClr val="6897BB"/>
                </a:solidFill>
              </a:rPr>
              <a:t>4</a:t>
            </a:r>
            <a:r>
              <a:t>:            case </a:t>
            </a:r>
            <a:r>
              <a:rPr>
                <a:solidFill>
                  <a:srgbClr val="6897BB"/>
                </a:solidFill>
              </a:rPr>
              <a:t>5</a:t>
            </a:r>
            <a:r>
              <a:t>:</a:t>
            </a:r>
          </a:p>
          <a:p>
            <a:pPr defTabSz="416052">
              <a:defRPr b="0" sz="2457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16052">
              <a:defRPr b="0" sz="2457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            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rPr>
                <a:solidFill>
                  <a:srgbClr val="A9B7C6"/>
                </a:solidFill>
              </a:rPr>
              <a:t>.println(</a:t>
            </a:r>
            <a:r>
              <a:t>"Switch Value was a 3, a 4, or a 5"</a:t>
            </a:r>
            <a:r>
              <a:rPr>
                <a:solidFill>
                  <a:srgbClr val="A9B7C6"/>
                </a:solidFill>
              </a:rPr>
              <a:t>)</a:t>
            </a:r>
            <a:r>
              <a:rPr>
                <a:solidFill>
                  <a:srgbClr val="CC7831"/>
                </a:solidFill>
              </a:rPr>
              <a:t>;                </a:t>
            </a:r>
            <a:r>
              <a:rPr>
                <a:solidFill>
                  <a:srgbClr val="A9B7C6"/>
                </a:solidFill>
              </a:rPr>
              <a:t>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rPr>
                <a:solidFill>
                  <a:srgbClr val="A9B7C6"/>
                </a:solidFill>
              </a:rPr>
              <a:t>.println(</a:t>
            </a:r>
            <a:r>
              <a:t>"Switch Value was actually a " </a:t>
            </a:r>
            <a:r>
              <a:rPr>
                <a:solidFill>
                  <a:srgbClr val="A9B7C6"/>
                </a:solidFill>
              </a:rPr>
              <a:t>+ valueSwitch)</a:t>
            </a:r>
            <a:r>
              <a:rPr>
                <a:solidFill>
                  <a:srgbClr val="CC7831"/>
                </a:solidFill>
              </a:rPr>
              <a:t>;</a:t>
            </a:r>
            <a:r>
              <a:t>                break;</a:t>
            </a:r>
          </a:p>
          <a:p>
            <a:pPr defTabSz="416052">
              <a:defRPr b="0" sz="2457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16052">
              <a:defRPr b="0" sz="2457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default</a:t>
            </a:r>
            <a:r>
              <a:rPr>
                <a:solidFill>
                  <a:srgbClr val="A9B7C6"/>
                </a:solidFill>
              </a:rPr>
              <a:t>:                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rPr>
                <a:solidFill>
                  <a:srgbClr val="A9B7C6"/>
                </a:solidFill>
              </a:rPr>
              <a:t>.println(</a:t>
            </a:r>
            <a:r>
              <a:t>"Switch Value was not 1, 2, 3, 4, 5"</a:t>
            </a:r>
            <a:r>
              <a:rPr>
                <a:solidFill>
                  <a:srgbClr val="A9B7C6"/>
                </a:solidFill>
              </a:rPr>
              <a:t>)</a:t>
            </a:r>
            <a:r>
              <a:t>;                break;        </a:t>
            </a:r>
            <a:r>
              <a:rPr>
                <a:solidFill>
                  <a:srgbClr val="A9B7C6"/>
                </a:solidFill>
              </a:rPr>
              <a:t>}</a:t>
            </a:r>
            <a:endParaRPr>
              <a:solidFill>
                <a:srgbClr val="A9B7C6"/>
              </a:solidFill>
            </a:endParaRPr>
          </a:p>
          <a:p>
            <a:pPr defTabSz="416052">
              <a:defRPr b="0" sz="2457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16052">
              <a:defRPr b="0" sz="2457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    </a:t>
            </a:r>
            <a:r>
              <a:t>//new switch features</a:t>
            </a:r>
          </a:p>
          <a:p>
            <a:pPr defTabSz="416052">
              <a:defRPr b="0" sz="2457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808080"/>
                </a:solidFill>
              </a:rPr>
              <a:t>        </a:t>
            </a:r>
            <a:r>
              <a:rPr>
                <a:solidFill>
                  <a:srgbClr val="CC7831"/>
                </a:solidFill>
              </a:rPr>
              <a:t>switch </a:t>
            </a:r>
            <a:r>
              <a:t>(valueSwitch) {            </a:t>
            </a:r>
            <a:r>
              <a:rPr>
                <a:solidFill>
                  <a:srgbClr val="CC7831"/>
                </a:solidFill>
              </a:rPr>
              <a:t>case </a:t>
            </a:r>
            <a:r>
              <a:rPr>
                <a:solidFill>
                  <a:srgbClr val="6897BB"/>
                </a:solidFill>
              </a:rPr>
              <a:t>1 </a:t>
            </a:r>
            <a:r>
              <a:t>-&gt; 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t>.println("Switch Value was 1")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16052">
              <a:defRPr b="0" sz="2457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            case </a:t>
            </a:r>
            <a:r>
              <a:rPr>
                <a:solidFill>
                  <a:srgbClr val="6897BB"/>
                </a:solidFill>
              </a:rPr>
              <a:t>2 </a:t>
            </a:r>
            <a:r>
              <a:rPr>
                <a:solidFill>
                  <a:srgbClr val="A9B7C6"/>
                </a:solidFill>
              </a:rPr>
              <a:t>-&gt; 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rPr>
                <a:solidFill>
                  <a:srgbClr val="A9B7C6"/>
                </a:solidFill>
              </a:rPr>
              <a:t>.println(</a:t>
            </a:r>
            <a:r>
              <a:t>"Switch Value was 2"</a:t>
            </a:r>
            <a:r>
              <a:rPr>
                <a:solidFill>
                  <a:srgbClr val="A9B7C6"/>
                </a:solidFill>
              </a:rPr>
              <a:t>)</a:t>
            </a:r>
            <a:r>
              <a:rPr>
                <a:solidFill>
                  <a:srgbClr val="CC7831"/>
                </a:solidFill>
              </a:rPr>
              <a:t>;</a:t>
            </a:r>
            <a:r>
              <a:t>            case </a:t>
            </a:r>
            <a:r>
              <a:rPr>
                <a:solidFill>
                  <a:srgbClr val="6897BB"/>
                </a:solidFill>
              </a:rPr>
              <a:t>3</a:t>
            </a:r>
            <a:r>
              <a:t>, </a:t>
            </a:r>
            <a:r>
              <a:rPr>
                <a:solidFill>
                  <a:srgbClr val="6897BB"/>
                </a:solidFill>
              </a:rPr>
              <a:t>4</a:t>
            </a:r>
            <a:r>
              <a:t>, </a:t>
            </a:r>
            <a:r>
              <a:rPr>
                <a:solidFill>
                  <a:srgbClr val="6897BB"/>
                </a:solidFill>
              </a:rPr>
              <a:t>5 </a:t>
            </a:r>
            <a:r>
              <a:rPr>
                <a:solidFill>
                  <a:srgbClr val="A9B7C6"/>
                </a:solidFill>
              </a:rPr>
              <a:t>-&gt; {</a:t>
            </a:r>
            <a:endParaRPr>
              <a:solidFill>
                <a:srgbClr val="A9B7C6"/>
              </a:solidFill>
            </a:endParaRPr>
          </a:p>
          <a:p>
            <a:pPr defTabSz="416052">
              <a:defRPr b="0" sz="2457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6A8759"/>
                </a:solidFill>
              </a:rPr>
              <a:t>"</a:t>
            </a:r>
            <a:r>
              <a:rPr>
                <a:solidFill>
                  <a:srgbClr val="CC7831"/>
                </a:solidFill>
              </a:rPr>
              <a:t>\n\n</a:t>
            </a:r>
            <a:r>
              <a:rPr>
                <a:solidFill>
                  <a:srgbClr val="6A8759"/>
                </a:solidFill>
              </a:rPr>
              <a:t>Modern switch"</a:t>
            </a:r>
            <a:r>
              <a:t>)</a:t>
            </a:r>
            <a:r>
              <a:rPr>
                <a:solidFill>
                  <a:srgbClr val="CC7831"/>
                </a:solidFill>
              </a:rPr>
              <a:t>;                </a:t>
            </a:r>
            <a:r>
              <a:t>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t>.println("Switch Value was a 3, a 4, or a 5")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16052">
              <a:defRPr b="0" sz="2457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                </a:t>
            </a:r>
            <a:r>
              <a:rPr>
                <a:solidFill>
                  <a:srgbClr val="A9B7C6"/>
                </a:solidFill>
              </a:rPr>
              <a:t>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rPr>
                <a:solidFill>
                  <a:srgbClr val="A9B7C6"/>
                </a:solidFill>
              </a:rPr>
              <a:t>.println(</a:t>
            </a:r>
            <a:r>
              <a:t>"Switch Value was actually a " </a:t>
            </a:r>
            <a:r>
              <a:rPr>
                <a:solidFill>
                  <a:srgbClr val="A9B7C6"/>
                </a:solidFill>
              </a:rPr>
              <a:t>+ valueSwitch)</a:t>
            </a:r>
            <a:r>
              <a:rPr>
                <a:solidFill>
                  <a:srgbClr val="CC7831"/>
                </a:solidFill>
              </a:rPr>
              <a:t>;</a:t>
            </a:r>
            <a:r>
              <a:t>            </a:t>
            </a:r>
            <a:r>
              <a:rPr>
                <a:solidFill>
                  <a:srgbClr val="A9B7C6"/>
                </a:solidFill>
              </a:rPr>
              <a:t>}</a:t>
            </a:r>
            <a:endParaRPr>
              <a:solidFill>
                <a:srgbClr val="A9B7C6"/>
              </a:solidFill>
            </a:endParaRPr>
          </a:p>
          <a:p>
            <a:pPr defTabSz="416052">
              <a:defRPr b="0" sz="2457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        </a:t>
            </a:r>
            <a:r>
              <a:rPr>
                <a:solidFill>
                  <a:srgbClr val="CC7831"/>
                </a:solidFill>
              </a:rPr>
              <a:t>default </a:t>
            </a:r>
            <a:r>
              <a:rPr>
                <a:solidFill>
                  <a:srgbClr val="A9B7C6"/>
                </a:solidFill>
              </a:rPr>
              <a:t>-&gt; 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rPr>
                <a:solidFill>
                  <a:srgbClr val="A9B7C6"/>
                </a:solidFill>
              </a:rPr>
              <a:t>.println(</a:t>
            </a:r>
            <a:r>
              <a:t>"Switch Value was not 1, 2, 3, 4, 5"</a:t>
            </a:r>
            <a:r>
              <a:rPr>
                <a:solidFill>
                  <a:srgbClr val="A9B7C6"/>
                </a:solidFill>
              </a:rPr>
              <a:t>)</a:t>
            </a:r>
            <a:r>
              <a:rPr>
                <a:solidFill>
                  <a:srgbClr val="CC7831"/>
                </a:solidFill>
              </a:rPr>
              <a:t>;</a:t>
            </a:r>
            <a:r>
              <a:t>        </a:t>
            </a:r>
            <a:r>
              <a:rPr>
                <a:solidFill>
                  <a:srgbClr val="A9B7C6"/>
                </a:solidFill>
              </a:rPr>
              <a:t>}</a:t>
            </a:r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BE00FF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