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6D9CC-9D0A-4DE7-A49B-80F3ECD20A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40089A-FF9B-41B1-99E3-9E0BFF189A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2405A7-74F1-4EFD-9E75-61946B27E6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1AB97-B79A-47FB-8E03-83631112F7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2FF7E7-1F25-4013-8709-D141F8F57D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235B4C-F120-49B5-92F3-ECC7FD5649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EC249E-BE60-4AFC-B133-AC0CC9B1DC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50803E-15AA-454D-ABBB-800DA6E883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6FECB5-3EE1-4ABB-936D-BDBE434032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B25A90-9ED5-4CA7-88AC-364409E957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1D156D-FBA8-43C1-B97D-5A00A91D84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32B1F-52FD-4CF7-9F53-08C2EAEFA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90FC66-D73A-4F74-ACC1-CF4FF4FB8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1F7F40-8EAC-44AE-96E6-AF36E1530B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49FF15-67DA-4686-9702-44AEF1D69D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4B5FCD-E1D5-419B-B8CA-B9AEF39C45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86E8AD-E7E3-4B5A-A24C-2453E867DF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DD6E28-A754-47F7-A24F-EAF7DDBD0C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8E0CB-31BD-4E1F-8F74-F24794B69E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25EBC1-B7F0-4B53-9809-6F0A2EA697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E2951-F69C-490A-85A5-97C2924ECA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F7B7C1-14A7-4131-8CF7-C98F9B0D9A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282BC7-904A-4C05-85AA-9AC1E2123A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3A76AD-E4C0-4F46-A6AA-7719F259D8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1800" spc="-1" strike="noStrike">
                <a:latin typeface="Arial"/>
              </a:rPr>
              <a:t>Click to edit the </a:t>
            </a:r>
            <a:r>
              <a:rPr b="0" lang="hr-HR" sz="1800" spc="-1" strike="noStrike">
                <a:latin typeface="Arial"/>
              </a:rPr>
              <a:t>title text format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hr-H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785A13-6490-4863-B12D-E75043ACA549}" type="slidenum">
              <a:rPr b="0" lang="hr-HR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hr-HR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1800" spc="-1" strike="noStrike">
                <a:latin typeface="Arial"/>
              </a:rPr>
              <a:t>Click to edit the </a:t>
            </a:r>
            <a:r>
              <a:rPr b="0" lang="hr-HR" sz="1800" spc="-1" strike="noStrike">
                <a:latin typeface="Arial"/>
              </a:rPr>
              <a:t>title text format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Click to edit the outline text format</a:t>
            </a:r>
            <a:endParaRPr b="0" lang="hr-H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Second Outline Level</a:t>
            </a:r>
            <a:endParaRPr b="0" lang="hr-H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Fourth Outline Level</a:t>
            </a:r>
            <a:endParaRPr b="0" lang="hr-H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Fifth Outline Level</a:t>
            </a:r>
            <a:endParaRPr b="0" lang="hr-H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Sixth Outline Level</a:t>
            </a:r>
            <a:endParaRPr b="0" lang="hr-H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Seventh Outline Level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hr-H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0331C-B80F-4309-B830-62780820672A}" type="slidenum">
              <a:rPr b="0" lang="hr-HR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hr-HR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Kako je Nike napravio BPR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</a:rPr>
              <a:t>22.11.2024.</a:t>
            </a:r>
            <a:endParaRPr b="0" lang="hr-H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hr-H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</a:rPr>
              <a:t>Grgo Lovrić</a:t>
            </a:r>
            <a:endParaRPr b="0" lang="hr-H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</a:rPr>
              <a:t>Hrvoje Čaldarević</a:t>
            </a:r>
            <a:endParaRPr b="0" lang="hr-H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</a:rPr>
              <a:t>Robert Štitić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Prednosti BPR-a u Nike-u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graphicFrame>
        <p:nvGraphicFramePr>
          <p:cNvPr id="111" name=""/>
          <p:cNvGraphicFramePr/>
          <p:nvPr/>
        </p:nvGraphicFramePr>
        <p:xfrm>
          <a:off x="657000" y="1373760"/>
          <a:ext cx="8197200" cy="2225880"/>
        </p:xfrm>
        <a:graphic>
          <a:graphicData uri="http://schemas.openxmlformats.org/drawingml/2006/table">
            <a:tbl>
              <a:tblPr/>
              <a:tblGrid>
                <a:gridCol w="1852200"/>
                <a:gridCol w="3612600"/>
                <a:gridCol w="2732760"/>
              </a:tblGrid>
              <a:tr h="386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Prednost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6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Smanjenje troškova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Pojednostavljeno poslovanje smanjilo je troškove uz održavanje kvalitete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Prijelaz na digitalno integrirani lanac opskrbe smanjio je operativne troškove, poboljšavši profitabilnost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33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Odaziv tržišta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Brža prilagodba potrošačkim trendovima i zahtjevima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Mogućnosti brze prilagodbe, "Nike By You", omogućile su kupima personalizirane proizvode dok su brzo ispunjavali zahtjevi tržišta.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Nedostaci BPR-a u Nike-u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graphicFrame>
        <p:nvGraphicFramePr>
          <p:cNvPr id="114" name=""/>
          <p:cNvGraphicFramePr/>
          <p:nvPr/>
        </p:nvGraphicFramePr>
        <p:xfrm>
          <a:off x="542520" y="1380240"/>
          <a:ext cx="8997120" cy="2868840"/>
        </p:xfrm>
        <a:graphic>
          <a:graphicData uri="http://schemas.openxmlformats.org/drawingml/2006/table">
            <a:tbl>
              <a:tblPr/>
              <a:tblGrid>
                <a:gridCol w="2033280"/>
                <a:gridCol w="3965760"/>
                <a:gridCol w="2998440"/>
              </a:tblGrid>
              <a:tr h="347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Nedostatak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8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Troškovi implementacije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Visoka početna ulaganja u tehnologiju, obuku i restrukturiranje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Digitalni i opskrbni lanac remonta zahtijevali su milijarde kapitala, što je utjecalo na kratkoročne financijske rezultate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83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Smanjivanje zaposlenika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Gubitak radnih mjesta zbog automatizacije i restrukturiranja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Implementacija automatiziranih procesa u tvornicama i logističkim centrima dovela je do smanjenja radne snage u nekim regijama.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9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Sigurnosni rizici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Povećano oslanjanje na tehnologiju učinilo je sustave ranjivima na kibernetičke napade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U 2019., povreda podataka utjecala je na Nikeovu platformu SNKRS, otkrivajući potencijalne ranjivosti u njezinom digitalnom ekosustavu.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Nedostaci BPR-a u Nike-u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graphicFrame>
        <p:nvGraphicFramePr>
          <p:cNvPr id="117" name=""/>
          <p:cNvGraphicFramePr/>
          <p:nvPr/>
        </p:nvGraphicFramePr>
        <p:xfrm>
          <a:off x="542880" y="1380600"/>
          <a:ext cx="8997120" cy="2069640"/>
        </p:xfrm>
        <a:graphic>
          <a:graphicData uri="http://schemas.openxmlformats.org/drawingml/2006/table">
            <a:tbl>
              <a:tblPr/>
              <a:tblGrid>
                <a:gridCol w="2033280"/>
                <a:gridCol w="3965760"/>
                <a:gridCol w="2998440"/>
              </a:tblGrid>
              <a:tr h="347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Nedostatak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8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Složenost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Integracija globalnih sustava uvela je operativne izazove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Upravljanje digitalnim sustavima opskrbnog lanca na više geografskih područja rezultiralo je određenim neučinkovitostima i pogreškama tijekom ranih faza.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83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Ovisnost o tehnologiji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Pretjerano oslanjanje na digitalne sustave povećalo je rizik u slučaju tehničkih kvarova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Poremećaji u sustavima za upravljanje zalihama temeljenim na oblaku uzrokovali su kašnjenja tijekom vrhunskih sezona, kao što je blagdanska gužva 2018.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Uzroci, prednosti i nedostaci BPR-a u Nike-u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9" name=""/>
          <p:cNvGraphicFramePr/>
          <p:nvPr/>
        </p:nvGraphicFramePr>
        <p:xfrm>
          <a:off x="540000" y="1350000"/>
          <a:ext cx="7919640" cy="1384920"/>
        </p:xfrm>
        <a:graphic>
          <a:graphicData uri="http://schemas.openxmlformats.org/drawingml/2006/table">
            <a:tbl>
              <a:tblPr/>
              <a:tblGrid>
                <a:gridCol w="1341000"/>
                <a:gridCol w="6579000"/>
              </a:tblGrid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hr-HR" sz="1800" spc="-1" strike="noStrike">
                          <a:latin typeface="Arial"/>
                        </a:rPr>
                        <a:t>Kategorija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hr-HR" sz="1800" spc="-1" strike="noStrike">
                          <a:latin typeface="Arial"/>
                        </a:rPr>
                        <a:t>Opis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Uzroci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Visoki početni troškovi implementacije ERP sustava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Otpor zaposlenika prema promjenama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Poteškoće u implementaciji promjena na globalnoj razini zbog veličine tvrtke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Rizik zastoja poslovnih procesa tijekom tranzicije</a:t>
                      </a:r>
                      <a:endParaRPr b="0" lang="hr-HR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Prednosti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Smanjenje vremena isporuke za 40%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Optimizacija proizvodnje i lanca opskrbe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Veća povezanost s dobavljačima i kupcima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Smanjenje operativnih troškova</a:t>
                      </a:r>
                      <a:endParaRPr b="0" lang="hr-HR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Nedostaci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Visoki početni troškovi implementacije ERP sustava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Otpor zaposlenika prema promjenama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Poteškoće u implementaciji promjena na globalnoj razini zbog veličine tvrtke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hr-HR" sz="1200" spc="-1" strike="noStrike">
                          <a:latin typeface="Arial"/>
                        </a:rPr>
                        <a:t>- Rizik zastoja poslovnih procesa tijekom tranzicije</a:t>
                      </a:r>
                      <a:endParaRPr b="0" lang="hr-HR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Zaključak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Rezultati BPR-a u Nike-u: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Transformacija poslovanja omogućila im je da ostvare veću profitabilnost i fleksibilnost.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 je postao lider u upravljanju lancem opskrbe.</a:t>
            </a:r>
            <a:endParaRPr b="0" lang="hr-H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Što se moglo napraviti drugačije?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Postupnija obuka zaposlenika za smanjenje otpora.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Detaljnije planiranje troškova kako bi se izbjegla financijska opterećenja tijekom implementacije.</a:t>
            </a:r>
            <a:endParaRPr b="0" lang="hr-H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Pogled na profit prije i nakon reinženjeringa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Prije BPR-a, Nike je imao izazove s operativnom učinkovitošću, visokim troškovima i problemima u lancu opskrbe. To je rezultiralo smanjenim profitom i kašnjenjima u isporuci proizvoda.</a:t>
            </a:r>
            <a:endParaRPr b="0" lang="hr-H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Nakon implementacije BPR-a: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Poboljšana učinkovitost lanca opskrbe.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Smanjenje troškova proizvodnje i logistike.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Porast prihoda i profitabilnosti.</a:t>
            </a:r>
            <a:endParaRPr b="0" lang="hr-H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Pogled na profit prije i nakon reinženjeringa</a:t>
            </a:r>
            <a:endParaRPr b="0" lang="hr-HR" sz="27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806796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Pogled na profit prije i nakon reinženjeringa</a:t>
            </a:r>
            <a:endParaRPr b="0" lang="hr-HR" sz="27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8100000" cy="347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 vs Adidas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Prihodi: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 je uveo BPR kako bi smanjio troškove proizvodnje, dok je Adidas fokusiran na inovacije proizvoda.</a:t>
            </a:r>
            <a:endParaRPr b="0" lang="hr-H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Tržišni udio: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 je povećao svoj globalni udio zahvaljujući bržoj isporuci proizvoda.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Adidas se suočio s izazovima u opskrbi tijekom istog razdoblja.</a:t>
            </a:r>
            <a:endParaRPr b="0" lang="hr-H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Učinkovitost: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Nike-ov lanac opskrbe postao je jedan od najučinkovitijih u industriji.</a:t>
            </a:r>
            <a:endParaRPr b="0" lang="hr-H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 vs Adidas</a:t>
            </a:r>
            <a:endParaRPr b="0" lang="hr-HR" sz="27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613160" y="1364760"/>
            <a:ext cx="6923160" cy="29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 vs Adidas</a:t>
            </a:r>
            <a:endParaRPr b="0" lang="hr-HR" sz="27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46440" y="1440000"/>
            <a:ext cx="6822720" cy="335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 vs Adidas</a:t>
            </a:r>
            <a:endParaRPr b="0" lang="hr-HR" sz="27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 rot="1800">
            <a:off x="898920" y="1441800"/>
            <a:ext cx="811836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Prednosti BPR-a u Nike-u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graphicFrame>
        <p:nvGraphicFramePr>
          <p:cNvPr id="108" name=""/>
          <p:cNvGraphicFramePr/>
          <p:nvPr/>
        </p:nvGraphicFramePr>
        <p:xfrm>
          <a:off x="656640" y="1373400"/>
          <a:ext cx="8197200" cy="3106800"/>
        </p:xfrm>
        <a:graphic>
          <a:graphicData uri="http://schemas.openxmlformats.org/drawingml/2006/table">
            <a:tbl>
              <a:tblPr/>
              <a:tblGrid>
                <a:gridCol w="1852200"/>
                <a:gridCol w="3612600"/>
                <a:gridCol w="2732760"/>
              </a:tblGrid>
              <a:tr h="279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Prednost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6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Učinkovitost opskrbnog lanca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Poboljšana brzina i fleksibilnost u isporuci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Usvajanje brze proizvodnje za praćenje u stvarnom vremenu smanjilo je vrijeme proizvodnje i troškove držanja zaliha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6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Digitalna transformacija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Poboljšani angažman kupaca putem digitalnih kanala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Nike+ ekosustav, mobilne aplikacije (npr. Nike Run Club) i SNKRS platforme revolucionirali su izravnu interakciju s potrošačem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442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Održivost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Smanjen utjecaj na okoliš kroz inovativne prakse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ptos"/>
                        </a:rPr>
                        <a:t>Flyknit tehnologija smanjila je otpad za 60%, a Nike je postigao ugljičnu neutralnost u svojim sjevernoameričkim operacijama 2020</a:t>
                      </a:r>
                      <a:endParaRPr b="0" lang="hr-H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2024-11-17T19:52:06Z</dcterms:created>
  <dc:creator/>
  <dc:description/>
  <dc:language>hr-HR</dc:language>
  <cp:lastModifiedBy/>
  <dcterms:modified xsi:type="dcterms:W3CDTF">2024-11-22T15:28:38Z</dcterms:modified>
  <cp:revision>8</cp:revision>
  <dc:subject/>
  <dc:title>Inspiration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