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312F5-4C62-4233-971F-50DDE26933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33975D-F103-4EE3-A4B9-22B534B1B3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789B15-28E2-40E9-9A95-2D976A56B5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B395B-E1FE-41E2-B0AD-C4DECC6C05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B541C7-85D1-47B5-9CC3-003AE6A83F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233F91-634D-45AA-BA0E-AB0FB78ECA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08CD0-E2D5-4C98-8793-1EEAE05F47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EF60DE-2D0B-4B2A-B880-6F6D7E4F65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hr-H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E6F1C0-30A6-455E-8E04-4925AC0879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31DED4-4CB7-454C-AB2F-254CBB739D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BA5DE9-0FEA-4871-8922-0321DC03CB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hr-HR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D3CF90-9CDF-44A8-8796-5ACCECD069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r-H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Click to edit the outline text format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latin typeface="Arial"/>
              </a:rPr>
              <a:t>Second Outline Level</a:t>
            </a:r>
            <a:endParaRPr b="0" lang="hr-HR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hr-HR" sz="2000" spc="-1" strike="noStrike">
                <a:latin typeface="Arial"/>
              </a:rPr>
              <a:t>Third Outline Level</a:t>
            </a:r>
            <a:endParaRPr b="0" lang="hr-HR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Fourth Outline Level</a:t>
            </a:r>
            <a:endParaRPr b="0" lang="hr-HR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Fifth Outline Level</a:t>
            </a:r>
            <a:endParaRPr b="0" lang="hr-HR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Sixth Outline Level</a:t>
            </a:r>
            <a:endParaRPr b="0" lang="hr-HR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latin typeface="Arial"/>
              </a:rPr>
              <a:t>Seventh Outline Level</a:t>
            </a:r>
            <a:endParaRPr b="0" lang="hr-HR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latin typeface="Arial"/>
              </a:rPr>
              <a:t>Click to edit the title text format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hr-H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hr-HR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hr-HR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hr-H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hr-HR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hr-HR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hr-HR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49C3A9E7-7123-44FA-82AA-D75C036757AA}" type="slidenum">
              <a:rPr b="0" lang="hr-HR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hr-HR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Kako je Nike napravio BPR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hr-HR" sz="3200" spc="-1" strike="noStrike">
                <a:solidFill>
                  <a:srgbClr val="000000"/>
                </a:solidFill>
                <a:latin typeface="Arial"/>
              </a:rPr>
              <a:t>17.11.2024.</a:t>
            </a:r>
            <a:endParaRPr b="0" lang="hr-H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Pogled na profit prije i nakon reinženjeringa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Prije BPR-a, Nike je imao izazove s operativnom učinkovitošću, visokim 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troškovima i problemima u lancu opskrbe. To je rezultiralo smanjenim 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profitom i kašnjenjima u isporuci proizvoda.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Nakon implementacije BPR-a: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Poboljšana učinkovitost lanca opskrbe.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Smanjenje troškova proizvodnje i logistike.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Porast prihoda i profitabilnosti.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 vs Adidas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Prihodi: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 je uveo BPR kako bi smanjio troškove proizvodnje, dok je Adidas fokusiran na inovacije proizvoda.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Tržišni udio: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 je povećao svoj globalni udio zahvaljujući bržoj isporuci proizvoda.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Adidas se suočio s izazovima u opskrbi tijekom istog razdoblja.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Učinkovitost: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Nike-ov lanac opskrbe postao je jedan od najučinkovitijih u industriji.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Prednosti </a:t>
            </a: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BPR-a u </a:t>
            </a: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Nike-u</a:t>
            </a:r>
            <a:endParaRPr b="0" lang="hr-H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graphicFrame>
        <p:nvGraphicFramePr>
          <p:cNvPr id="53" name=""/>
          <p:cNvGraphicFramePr/>
          <p:nvPr/>
        </p:nvGraphicFramePr>
        <p:xfrm>
          <a:off x="656640" y="1373400"/>
          <a:ext cx="8197560" cy="3106800"/>
        </p:xfrm>
        <a:graphic>
          <a:graphicData uri="http://schemas.openxmlformats.org/drawingml/2006/table">
            <a:tbl>
              <a:tblPr/>
              <a:tblGrid>
                <a:gridCol w="1852200"/>
                <a:gridCol w="3612600"/>
                <a:gridCol w="2732760"/>
              </a:tblGrid>
              <a:tr h="279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Prednost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166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Učinkovitost opskrbnog lanca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Poboljšana brzina i fleksibilnost u isporuci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Usvajanje brze proizvodnje za praćenje u stvarnom vremenu smanjilo je vrijeme proizvodnje i troškove držanja zaliha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668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Digitalna transformacija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Poboljšani angažman kupaca putem digitalnih kanala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Nike+ ekosustav, mobilne aplikacije (npr. Nike Run Club) i SNKRS platforme revolucionirali su izravnu interakciju s potrošačem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442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Održivost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Smanjen utjecaj na okoliš kroz inovativne prakse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Flyknit tehnologija smanjila je otpad za 60%, a Nike je postigao ugljičnu neutralnost u svojim sjevernoameričkim operacijama 2020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Prednosti </a:t>
            </a: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BPR-a u </a:t>
            </a: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Nike-u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graphicFrame>
        <p:nvGraphicFramePr>
          <p:cNvPr id="56" name=""/>
          <p:cNvGraphicFramePr/>
          <p:nvPr/>
        </p:nvGraphicFramePr>
        <p:xfrm>
          <a:off x="657000" y="1373760"/>
          <a:ext cx="8197200" cy="2226240"/>
        </p:xfrm>
        <a:graphic>
          <a:graphicData uri="http://schemas.openxmlformats.org/drawingml/2006/table">
            <a:tbl>
              <a:tblPr/>
              <a:tblGrid>
                <a:gridCol w="1852200"/>
                <a:gridCol w="3612600"/>
                <a:gridCol w="2732760"/>
              </a:tblGrid>
              <a:tr h="3862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Prednost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6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Smanjenje troškova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Pojednostavljeno poslovanje smanjilo je troškove uz održavanje kvalitete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Prijelaz na digitalno integrirani lanac opskrbe smanjio je operativne troškove, poboljšavši profitabilnost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332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Odaziv tržišta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Brža prilagodba potrošačkim trendovima i zahtjevima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Mogućnosti brze prilagodbe, "Nike By You", omogućile su kupima personalizirane proizvode dok su brzo ispunjavali zahtjevi tržišta.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Nedostaci </a:t>
            </a: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BPR-a u </a:t>
            </a:r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Nike-u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graphicFrame>
        <p:nvGraphicFramePr>
          <p:cNvPr id="59" name=""/>
          <p:cNvGraphicFramePr/>
          <p:nvPr/>
        </p:nvGraphicFramePr>
        <p:xfrm>
          <a:off x="542520" y="1380240"/>
          <a:ext cx="8997480" cy="3890520"/>
        </p:xfrm>
        <a:graphic>
          <a:graphicData uri="http://schemas.openxmlformats.org/drawingml/2006/table">
            <a:tbl>
              <a:tblPr/>
              <a:tblGrid>
                <a:gridCol w="2033280"/>
                <a:gridCol w="3965760"/>
                <a:gridCol w="2998440"/>
              </a:tblGrid>
              <a:tr h="347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Nedostatak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88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Troškovi implementacije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Visoka početna ulaganja u tehnologiju, obuku i restrukturiranje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Digitalni i opskrbni lanac remonta zahtijevali su milijarde kapitala, što je utjecalo na kratkoročne financijske rezultate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838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Smanjivanje zaposlenika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Gubitak radnih mjesta zbog automatizacije i restrukturiranja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Implementacija automatiziranih procesa u tvornicama i logističkim centrima dovela je do smanjenja radne snage u nekim regijama.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92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Sigurnosni rizici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Povećano oslanjanje na tehnologiju učinilo je sustave ranjivima na kibernetičke napade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</a:rPr>
                        <a:t>U 2019., povreda podataka utjecala je na Nikeovu platformu SNKRS, otkrivajući potencijalne ranjivosti u njezinom digitalnom ekosustavu.</a:t>
                      </a:r>
                      <a:endParaRPr b="0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solidFill>
                  <a:srgbClr val="000000"/>
                </a:solidFill>
                <a:latin typeface="Arial"/>
              </a:rPr>
              <a:t>Nedostaci BPR-a u Nike-u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hr-HR" sz="2000" spc="-1" strike="noStrike">
              <a:latin typeface="Arial"/>
            </a:endParaRPr>
          </a:p>
        </p:txBody>
      </p:sp>
      <p:graphicFrame>
        <p:nvGraphicFramePr>
          <p:cNvPr id="62" name=""/>
          <p:cNvGraphicFramePr/>
          <p:nvPr/>
        </p:nvGraphicFramePr>
        <p:xfrm>
          <a:off x="542880" y="1380600"/>
          <a:ext cx="8997480" cy="3890520"/>
        </p:xfrm>
        <a:graphic>
          <a:graphicData uri="http://schemas.openxmlformats.org/drawingml/2006/table">
            <a:tbl>
              <a:tblPr/>
              <a:tblGrid>
                <a:gridCol w="2033280"/>
                <a:gridCol w="3965760"/>
                <a:gridCol w="2998440"/>
              </a:tblGrid>
              <a:tr h="347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Uzrok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Nedostatak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1100" spc="-1" strike="noStrike">
                          <a:latin typeface="Aptos"/>
                        </a:rPr>
                        <a:t>Primjer</a:t>
                      </a:r>
                      <a:endParaRPr b="1" lang="en-US" sz="1100" spc="-1" strike="noStrike">
                        <a:latin typeface="Aptos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88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Složenost</a:t>
                      </a:r>
                      <a:endParaRPr b="0" lang="en-US" sz="1100" spc="-1" strike="noStrike">
                        <a:latin typeface="Arial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Integracija globalnih sustava uvela je operativne izazove</a:t>
                      </a:r>
                      <a:endParaRPr b="0" lang="en-US" sz="1100" spc="-1" strike="noStrike">
                        <a:latin typeface="Arial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Upravljanje digitalnim sustavima opskrbnog lanca na više geografskih područja rezultiralo je određenim neučinkovitostima i pogreškama tijekom ranih faza.</a:t>
                      </a:r>
                      <a:endParaRPr b="0" lang="en-US" sz="1100" spc="-1" strike="noStrike">
                        <a:latin typeface="Arial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838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Ovisnost o tehnologiji</a:t>
                      </a:r>
                      <a:endParaRPr b="0" lang="en-US" sz="1100" spc="-1" strike="noStrike">
                        <a:latin typeface="Arial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Pretjerano oslanjanje na digitalne sustave povećalo je rizik u slučaju tehničkih kvarova</a:t>
                      </a:r>
                      <a:endParaRPr b="0" lang="en-US" sz="1100" spc="-1" strike="noStrike">
                        <a:latin typeface="Arial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100" spc="-1" strike="noStrike">
                          <a:latin typeface="Aptos"/>
                          <a:ea typeface="Aptos"/>
                        </a:rPr>
                        <a:t>Poremećaji u sustavima za upravljanje zalihama temeljenim na oblaku uzrokovali su kašnjenja tijekom vrhunskih sezona, kao što je blagdanska gužva 2018.</a:t>
                      </a:r>
                      <a:endParaRPr b="0" lang="en-US" sz="1100" spc="-1" strike="noStrike">
                        <a:latin typeface="Arial"/>
                        <a:ea typeface="Apto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latin typeface="Arial"/>
              </a:rPr>
              <a:t>Uzroci, prednosti i nedostaci BPR-a u Nike-u</a:t>
            </a:r>
            <a:endParaRPr b="0" lang="hr-HR" sz="2700" spc="-1" strike="noStrike"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540000" y="1350000"/>
          <a:ext cx="7919640" cy="3150000"/>
        </p:xfrm>
        <a:graphic>
          <a:graphicData uri="http://schemas.openxmlformats.org/drawingml/2006/table">
            <a:tbl>
              <a:tblPr/>
              <a:tblGrid>
                <a:gridCol w="1341000"/>
                <a:gridCol w="6579000"/>
              </a:tblGrid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hr-HR" sz="1800" spc="-1" strike="noStrike">
                          <a:latin typeface="Arial"/>
                        </a:rPr>
                        <a:t>Kategorija</a:t>
                      </a:r>
                      <a:endParaRPr b="1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hr-HR" sz="1800" spc="-1" strike="noStrike">
                          <a:latin typeface="Arial"/>
                        </a:rPr>
                        <a:t>Opis</a:t>
                      </a:r>
                      <a:endParaRPr b="1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r-HR" sz="1800" spc="-1" strike="noStrike">
                          <a:latin typeface="Arial"/>
                        </a:rPr>
                        <a:t>Uzroci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r-HR" sz="1200" spc="-1" strike="noStrike">
                          <a:latin typeface="Arial"/>
                        </a:rPr>
                        <a:t>- Visoki početni troškovi implementacije ERP sustava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Otpor zaposlenika prema promjenama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Poteškoće u implementaciji promjena na globalnoj razini zbog veličine tvrtke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Rizik zastoja poslovnih procesa tijekom tranzicije</a:t>
                      </a:r>
                      <a:endParaRPr b="0" lang="hr-HR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r-HR" sz="1800" spc="-1" strike="noStrike">
                          <a:latin typeface="Arial"/>
                        </a:rPr>
                        <a:t>Prednosti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r-HR" sz="1200" spc="-1" strike="noStrike">
                          <a:latin typeface="Arial"/>
                        </a:rPr>
                        <a:t>- Smanjenje vremena isporuke za 40%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Optimizacija proizvodnje i lanca opskrbe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Veća povezanost s dobavljačima i kupcima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Smanjenje operativnih troškova</a:t>
                      </a:r>
                      <a:endParaRPr b="0" lang="hr-HR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63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r-HR" sz="1800" spc="-1" strike="noStrike">
                          <a:latin typeface="Arial"/>
                        </a:rPr>
                        <a:t>Nedostaci</a:t>
                      </a:r>
                      <a:endParaRPr b="0" lang="hr-H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hr-HR" sz="1200" spc="-1" strike="noStrike">
                          <a:latin typeface="Arial"/>
                        </a:rPr>
                        <a:t>- Visoki početni troškovi implementacije ERP sustava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Otpor zaposlenika prema promjenama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Poteškoće u implementaciji promjena na globalnoj razini zbog veličine tvrtke</a:t>
                      </a:r>
                      <a:endParaRPr b="0" lang="hr-HR" sz="1200" spc="-1" strike="noStrike">
                        <a:latin typeface="Arial"/>
                      </a:endParaRPr>
                    </a:p>
                    <a:p>
                      <a:r>
                        <a:rPr b="0" lang="hr-HR" sz="1200" spc="-1" strike="noStrike">
                          <a:latin typeface="Arial"/>
                        </a:rPr>
                        <a:t>- Rizik zastoja poslovnih procesa tijekom tranzicije</a:t>
                      </a:r>
                      <a:endParaRPr b="0" lang="hr-HR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hr-HR" sz="2700" spc="-1" strike="noStrike">
                <a:latin typeface="Arial"/>
              </a:rPr>
              <a:t>Zaključak</a:t>
            </a:r>
            <a:endParaRPr b="0" lang="hr-HR" sz="27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Rezultati BPR-a u Nike-u: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Transformacija poslovanja omogućila im je da ostvare veću 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profitabilnost i fleksibilnost.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Nike je postao lider u upravljanju lancem opskrbe.</a:t>
            </a:r>
            <a:endParaRPr b="0" lang="hr-HR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Što se moglo napraviti drugačije?</a:t>
            </a:r>
            <a:endParaRPr b="0" lang="hr-H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Postupnija obuka zaposlenika za smanjenje otpora.</a:t>
            </a:r>
            <a:endParaRPr b="0" lang="hr-HR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Detaljnije planiranje troškova kako bi se izbjegla financijska </a:t>
            </a:r>
            <a:r>
              <a:rPr b="0" lang="hr-HR" sz="2000" spc="-1" strike="noStrike">
                <a:solidFill>
                  <a:srgbClr val="000000"/>
                </a:solidFill>
                <a:latin typeface="Arial"/>
              </a:rPr>
              <a:t>opterećenja tijekom implementacije.</a:t>
            </a:r>
            <a:endParaRPr b="0" lang="hr-H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2024-11-17T19:52:06Z</dcterms:created>
  <dc:creator/>
  <dc:description/>
  <dc:language>hr-HR</dc:language>
  <cp:lastModifiedBy/>
  <dcterms:modified xsi:type="dcterms:W3CDTF">2024-11-17T23:28:48Z</dcterms:modified>
  <cp:revision>6</cp:revision>
  <dc:subject/>
  <dc:title>Inspiration</dc:title>
</cp:coreProperties>
</file>