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88" r:id="rId3"/>
    <p:sldId id="278" r:id="rId4"/>
    <p:sldId id="295" r:id="rId5"/>
    <p:sldId id="296" r:id="rId6"/>
    <p:sldId id="297" r:id="rId7"/>
    <p:sldId id="279" r:id="rId8"/>
    <p:sldId id="257" r:id="rId9"/>
    <p:sldId id="299" r:id="rId10"/>
    <p:sldId id="283" r:id="rId11"/>
    <p:sldId id="352" r:id="rId12"/>
    <p:sldId id="364" r:id="rId13"/>
    <p:sldId id="280" r:id="rId14"/>
    <p:sldId id="307" r:id="rId15"/>
    <p:sldId id="308" r:id="rId16"/>
    <p:sldId id="303" r:id="rId17"/>
    <p:sldId id="304" r:id="rId18"/>
    <p:sldId id="393" r:id="rId19"/>
    <p:sldId id="309" r:id="rId20"/>
    <p:sldId id="306" r:id="rId21"/>
    <p:sldId id="285" r:id="rId22"/>
    <p:sldId id="312" r:id="rId23"/>
    <p:sldId id="389" r:id="rId24"/>
    <p:sldId id="311" r:id="rId25"/>
    <p:sldId id="310" r:id="rId26"/>
    <p:sldId id="314" r:id="rId27"/>
    <p:sldId id="315" r:id="rId28"/>
    <p:sldId id="316" r:id="rId29"/>
    <p:sldId id="317" r:id="rId30"/>
    <p:sldId id="286" r:id="rId31"/>
    <p:sldId id="284" r:id="rId32"/>
    <p:sldId id="318" r:id="rId33"/>
    <p:sldId id="300" r:id="rId34"/>
    <p:sldId id="319" r:id="rId35"/>
    <p:sldId id="320" r:id="rId36"/>
    <p:sldId id="394" r:id="rId37"/>
    <p:sldId id="301" r:id="rId38"/>
    <p:sldId id="321" r:id="rId39"/>
    <p:sldId id="302" r:id="rId40"/>
    <p:sldId id="322" r:id="rId41"/>
    <p:sldId id="323" r:id="rId42"/>
    <p:sldId id="282" r:id="rId43"/>
    <p:sldId id="324" r:id="rId44"/>
    <p:sldId id="325" r:id="rId45"/>
    <p:sldId id="326" r:id="rId46"/>
    <p:sldId id="390" r:id="rId47"/>
    <p:sldId id="327" r:id="rId48"/>
    <p:sldId id="328" r:id="rId49"/>
    <p:sldId id="329" r:id="rId50"/>
    <p:sldId id="288" r:id="rId51"/>
    <p:sldId id="365" r:id="rId52"/>
    <p:sldId id="370" r:id="rId53"/>
    <p:sldId id="287" r:id="rId54"/>
    <p:sldId id="330" r:id="rId55"/>
    <p:sldId id="331" r:id="rId56"/>
    <p:sldId id="332" r:id="rId57"/>
    <p:sldId id="333" r:id="rId58"/>
    <p:sldId id="391" r:id="rId59"/>
    <p:sldId id="334" r:id="rId60"/>
    <p:sldId id="335" r:id="rId61"/>
    <p:sldId id="289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92" r:id="rId70"/>
    <p:sldId id="261" r:id="rId7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8363" autoAdjust="0"/>
  </p:normalViewPr>
  <p:slideViewPr>
    <p:cSldViewPr snapToGrid="0">
      <p:cViewPr varScale="1">
        <p:scale>
          <a:sx n="88" d="100"/>
          <a:sy n="88" d="100"/>
        </p:scale>
        <p:origin x="5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sepcialization</a:t>
            </a:r>
            <a:r>
              <a:rPr lang="hu-HU" dirty="0"/>
              <a:t>., </a:t>
            </a:r>
            <a:r>
              <a:rPr lang="hu-HU" dirty="0" err="1"/>
              <a:t>supervisor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73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37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337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1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15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958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950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082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55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376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58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842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753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025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381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409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3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241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77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8449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48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74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866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133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528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079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27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404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287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1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649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839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493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402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938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1393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0337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410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347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7028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06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416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940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601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6771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853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9046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6663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8484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870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7192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74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4672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09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01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2.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1. példa</a:t>
            </a:r>
          </a:p>
        </p:txBody>
      </p:sp>
    </p:spTree>
    <p:extLst>
      <p:ext uri="{BB962C8B-B14F-4D97-AF65-F5344CB8AC3E}">
        <p14:creationId xmlns:p14="http://schemas.microsoft.com/office/powerpoint/2010/main" val="16647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/>
              <a:t>3 korsó</a:t>
            </a:r>
            <a:endParaRPr lang="hu-HU" sz="5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334F1DD-5FA0-4011-AA09-20A46C84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2223919"/>
            <a:ext cx="433448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08B897A-7D45-43EF-89C6-7143D9B6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" y="0"/>
            <a:ext cx="1101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60963C0-BF54-4897-AF79-D1C8B7EC8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E373E71-3E62-474C-82BD-5A8B247F2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062A7E9-AA7C-4603-81EF-4B42E72F8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F33E3E3-CC48-4DF5-821A-E8E73179A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8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5}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E9EFD1F-4D9E-4331-9D09-9AA39AEE7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5}</a:t>
            </a:r>
          </a:p>
          <a:p>
            <a:pPr lvl="1"/>
            <a:r>
              <a:rPr lang="hu-HU" sz="1600" dirty="0"/>
              <a:t>12 lehetséges állapot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E9EFD1F-4D9E-4331-9D09-9AA39AEE7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5}</a:t>
            </a:r>
          </a:p>
          <a:p>
            <a:pPr lvl="1"/>
            <a:r>
              <a:rPr lang="hu-HU" sz="1600" dirty="0"/>
              <a:t>12 lehetséges állapot</a:t>
            </a:r>
          </a:p>
          <a:p>
            <a:r>
              <a:rPr lang="hu-HU" sz="2000" b="1" dirty="0"/>
              <a:t>Kezdő állapot: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217E959-8435-46EB-BB75-0B01856E9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2. hét	Hagyományos rejtvények (3 korsó, hanoi-torony, 8 királynő) reprezentációi állapottéren.</a:t>
            </a:r>
          </a:p>
          <a:p>
            <a:r>
              <a:rPr lang="hu-HU" sz="2400" dirty="0"/>
              <a:t>3. hét	Hagyományos rejtvények (3 korsó,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400" dirty="0"/>
              <a:t>8. hét	Lépésajánlás, </a:t>
            </a:r>
            <a:r>
              <a:rPr lang="hu-HU" sz="2400" dirty="0" err="1"/>
              <a:t>minimax</a:t>
            </a:r>
            <a:r>
              <a:rPr lang="hu-HU" sz="2400" dirty="0"/>
              <a:t> módszer.</a:t>
            </a:r>
          </a:p>
          <a:p>
            <a:r>
              <a:rPr lang="hu-HU" sz="2400" dirty="0"/>
              <a:t>9. hét	Alfa-béta vágás használata.</a:t>
            </a:r>
          </a:p>
          <a:p>
            <a:r>
              <a:rPr lang="hu-HU" sz="2400" dirty="0"/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5}</a:t>
            </a:r>
          </a:p>
          <a:p>
            <a:pPr lvl="1"/>
            <a:r>
              <a:rPr lang="hu-HU" sz="1600" dirty="0"/>
              <a:t>12 lehetséges állapot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=&lt;5, 0, 0&gt;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6386608-36C3-4C38-9710-0476366CB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DC31B6E-BA55-4160-9E5A-F9237F351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A0E00C8-2739-4DA4-ADDF-219254156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8EBC7E1-4938-4A43-A449-E97318423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8EBC7E1-4938-4A43-A449-E97318423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CAFCEE7-F705-4878-A927-0A3BEFBA8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7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2960C90-F459-4909-BCEA-FFFF50632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 &gt; 0 ∧ a</a:t>
            </a:r>
            <a:r>
              <a:rPr lang="hu-HU" sz="1600" baseline="-25000" dirty="0"/>
              <a:t>j</a:t>
            </a:r>
            <a:r>
              <a:rPr lang="hu-HU" sz="1600" dirty="0"/>
              <a:t> &lt;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)}, ahol 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∈ O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2E7D4188-9703-49D5-B554-D254FA35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 &gt; 0</a:t>
            </a:r>
            <a:r>
              <a:rPr lang="hu-HU" sz="1600" baseline="-25000" dirty="0"/>
              <a:t> </a:t>
            </a:r>
            <a:r>
              <a:rPr lang="hu-HU" sz="1600" dirty="0"/>
              <a:t>∧ a</a:t>
            </a:r>
            <a:r>
              <a:rPr lang="hu-HU" sz="1600" baseline="-25000" dirty="0"/>
              <a:t>j</a:t>
            </a:r>
            <a:r>
              <a:rPr lang="hu-HU" sz="1600" dirty="0"/>
              <a:t> &lt;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)}, ahol 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∈ O</a:t>
            </a:r>
          </a:p>
          <a:p>
            <a:pPr lvl="1"/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, b</a:t>
            </a:r>
            <a:r>
              <a:rPr lang="hu-HU" sz="1600" baseline="-25000" dirty="0"/>
              <a:t>3</a:t>
            </a:r>
            <a:r>
              <a:rPr lang="hu-HU" sz="1600" dirty="0"/>
              <a:t>&gt;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20335BF-E1F5-420A-BE22-CB40BD1EC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 &gt; 0 ∧ a</a:t>
            </a:r>
            <a:r>
              <a:rPr lang="hu-HU" sz="1600" baseline="-25000" dirty="0"/>
              <a:t>j</a:t>
            </a:r>
            <a:r>
              <a:rPr lang="hu-HU" sz="1600" dirty="0"/>
              <a:t> &lt;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)}, ahol 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∈ O</a:t>
            </a:r>
          </a:p>
          <a:p>
            <a:pPr lvl="1"/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, b</a:t>
            </a:r>
            <a:r>
              <a:rPr lang="hu-HU" sz="1600" baseline="-25000" dirty="0"/>
              <a:t>3</a:t>
            </a:r>
            <a:r>
              <a:rPr lang="hu-HU" sz="1600" dirty="0"/>
              <a:t>&gt;</a:t>
            </a:r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EBC631-8C13-4C70-A478-5F6F56AC7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 &gt; 0 ∧ a</a:t>
            </a:r>
            <a:r>
              <a:rPr lang="hu-HU" sz="1600" baseline="-25000" dirty="0"/>
              <a:t>j</a:t>
            </a:r>
            <a:r>
              <a:rPr lang="hu-HU" sz="1600" dirty="0"/>
              <a:t> &lt;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)}, ahol 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∈ O</a:t>
            </a:r>
          </a:p>
          <a:p>
            <a:pPr lvl="1"/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, b</a:t>
            </a:r>
            <a:r>
              <a:rPr lang="hu-HU" sz="1600" baseline="-25000" dirty="0"/>
              <a:t>3</a:t>
            </a:r>
            <a:r>
              <a:rPr lang="hu-HU" sz="1600" dirty="0"/>
              <a:t>&gt;)</a:t>
            </a:r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</a:p>
          <a:p>
            <a:pPr lvl="1"/>
            <a:r>
              <a:rPr lang="hu-HU" sz="1600" dirty="0" err="1"/>
              <a:t>b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, </a:t>
            </a:r>
            <a:r>
              <a:rPr lang="hu-HU" sz="1600" dirty="0"/>
              <a:t>ahol b=1,2,3</a:t>
            </a:r>
            <a:endParaRPr lang="hu-HU" sz="1600" baseline="-25000" dirty="0"/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baseline="-25000" dirty="0"/>
              <a:t> </a:t>
            </a:r>
            <a:r>
              <a:rPr lang="hu-HU" sz="1200" dirty="0"/>
              <a:t>+ m, ha k = j</a:t>
            </a:r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baseline="-25000" dirty="0"/>
              <a:t> </a:t>
            </a:r>
            <a:r>
              <a:rPr lang="hu-HU" sz="1200" dirty="0"/>
              <a:t>- m, ha k = i</a:t>
            </a:r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dirty="0"/>
              <a:t>, egyébként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Tartalom</a:t>
            </a:r>
          </a:p>
        </p:txBody>
      </p:sp>
    </p:spTree>
    <p:extLst>
      <p:ext uri="{BB962C8B-B14F-4D97-AF65-F5344CB8AC3E}">
        <p14:creationId xmlns:p14="http://schemas.microsoft.com/office/powerpoint/2010/main" val="4111064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2. példa</a:t>
            </a:r>
          </a:p>
        </p:txBody>
      </p:sp>
    </p:spTree>
    <p:extLst>
      <p:ext uri="{BB962C8B-B14F-4D97-AF65-F5344CB8AC3E}">
        <p14:creationId xmlns:p14="http://schemas.microsoft.com/office/powerpoint/2010/main" val="25409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418E91-A008-4632-A604-95EFFE202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2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3},  (2. korsó)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2},  (3. korsó) </a:t>
            </a:r>
            <a:endParaRPr lang="hu-HU" sz="16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0BC8B75-8EB9-4C6A-AE38-999EE7922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3},  (2. korsó)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2},  (3. korsó) 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9464EFC-F1D3-4604-9A7D-680FD802E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4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3},  (2. korsó)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2},  (3. korsó) 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84EA184-8453-4257-B214-8F9042225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4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1, 2, 3},  (2. korsó)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1, 2},  (3. korsó) 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≤ 5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u-HU" sz="1600" dirty="0"/>
                  <a:t> 0 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48B5FE0-13A2-4C0A-8265-1A9DAFE09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1, 2, 3},  (2. korsó)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1, 2},  (3. korsó) 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&lt; 5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u-HU" sz="1600" dirty="0"/>
                  <a:t> 0 }</a:t>
                </a:r>
              </a:p>
              <a:p>
                <a:pPr lvl="1"/>
                <a:r>
                  <a:rPr lang="hu-HU" sz="1600" dirty="0"/>
                  <a:t>12 lehetséges állapot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48B5FE0-13A2-4C0A-8265-1A9DAFE09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1, 2, 3},  (2. korsó)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1, 2},  (3. korsó) 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&lt; 5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u-HU" sz="1600" dirty="0"/>
                  <a:t> 0 }</a:t>
                </a:r>
              </a:p>
              <a:p>
                <a:pPr lvl="1"/>
                <a:r>
                  <a:rPr lang="hu-HU" sz="1600" dirty="0"/>
                  <a:t>12 lehetséges állapot</a:t>
                </a:r>
              </a:p>
              <a:p>
                <a:r>
                  <a:rPr lang="hu-HU" sz="2000" b="1" dirty="0"/>
                  <a:t>Kezdő állapot: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B1F893D-1DB8-45C8-ADD7-DF44D87A4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1, 2, 3},  (2. korsó)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1, 2},  (3. korsó) 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&lt; 5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u-HU" sz="1600" dirty="0"/>
                  <a:t> 0 }</a:t>
                </a:r>
              </a:p>
              <a:p>
                <a:pPr lvl="1"/>
                <a:r>
                  <a:rPr lang="hu-HU" sz="1600" dirty="0"/>
                  <a:t>12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</a:t>
                </a:r>
                <a:r>
                  <a:rPr lang="hu-HU" sz="1600" dirty="0"/>
                  <a:t>=&lt;0, 0&gt;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0733EBC-061D-4A6E-A042-0407E74B8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8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1575DD4-25A5-484E-B2AE-385F8575E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b="1" dirty="0"/>
              <a:t>Állapottér Reprezentáció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97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41BF64D-B8FA-40AA-9F9F-8F79E3200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FF8107C-EDAD-40E3-A23A-ED6ABF3F8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39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82D77EF-A22E-4F3D-A8FC-6C3E573A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53F47FF-3D59-4EB9-910F-9F9C1AA02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4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665D990-DFB8-4AC5-9998-FE190B99D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8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9D9F38F-1D67-4F7A-A112-B0CB3433B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9D9F38F-1D67-4F7A-A112-B0CB3433B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1,2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</a:t>
            </a:r>
            <a:r>
              <a:rPr lang="hu-HU" sz="1600" dirty="0"/>
              <a:t> &lt; 5 ∧ a</a:t>
            </a:r>
            <a:r>
              <a:rPr lang="hu-HU" sz="1600" baseline="-25000" dirty="0"/>
              <a:t>1 </a:t>
            </a:r>
            <a:r>
              <a:rPr lang="hu-HU" sz="1600" dirty="0"/>
              <a:t>&lt; 3}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&lt; 3}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3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7F2BD44-9794-450C-B7DC-085AFB146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1,2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</a:t>
            </a:r>
            <a:r>
              <a:rPr lang="hu-HU" sz="1600" dirty="0"/>
              <a:t> &lt; 5 ∧ a</a:t>
            </a:r>
            <a:r>
              <a:rPr lang="hu-HU" sz="1600" baseline="-25000" dirty="0"/>
              <a:t>1 </a:t>
            </a:r>
            <a:r>
              <a:rPr lang="hu-HU" sz="1600" dirty="0"/>
              <a:t>&lt; 3}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&lt; 3}</a:t>
            </a:r>
            <a:endParaRPr lang="hu-HU" sz="1200" dirty="0"/>
          </a:p>
          <a:p>
            <a:pPr lvl="1"/>
            <a:r>
              <a:rPr lang="hu-HU" sz="1600" dirty="0"/>
              <a:t>o</a:t>
            </a:r>
            <a:r>
              <a:rPr lang="hu-HU" sz="1600" baseline="-25000" dirty="0"/>
              <a:t>1,2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&gt;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4B2A337-B6CC-4435-BF15-92D625717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1,2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</a:t>
            </a:r>
            <a:r>
              <a:rPr lang="hu-HU" sz="1600" dirty="0"/>
              <a:t> &lt; 5 ∧ a</a:t>
            </a:r>
            <a:r>
              <a:rPr lang="hu-HU" sz="1600" baseline="-25000" dirty="0"/>
              <a:t>1 </a:t>
            </a:r>
            <a:r>
              <a:rPr lang="hu-HU" sz="1600" dirty="0"/>
              <a:t>&lt; 3}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&lt; 3}</a:t>
            </a:r>
            <a:endParaRPr lang="hu-HU" sz="1200" dirty="0"/>
          </a:p>
          <a:p>
            <a:pPr lvl="1"/>
            <a:r>
              <a:rPr lang="hu-HU" sz="1600" dirty="0"/>
              <a:t>o</a:t>
            </a:r>
            <a:r>
              <a:rPr lang="hu-HU" sz="1600" baseline="-25000" dirty="0"/>
              <a:t>1,2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&gt;</a:t>
            </a:r>
          </a:p>
          <a:p>
            <a:pPr lvl="1"/>
            <a:r>
              <a:rPr lang="hu-HU" sz="1600" dirty="0"/>
              <a:t>m = min(5 – a</a:t>
            </a:r>
            <a:r>
              <a:rPr lang="hu-HU" sz="1600" baseline="-25000" dirty="0"/>
              <a:t>1 </a:t>
            </a:r>
            <a:r>
              <a:rPr lang="hu-HU" sz="1600" dirty="0"/>
              <a:t>–</a:t>
            </a:r>
            <a:r>
              <a:rPr lang="hu-HU" sz="1600" baseline="-25000" dirty="0"/>
              <a:t> </a:t>
            </a:r>
            <a:r>
              <a:rPr lang="hu-HU" sz="1600" dirty="0"/>
              <a:t>a</a:t>
            </a:r>
            <a:r>
              <a:rPr lang="hu-HU" sz="1600" baseline="-25000" dirty="0"/>
              <a:t>2</a:t>
            </a:r>
            <a:r>
              <a:rPr lang="hu-HU" sz="1600" dirty="0"/>
              <a:t>, 3 – a</a:t>
            </a:r>
            <a:r>
              <a:rPr lang="hu-HU" sz="1600" baseline="-25000" dirty="0"/>
              <a:t>1</a:t>
            </a:r>
            <a:r>
              <a:rPr lang="hu-HU" sz="1600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5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9E25EB6-BB7A-4724-B2CB-DBD864D57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1,2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</a:t>
            </a:r>
            <a:r>
              <a:rPr lang="hu-HU" sz="1600" dirty="0"/>
              <a:t> &lt; 5 ∧ a</a:t>
            </a:r>
            <a:r>
              <a:rPr lang="hu-HU" sz="1600" baseline="-25000" dirty="0"/>
              <a:t>1 </a:t>
            </a:r>
            <a:r>
              <a:rPr lang="hu-HU" sz="1600" dirty="0"/>
              <a:t>&lt; 3}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&lt; 3}</a:t>
            </a:r>
            <a:endParaRPr lang="hu-HU" sz="1200" dirty="0"/>
          </a:p>
          <a:p>
            <a:pPr lvl="1"/>
            <a:r>
              <a:rPr lang="hu-HU" sz="1600" dirty="0"/>
              <a:t>o</a:t>
            </a:r>
            <a:r>
              <a:rPr lang="hu-HU" sz="1600" baseline="-25000" dirty="0"/>
              <a:t>1,2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&gt;</a:t>
            </a:r>
          </a:p>
          <a:p>
            <a:pPr lvl="1"/>
            <a:r>
              <a:rPr lang="hu-HU" sz="1600" dirty="0"/>
              <a:t>m = min(5 – a</a:t>
            </a:r>
            <a:r>
              <a:rPr lang="hu-HU" sz="1600" baseline="-25000" dirty="0"/>
              <a:t>1 </a:t>
            </a:r>
            <a:r>
              <a:rPr lang="hu-HU" sz="1600" dirty="0"/>
              <a:t>–</a:t>
            </a:r>
            <a:r>
              <a:rPr lang="hu-HU" sz="1600" baseline="-25000" dirty="0"/>
              <a:t> </a:t>
            </a:r>
            <a:r>
              <a:rPr lang="hu-HU" sz="1600" dirty="0"/>
              <a:t>a</a:t>
            </a:r>
            <a:r>
              <a:rPr lang="hu-HU" sz="1600" baseline="-25000" dirty="0"/>
              <a:t>2</a:t>
            </a:r>
            <a:r>
              <a:rPr lang="hu-HU" sz="1600" dirty="0"/>
              <a:t>, 3 – a</a:t>
            </a:r>
            <a:r>
              <a:rPr lang="hu-HU" sz="1600" baseline="-25000" dirty="0"/>
              <a:t>1</a:t>
            </a:r>
            <a:r>
              <a:rPr lang="hu-HU" sz="1600" dirty="0"/>
              <a:t>)</a:t>
            </a:r>
          </a:p>
          <a:p>
            <a:pPr lvl="1"/>
            <a:r>
              <a:rPr lang="hu-HU" sz="1600" dirty="0"/>
              <a:t>b</a:t>
            </a:r>
            <a:r>
              <a:rPr lang="hu-HU" sz="1600" baseline="-25000" dirty="0"/>
              <a:t>1</a:t>
            </a:r>
            <a:r>
              <a:rPr lang="hu-HU" sz="1600" dirty="0"/>
              <a:t> = a</a:t>
            </a:r>
            <a:r>
              <a:rPr lang="hu-HU" sz="1600" baseline="-25000" dirty="0"/>
              <a:t>1 </a:t>
            </a:r>
            <a:r>
              <a:rPr lang="hu-HU" sz="1600" dirty="0"/>
              <a:t>+</a:t>
            </a:r>
            <a:r>
              <a:rPr lang="hu-HU" sz="1600" baseline="-25000" dirty="0"/>
              <a:t> </a:t>
            </a:r>
            <a:r>
              <a:rPr lang="hu-HU" sz="1600" dirty="0"/>
              <a:t>m = 3</a:t>
            </a:r>
          </a:p>
          <a:p>
            <a:pPr lvl="1"/>
            <a:r>
              <a:rPr lang="hu-HU" sz="1600" dirty="0"/>
              <a:t>b</a:t>
            </a:r>
            <a:r>
              <a:rPr lang="hu-HU" sz="1600" baseline="-25000" dirty="0"/>
              <a:t>2</a:t>
            </a:r>
            <a:r>
              <a:rPr lang="hu-HU" sz="1600" dirty="0"/>
              <a:t> = a</a:t>
            </a:r>
            <a:r>
              <a:rPr lang="hu-HU" sz="1600" baseline="-25000" dirty="0"/>
              <a:t>2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Állapottér Reprezentáció</a:t>
            </a:r>
          </a:p>
          <a:p>
            <a:r>
              <a:rPr lang="hu-HU" sz="1600" b="1" dirty="0"/>
              <a:t>Hagyományos rejtvények</a:t>
            </a:r>
          </a:p>
          <a:p>
            <a:pPr lvl="1"/>
            <a:r>
              <a:rPr lang="hu-HU" sz="1600" b="1" dirty="0"/>
              <a:t>3 korsó</a:t>
            </a:r>
          </a:p>
          <a:p>
            <a:pPr lvl="1"/>
            <a:r>
              <a:rPr lang="hu-HU" sz="1600" b="1" dirty="0"/>
              <a:t>Hanoi tornyai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56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3. példa</a:t>
            </a:r>
          </a:p>
        </p:txBody>
      </p:sp>
    </p:spTree>
    <p:extLst>
      <p:ext uri="{BB962C8B-B14F-4D97-AF65-F5344CB8AC3E}">
        <p14:creationId xmlns:p14="http://schemas.microsoft.com/office/powerpoint/2010/main" val="313943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Hanói</a:t>
            </a:r>
            <a:r>
              <a:rPr lang="hu-HU" sz="9600" dirty="0"/>
              <a:t> tornyai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95A8BE-3172-41CE-90A2-E7B023A9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068830"/>
            <a:ext cx="552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48E0912-D104-46D9-8BD8-39CAFEF6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0"/>
            <a:ext cx="1095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7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5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27AF4E0-336E-4389-A355-A7F2FA720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3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3AB089C-9998-4A66-9F67-5181FBA01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6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{1}, {2}, {3}, {1, 2}, {1, 3}, {2, 3}, {1, 2, 3}}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{1}, {2}, {3}, {1, 2}, {1, 3}, {2, 3}, {1, 2, 3}}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</a:t>
            </a:r>
            <a:r>
              <a:rPr lang="hu-HU" sz="1600" baseline="-25000" dirty="0"/>
              <a:t> </a:t>
            </a:r>
            <a:r>
              <a:rPr lang="hu-HU" sz="1600" dirty="0"/>
              <a:t>H</a:t>
            </a:r>
            <a:r>
              <a:rPr lang="hu-HU" sz="1600" baseline="-25000" dirty="0"/>
              <a:t>3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0B41CC0-9F69-4060-A25D-4D411837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9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 = {1, 2, 3}</a:t>
                </a:r>
                <a:r>
                  <a:rPr lang="hu-HU" sz="1600" baseline="-25000" dirty="0"/>
                  <a:t>  </a:t>
                </a:r>
                <a:r>
                  <a:rPr lang="hu-HU" sz="1600" dirty="0"/>
                  <a:t>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138E2D-1432-45CF-979F-B8E73FA8A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 = {1, 2, 3}</a:t>
                </a:r>
                <a:r>
                  <a:rPr lang="hu-HU" sz="1600" baseline="-25000" dirty="0"/>
                  <a:t>  </a:t>
                </a:r>
                <a:r>
                  <a:rPr lang="hu-HU" sz="1600" dirty="0"/>
                  <a:t>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</a:t>
                </a:r>
                <a14:m>
                  <m:oMath xmlns:m="http://schemas.openxmlformats.org/officeDocument/2006/math">
                    <m:r>
                      <a:rPr lang="hu-H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4138E2D-1432-45CF-979F-B8E73FA8A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E03D0F4-629F-4C1F-B0A9-F7DC6471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Állapottér Reprezentáció</a:t>
            </a:r>
          </a:p>
          <a:p>
            <a:r>
              <a:rPr lang="hu-HU" sz="1600" dirty="0"/>
              <a:t>Hagyományos rejtvények</a:t>
            </a:r>
          </a:p>
          <a:p>
            <a:pPr lvl="1"/>
            <a:r>
              <a:rPr lang="hu-HU" sz="1600" dirty="0"/>
              <a:t>3 korsó</a:t>
            </a:r>
          </a:p>
          <a:p>
            <a:pPr lvl="1"/>
            <a:r>
              <a:rPr lang="hu-HU" sz="1600" dirty="0"/>
              <a:t>Hanoi tornyai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&lt;{1,2,3}, 0, 0&gt;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B036C2A-C09E-4E5D-B728-DE36C4994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3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B08E6B1-B06D-4CBE-9F60-037919E96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23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4CD253C-12C0-47CB-AD52-C12392319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03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i,j,k</a:t>
            </a:r>
            <a:r>
              <a:rPr lang="hu-HU" sz="1600" dirty="0"/>
              <a:t> | i ∈{1,2,3} ∧ j ∈{1,2,3} ∧ i ≠j ∧ k ∈{1,2,3}}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6002C01-3060-4B2B-B707-B4003045C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{&lt;0, 0, {1, 2, 3}&gt;}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i,j,k</a:t>
            </a:r>
            <a:r>
              <a:rPr lang="hu-HU" sz="1600" dirty="0"/>
              <a:t> | i ∈{1,2,3} ∧ j ∈{1,2,3} ∧ i ≠j ∧ k ∈{1,2,3}}</a:t>
            </a:r>
          </a:p>
          <a:p>
            <a:pPr lvl="1"/>
            <a:r>
              <a:rPr lang="hu-HU" sz="1600" dirty="0"/>
              <a:t>18 lehetséges operátor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D801A0E-6FD2-4974-AA82-4704DD0B1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6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i ≠j ∧ k ∈{1,2,3}}</a:t>
                </a:r>
              </a:p>
              <a:p>
                <a:pPr lvl="1"/>
                <a:r>
                  <a:rPr lang="hu-HU" sz="1600" dirty="0"/>
                  <a:t>18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k=min(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k&lt;min(a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9861B4C-2DD4-4597-945F-E94149ED0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24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i ≠j ∧ k ∈{1,2,3}}</a:t>
                </a:r>
              </a:p>
              <a:p>
                <a:pPr lvl="1"/>
                <a:r>
                  <a:rPr lang="hu-HU" sz="1600" dirty="0"/>
                  <a:t>18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k=min(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k&lt;min(a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84F1063-AB6D-47E1-B620-CB1EEEE54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4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i ≠j ∧ k ∈{1,2,3}}</a:t>
                </a:r>
              </a:p>
              <a:p>
                <a:pPr lvl="1"/>
                <a:r>
                  <a:rPr lang="hu-HU" sz="1600" dirty="0"/>
                  <a:t>18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k=min(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k&lt;min(a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{k},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{k}, ha n = i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</a:t>
                </a:r>
                <a:r>
                  <a:rPr lang="hu-HU" sz="1200" dirty="0"/>
                  <a:t>, egyébként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343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Folyt. köv.</a:t>
            </a:r>
          </a:p>
        </p:txBody>
      </p:sp>
    </p:spTree>
    <p:extLst>
      <p:ext uri="{BB962C8B-B14F-4D97-AF65-F5344CB8AC3E}">
        <p14:creationId xmlns:p14="http://schemas.microsoft.com/office/powerpoint/2010/main" val="36973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sz="5400" dirty="0"/>
          </a:p>
          <a:p>
            <a:pPr marL="0" indent="0" algn="ctr">
              <a:buNone/>
            </a:pPr>
            <a:r>
              <a:rPr lang="hu-HU" sz="5400" dirty="0"/>
              <a:t>Állapottér-reprezentáció</a:t>
            </a:r>
          </a:p>
        </p:txBody>
      </p:sp>
    </p:spTree>
    <p:extLst>
      <p:ext uri="{BB962C8B-B14F-4D97-AF65-F5344CB8AC3E}">
        <p14:creationId xmlns:p14="http://schemas.microsoft.com/office/powerpoint/2010/main" val="4353457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4872</Words>
  <Application>Microsoft Office PowerPoint</Application>
  <PresentationFormat>Szélesvásznú</PresentationFormat>
  <Paragraphs>473</Paragraphs>
  <Slides>70</Slides>
  <Notes>60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Menetrend</vt:lpstr>
      <vt:lpstr>PowerPoint-bemutató</vt:lpstr>
      <vt:lpstr>Tartalom</vt:lpstr>
      <vt:lpstr>Tartalom</vt:lpstr>
      <vt:lpstr>Tartalom</vt:lpstr>
      <vt:lpstr>PowerPoint-bemutató</vt:lpstr>
      <vt:lpstr>Állapottér-reprezentáció</vt:lpstr>
      <vt:lpstr>Állapottér-reprezentáció</vt:lpstr>
      <vt:lpstr>PowerPoint-bemutató</vt:lpstr>
      <vt:lpstr>PowerPoint-bemutató</vt:lpstr>
      <vt:lpstr>PowerPoint-bemutató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1. példa: 3-korsó</vt:lpstr>
      <vt:lpstr>PowerPoint-bemutató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2. példa: 3-korsó</vt:lpstr>
      <vt:lpstr>PowerPoint-bemutató</vt:lpstr>
      <vt:lpstr>PowerPoint-bemutató</vt:lpstr>
      <vt:lpstr>PowerPoint-bemutató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3. példa: Hanoi tornyai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298</cp:revision>
  <dcterms:created xsi:type="dcterms:W3CDTF">2017-11-07T12:57:53Z</dcterms:created>
  <dcterms:modified xsi:type="dcterms:W3CDTF">2022-02-25T12:33:19Z</dcterms:modified>
</cp:coreProperties>
</file>