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7" r:id="rId3"/>
    <p:sldId id="299" r:id="rId4"/>
    <p:sldId id="352" r:id="rId5"/>
    <p:sldId id="364" r:id="rId6"/>
    <p:sldId id="306" r:id="rId7"/>
    <p:sldId id="317" r:id="rId8"/>
    <p:sldId id="321" r:id="rId9"/>
    <p:sldId id="329" r:id="rId10"/>
    <p:sldId id="365" r:id="rId11"/>
    <p:sldId id="370" r:id="rId12"/>
    <p:sldId id="335" r:id="rId13"/>
    <p:sldId id="34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78363" autoAdjust="0"/>
  </p:normalViewPr>
  <p:slideViewPr>
    <p:cSldViewPr snapToGrid="0">
      <p:cViewPr varScale="1">
        <p:scale>
          <a:sx n="88" d="100"/>
          <a:sy n="88" d="100"/>
        </p:scale>
        <p:origin x="13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4C08-BD63-4F04-ABC4-D02C3D8F1669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23682-A1F1-4C2F-82BF-56497B662A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18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sepcialization</a:t>
            </a:r>
            <a:r>
              <a:rPr lang="hu-HU" dirty="0"/>
              <a:t>., </a:t>
            </a:r>
            <a:r>
              <a:rPr lang="hu-HU" dirty="0" err="1"/>
              <a:t>supervisor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67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34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3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95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02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86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93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60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23682-A1F1-4C2F-82BF-56497B662A77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74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96D26E-57A4-4FD3-9D4F-823ACBDE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2BDFEA-0582-417F-B570-DC5940BA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BF788-E76A-461F-8A46-8E76AD60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3A1FC0-D5DF-4339-85B4-BBDA06C9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768FBB-1B8D-4A12-A546-5929C0D8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6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D8FFC-663B-40CB-A5AC-9DF85B7E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ADD14-7D7A-4FCC-9DA4-4C2F7E2F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FDB559-66E4-4A8B-A77D-84576DBD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F50792-F174-484B-B76A-9C28EC85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04B710-F38C-4C2C-9B41-7E29632F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57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78FB40E-B3D3-40E0-8E38-34D703D0E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F5BF86-0974-48D5-9BC9-6219F5A8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747665-6152-4E29-9F9B-54444CC9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F07B3-D965-4504-B9D3-08645B4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CCE5DD-C1CA-406D-809E-5859916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28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0435F-8AE8-4C4B-9C75-EC5CEFFE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02AE07-EB83-42B9-B6AC-82EFB79C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C67FD5-1A5A-49A7-B5C1-E0CCCEE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DCD5B-FFB8-4D2F-A022-01F1C23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7F2F6-35DF-4EC6-A75C-8C006441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9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25106-EF39-49EC-A810-C7436B2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2771D9-DBC6-4594-B6A8-811AE7C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A1D29D-7BDA-4559-B5E4-5EA5A6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2D22ED-A364-442B-AA12-401F2509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755748-7BB3-43EF-943F-0150A92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73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B4A3E-92E4-41EF-A0D3-7EA5EC6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A3DEC2-D132-467F-A6F4-07DD1D5F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C223D8-2932-4337-8725-E16669A0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9F747-C7C1-41FE-88F6-406C198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FE4A25-9CFD-4F01-BF61-A7C4B7E0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C6BDA5-B6D1-45D6-8497-BA3842E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E9DFC-0FB6-435E-B401-D66A303B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3522D42-23B1-4152-8850-F41B9CD9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0030D-0BED-4701-8AC6-25E6C79C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4373A4A-E2F1-4485-A532-707FFCF6D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019E7F-89A3-4884-B8B9-57EB00AD4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ED07A8-2FD6-4FC7-A825-CB09E901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359E387-B884-4871-937E-6F6F683D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775125-779B-4CAB-A578-5316C69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3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0323B-67C7-454B-8502-BC4DC6E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1D38A3-5FB2-4803-8CAE-61E11CB0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A2314C-2B16-4B0D-9EB2-163BBB2D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1FAD1-6789-44BA-BE4B-8FDB638D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3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81D38F-5EB2-4E22-A067-DC352EF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FBC63F-81C8-4384-B918-52D57480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D97C2-9D1C-4546-B72F-B2BE865D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21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DFB74D-60D5-493B-B116-D8FB86E4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C59979-41B8-4418-9D1C-7A550B12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5B4701-CE56-48A7-8B5F-4D2C8306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8FD44E-0962-4A87-A156-40429E30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6C190A-1B8C-48DA-A33A-19EE6178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406CF4-F919-4FD9-AB64-654BAB2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C0B36-D071-422C-81A6-4BE4E22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E0A82E-E1A5-4BA0-9F12-57371681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85E2C2-3A9B-4C03-BA31-E1849705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E723B2-1F16-48E7-B23E-99BA30F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BB01DB-B8BA-4BD7-8A0D-CFB8AC49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6D9355-F69E-4F9B-991B-0DA396A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36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9D14AC7-229E-4912-868E-E57422BD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F8C4E9-0A28-4350-AE6E-B4458D83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CDD8A6-8276-4485-9B77-4B737725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B015-9CA2-424C-8DE5-53A94566E027}" type="datetimeFigureOut">
              <a:rPr lang="hu-HU" smtClean="0"/>
              <a:t>2022. 02. 23.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EF4984-7E97-49D7-8473-294364BAB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80BE58-BF49-4953-9C48-DB3E623F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AAC27-4BBD-4DCE-817D-21D91803F82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49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21448C-224E-4C15-8C52-A7E2D8DE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6" y="527282"/>
            <a:ext cx="5689601" cy="1199923"/>
          </a:xfrm>
        </p:spPr>
        <p:txBody>
          <a:bodyPr>
            <a:normAutofit fontScale="90000"/>
          </a:bodyPr>
          <a:lstStyle/>
          <a:p>
            <a:pPr algn="l"/>
            <a:r>
              <a:rPr lang="hu-HU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Mesterséges Intelligencia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98" y="1683662"/>
            <a:ext cx="3744686" cy="65064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</a:rPr>
              <a:t>Lakatos Róbert</a:t>
            </a:r>
          </a:p>
          <a:p>
            <a:pPr algn="l"/>
            <a:r>
              <a:rPr lang="hu-HU" sz="2800" dirty="0">
                <a:solidFill>
                  <a:schemeClr val="bg1"/>
                </a:solidFill>
              </a:rPr>
              <a:t>lakatos.robert@inf.unideb.hu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FA288B8D-A4D8-4A72-8E1D-1E4673E596E8}"/>
              </a:ext>
            </a:extLst>
          </p:cNvPr>
          <p:cNvSpPr txBox="1">
            <a:spLocks/>
          </p:cNvSpPr>
          <p:nvPr/>
        </p:nvSpPr>
        <p:spPr>
          <a:xfrm>
            <a:off x="1302327" y="3182009"/>
            <a:ext cx="5489364" cy="114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4800" dirty="0">
                <a:solidFill>
                  <a:schemeClr val="bg1"/>
                </a:solidFill>
              </a:rPr>
              <a:t>2. Gyakorlat</a:t>
            </a:r>
          </a:p>
          <a:p>
            <a:pPr algn="l"/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0" y="4194928"/>
            <a:ext cx="6947731" cy="2663072"/>
          </a:xfrm>
          <a:prstGeom prst="rect">
            <a:avLst/>
          </a:prstGeom>
          <a:gradFill flip="none" rotWithShape="1">
            <a:gsLst>
              <a:gs pos="0">
                <a:srgbClr val="004735"/>
              </a:gs>
              <a:gs pos="30000">
                <a:schemeClr val="bg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88" y="5042627"/>
            <a:ext cx="1716303" cy="1778999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" y="5204421"/>
            <a:ext cx="4005503" cy="13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 err="1"/>
              <a:t>Hanói</a:t>
            </a:r>
            <a:r>
              <a:rPr lang="hu-HU" sz="9600" dirty="0"/>
              <a:t> tornyai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95A8BE-3172-41CE-90A2-E7B023A9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2068830"/>
            <a:ext cx="5524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0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48E0912-D104-46D9-8BD8-39CAFEF6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0"/>
            <a:ext cx="1095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{1}, {2}, {3}, {1, 2}, {1, 3}, {2, 3}, {1, 2, 3}}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= {0, {1}, {2}, {3}, {1, 2}, {1, 3}, {2, 3}, {1, 2, 3}}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x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3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, 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3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={1, 2, 3}</a:t>
                </a:r>
                <a:r>
                  <a:rPr lang="hu-HU" sz="1600" baseline="-25000" dirty="0"/>
                  <a:t> </a:t>
                </a:r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hu-H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sz="1600" dirty="0"/>
                  <a:t>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2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hu-HU" sz="1600" dirty="0"/>
                  <a:t>a</a:t>
                </a:r>
                <a:r>
                  <a:rPr lang="hu-HU" sz="1600" baseline="-25000" dirty="0"/>
                  <a:t>3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hu-HU" sz="1600" dirty="0"/>
                  <a:t> }</a:t>
                </a:r>
              </a:p>
              <a:p>
                <a:pPr lvl="1"/>
                <a:r>
                  <a:rPr lang="hu-HU" sz="1600" dirty="0"/>
                  <a:t>27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 </a:t>
                </a:r>
                <a:r>
                  <a:rPr lang="hu-HU" sz="1600" dirty="0"/>
                  <a:t>= &lt;{1,2,3}, 0, 0&gt;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5C1D6C2-39BB-4F3B-B3DD-804471C8E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hu-HU" sz="4400" dirty="0"/>
              <a:t>. példa: Hanoi tornyai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Célállapotok:</a:t>
                </a:r>
              </a:p>
              <a:p>
                <a:pPr lvl="1"/>
                <a:r>
                  <a:rPr lang="hu-HU" sz="1600" dirty="0"/>
                  <a:t>C = {&lt;0, 0, {1, 2, 3}&gt;}</a:t>
                </a:r>
              </a:p>
              <a:p>
                <a:r>
                  <a:rPr lang="hu-HU" sz="2000" b="1" dirty="0"/>
                  <a:t>Operátorok:</a:t>
                </a:r>
              </a:p>
              <a:p>
                <a:pPr lvl="1"/>
                <a:r>
                  <a:rPr lang="hu-HU" sz="1600" dirty="0"/>
                  <a:t>O = {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| i ∈{1,2,3} ∧ j ∈{1,2,3} ∧ i ≠j ∧ k ∈{1,2,3}}</a:t>
                </a:r>
              </a:p>
              <a:p>
                <a:pPr lvl="1"/>
                <a:r>
                  <a:rPr lang="hu-HU" sz="1600" dirty="0"/>
                  <a:t>18 lehetséges operátor</a:t>
                </a:r>
              </a:p>
              <a:p>
                <a:pPr lvl="1"/>
                <a:r>
                  <a:rPr lang="hu-HU" sz="1600" dirty="0" err="1"/>
                  <a:t>Dom</a:t>
                </a:r>
                <a:r>
                  <a:rPr lang="hu-HU" sz="1600" dirty="0"/>
                  <a:t>(</a:t>
                </a:r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 )={&lt;a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 ∈ A ∧ k=min(</a:t>
                </a:r>
                <a:r>
                  <a:rPr lang="hu-HU" sz="1600" dirty="0" err="1"/>
                  <a:t>a</a:t>
                </a:r>
                <a:r>
                  <a:rPr lang="hu-HU" sz="1600" baseline="-25000" dirty="0" err="1"/>
                  <a:t>i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∧ k&lt;min(a</a:t>
                </a:r>
                <a:r>
                  <a:rPr lang="hu-HU" sz="1600" baseline="-25000" dirty="0"/>
                  <a:t>j</a:t>
                </a:r>
                <a:r>
                  <a:rPr lang="hu-HU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600" dirty="0"/>
                  <a:t>{</a:t>
                </a:r>
                <a14:m>
                  <m:oMath xmlns:m="http://schemas.openxmlformats.org/officeDocument/2006/math">
                    <m:r>
                      <a:rPr lang="hu-H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u-HU" sz="1600" dirty="0"/>
                  <a:t>}) }</a:t>
                </a:r>
              </a:p>
              <a:p>
                <a:pPr lvl="1"/>
                <a:r>
                  <a:rPr lang="hu-HU" sz="1600" dirty="0" err="1"/>
                  <a:t>o</a:t>
                </a:r>
                <a:r>
                  <a:rPr lang="hu-HU" sz="1600" baseline="-25000" dirty="0" err="1"/>
                  <a:t>i,j,k</a:t>
                </a:r>
                <a:r>
                  <a:rPr lang="hu-HU" sz="1600" dirty="0"/>
                  <a:t>(&lt;a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&gt;) = &lt;b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, b</a:t>
                </a:r>
                <a:r>
                  <a:rPr lang="hu-HU" sz="1600" baseline="-25000" dirty="0"/>
                  <a:t>3</a:t>
                </a:r>
                <a:r>
                  <a:rPr lang="hu-HU" sz="1600" dirty="0"/>
                  <a:t>&gt;</a:t>
                </a:r>
              </a:p>
              <a:p>
                <a:pPr lvl="1"/>
                <a:r>
                  <a:rPr lang="hu-HU" sz="1600" dirty="0" err="1"/>
                  <a:t>B</a:t>
                </a:r>
                <a:r>
                  <a:rPr lang="hu-HU" sz="1600" baseline="-25000" dirty="0" err="1"/>
                  <a:t>n</a:t>
                </a:r>
                <a:r>
                  <a:rPr lang="hu-HU" sz="1600" baseline="-25000" dirty="0"/>
                  <a:t>, </a:t>
                </a:r>
                <a:r>
                  <a:rPr lang="hu-HU" sz="1600" dirty="0"/>
                  <a:t>ahol n=1,2,3</a:t>
                </a:r>
                <a:endParaRPr lang="hu-HU" sz="1600" baseline="-25000" dirty="0"/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14:m>
                  <m:oMath xmlns:m="http://schemas.openxmlformats.org/officeDocument/2006/math">
                    <m:r>
                      <a:rPr lang="hu-HU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hu-HU" sz="1200" dirty="0"/>
                  <a:t> {k}, ha n = j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 </a:t>
                </a:r>
                <a:r>
                  <a:rPr lang="hu-HU" sz="1200" dirty="0"/>
                  <a:t>\ {k}, ha n = i</a:t>
                </a:r>
              </a:p>
              <a:p>
                <a:pPr lvl="2"/>
                <a:r>
                  <a:rPr lang="hu-HU" sz="1200" dirty="0"/>
                  <a:t>a</a:t>
                </a:r>
                <a:r>
                  <a:rPr lang="hu-HU" sz="1200" baseline="-25000" dirty="0"/>
                  <a:t>n</a:t>
                </a:r>
                <a:r>
                  <a:rPr lang="hu-HU" sz="1200" dirty="0"/>
                  <a:t>, egyébként</a:t>
                </a:r>
                <a:endParaRPr lang="hu-HU" sz="16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36EE2A0-F3A3-450E-ACA6-7F96A2281E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0"/>
            <a:ext cx="5476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Állapottér Reprezentáció</a:t>
            </a:r>
          </a:p>
          <a:p>
            <a:r>
              <a:rPr lang="hu-HU" sz="1600" dirty="0"/>
              <a:t>Hagyományos rejtvények</a:t>
            </a:r>
          </a:p>
          <a:p>
            <a:pPr lvl="1"/>
            <a:r>
              <a:rPr lang="hu-HU" sz="1600" dirty="0"/>
              <a:t>3 korsó</a:t>
            </a:r>
          </a:p>
          <a:p>
            <a:pPr lvl="1"/>
            <a:r>
              <a:rPr lang="hu-HU" sz="1600" dirty="0"/>
              <a:t>Hanoi tornyai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Állapottér-reprezentáció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1600" dirty="0"/>
              <a:t>A mesterséges intelligencia problémáinak megoldása a probléma megfogalmazásával kezdődik: a problémát leírjuk, </a:t>
            </a:r>
            <a:r>
              <a:rPr lang="hu-HU" sz="1600" i="1" dirty="0"/>
              <a:t>reprezentáljuk</a:t>
            </a:r>
            <a:r>
              <a:rPr lang="hu-HU" sz="1600" dirty="0"/>
              <a:t>. Az egyik legelterjedtebb reprezentációs technika az </a:t>
            </a:r>
            <a:r>
              <a:rPr lang="hu-HU" sz="1600" b="1" i="1" dirty="0"/>
              <a:t>állapottér-reprezentáció.</a:t>
            </a:r>
          </a:p>
          <a:p>
            <a:pPr marL="0" indent="0" algn="ctr">
              <a:buNone/>
            </a:pPr>
            <a:r>
              <a:rPr lang="hu-HU" sz="3200" b="1" dirty="0"/>
              <a:t>P = &lt;A, a</a:t>
            </a:r>
            <a:r>
              <a:rPr lang="hu-HU" sz="3200" b="1" baseline="-25000" dirty="0"/>
              <a:t>0</a:t>
            </a:r>
            <a:r>
              <a:rPr lang="hu-HU" sz="3200" b="1" dirty="0"/>
              <a:t>, C, O&gt; </a:t>
            </a:r>
            <a:endParaRPr lang="hu-HU" sz="1600" b="1" i="1" dirty="0"/>
          </a:p>
          <a:p>
            <a:r>
              <a:rPr lang="hu-HU" sz="1600" dirty="0"/>
              <a:t>Legyen </a:t>
            </a:r>
            <a:r>
              <a:rPr lang="hu-HU" sz="1600" b="1" dirty="0"/>
              <a:t>P</a:t>
            </a:r>
            <a:r>
              <a:rPr lang="hu-HU" sz="1600" dirty="0"/>
              <a:t> egy probléma. Azt mondjuk, hogy a </a:t>
            </a:r>
            <a:r>
              <a:rPr lang="hu-HU" sz="1600" b="1" dirty="0"/>
              <a:t>P</a:t>
            </a:r>
            <a:r>
              <a:rPr lang="hu-HU" sz="1600" dirty="0"/>
              <a:t> problémát állapottér-reprezentáltuk, ha megadtuk az </a:t>
            </a:r>
            <a:r>
              <a:rPr lang="hu-HU" sz="1600" b="1" dirty="0"/>
              <a:t>&lt;A, a</a:t>
            </a:r>
            <a:r>
              <a:rPr lang="hu-HU" sz="1600" b="1" baseline="-25000" dirty="0"/>
              <a:t>0</a:t>
            </a:r>
            <a:r>
              <a:rPr lang="hu-HU" sz="1600" b="1" dirty="0"/>
              <a:t>, C, O&gt; </a:t>
            </a:r>
            <a:r>
              <a:rPr lang="hu-HU" sz="1600" dirty="0"/>
              <a:t>négyest.</a:t>
            </a:r>
          </a:p>
          <a:p>
            <a:pPr lvl="1"/>
            <a:r>
              <a:rPr lang="hu-HU" sz="1600" dirty="0"/>
              <a:t>A: A ≠ 0 halmaz a probléma állapottere. A jellemzők egyrészhalmaza.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0: </a:t>
            </a:r>
            <a:r>
              <a:rPr lang="hu-HU" sz="1600" dirty="0"/>
              <a:t>Kezdő állapot, ahol a</a:t>
            </a:r>
            <a:r>
              <a:rPr lang="hu-HU" sz="1600" baseline="-25000" dirty="0"/>
              <a:t>0</a:t>
            </a:r>
            <a:r>
              <a:rPr lang="hu-HU" sz="1600" dirty="0"/>
              <a:t> </a:t>
            </a:r>
            <a:r>
              <a:rPr lang="hu-HU" sz="1200" dirty="0"/>
              <a:t>∈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C: Célállapotok halmaza, ahol C </a:t>
            </a:r>
            <a:r>
              <a:rPr lang="hu-HU" sz="1200" dirty="0"/>
              <a:t>⊂ </a:t>
            </a:r>
            <a:r>
              <a:rPr lang="hu-HU" sz="1600" dirty="0"/>
              <a:t>A</a:t>
            </a:r>
          </a:p>
          <a:p>
            <a:pPr lvl="1"/>
            <a:r>
              <a:rPr lang="hu-HU" sz="1600" dirty="0"/>
              <a:t>O: Operátorok halmaza, ahol O ≠ 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7D90-4F4A-4C55-A02D-47862F4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740"/>
            <a:ext cx="10515600" cy="5590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9600" dirty="0"/>
              <a:t>3 korsó</a:t>
            </a:r>
            <a:endParaRPr lang="hu-HU" sz="54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334F1DD-5FA0-4011-AA09-20A46C84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2223919"/>
            <a:ext cx="433448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08B897A-7D45-43EF-89C6-7143D9B6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1" y="0"/>
            <a:ext cx="11016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1.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Jellemzők: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1 </a:t>
            </a:r>
            <a:r>
              <a:rPr lang="hu-HU" sz="1600" dirty="0"/>
              <a:t>= {0, 1, 2, 3, 4, 5},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2 </a:t>
            </a:r>
            <a:r>
              <a:rPr lang="hu-HU" sz="1600" dirty="0"/>
              <a:t>= {0, 1, 2, 3}, </a:t>
            </a:r>
          </a:p>
          <a:p>
            <a:pPr lvl="1"/>
            <a:r>
              <a:rPr lang="hu-HU" sz="1600" dirty="0"/>
              <a:t>H</a:t>
            </a:r>
            <a:r>
              <a:rPr lang="hu-HU" sz="1600" baseline="-25000" dirty="0"/>
              <a:t>3 </a:t>
            </a:r>
            <a:r>
              <a:rPr lang="hu-HU" sz="1600" dirty="0"/>
              <a:t>= {0, 1, 2}</a:t>
            </a:r>
            <a:endParaRPr lang="hu-HU" sz="1600" b="1" dirty="0"/>
          </a:p>
          <a:p>
            <a:r>
              <a:rPr lang="hu-HU" sz="2000" b="1" dirty="0"/>
              <a:t>Állapotok halmaza:</a:t>
            </a:r>
          </a:p>
          <a:p>
            <a:pPr lvl="1"/>
            <a:r>
              <a:rPr lang="hu-HU" sz="1600" dirty="0"/>
              <a:t>A </a:t>
            </a:r>
            <a:r>
              <a:rPr lang="hu-HU" sz="1200" dirty="0"/>
              <a:t>⊆ </a:t>
            </a:r>
            <a:r>
              <a:rPr lang="hu-HU" sz="1600" dirty="0"/>
              <a:t>H</a:t>
            </a:r>
            <a:r>
              <a:rPr lang="hu-HU" sz="1600" baseline="-25000" dirty="0"/>
              <a:t>1</a:t>
            </a:r>
            <a:r>
              <a:rPr lang="hu-HU" sz="1600" dirty="0"/>
              <a:t>xH</a:t>
            </a:r>
            <a:r>
              <a:rPr lang="hu-HU" sz="1600" baseline="-25000" dirty="0"/>
              <a:t>2</a:t>
            </a:r>
            <a:r>
              <a:rPr lang="hu-HU" sz="1600" dirty="0"/>
              <a:t>xH</a:t>
            </a:r>
            <a:r>
              <a:rPr lang="hu-HU" sz="1600" baseline="-25000" dirty="0"/>
              <a:t>3</a:t>
            </a:r>
          </a:p>
          <a:p>
            <a:pPr lvl="1"/>
            <a:r>
              <a:rPr lang="hu-HU" sz="1600" dirty="0"/>
              <a:t>A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H</a:t>
            </a:r>
            <a:r>
              <a:rPr lang="hu-HU" sz="1600" baseline="-25000" dirty="0"/>
              <a:t>1 </a:t>
            </a:r>
            <a:r>
              <a:rPr lang="hu-HU" sz="1600" dirty="0"/>
              <a:t>x H</a:t>
            </a:r>
            <a:r>
              <a:rPr lang="hu-HU" sz="1600" baseline="-25000" dirty="0"/>
              <a:t>2 </a:t>
            </a:r>
            <a:r>
              <a:rPr lang="hu-HU" sz="1600" dirty="0"/>
              <a:t>x H</a:t>
            </a:r>
            <a:r>
              <a:rPr lang="hu-HU" sz="1600" baseline="-25000" dirty="0"/>
              <a:t>3</a:t>
            </a:r>
            <a:r>
              <a:rPr lang="hu-HU" sz="1600" b="1" baseline="-25000" dirty="0"/>
              <a:t> </a:t>
            </a:r>
            <a:r>
              <a:rPr lang="hu-HU" sz="1200" b="1" dirty="0"/>
              <a:t>∧ </a:t>
            </a:r>
            <a:r>
              <a:rPr lang="hu-HU" sz="1600" dirty="0"/>
              <a:t>a</a:t>
            </a:r>
            <a:r>
              <a:rPr lang="hu-HU" sz="1600" baseline="-25000" dirty="0"/>
              <a:t>1</a:t>
            </a:r>
            <a:r>
              <a:rPr lang="hu-HU" sz="1600" dirty="0"/>
              <a:t>+a</a:t>
            </a:r>
            <a:r>
              <a:rPr lang="hu-HU" sz="1600" baseline="-25000" dirty="0"/>
              <a:t>2</a:t>
            </a:r>
            <a:r>
              <a:rPr lang="hu-HU" sz="1600" dirty="0"/>
              <a:t>+a</a:t>
            </a:r>
            <a:r>
              <a:rPr lang="hu-HU" sz="1600" baseline="-25000" dirty="0"/>
              <a:t>3 </a:t>
            </a:r>
            <a:r>
              <a:rPr lang="hu-HU" sz="1600" dirty="0"/>
              <a:t>= 5}</a:t>
            </a:r>
          </a:p>
          <a:p>
            <a:pPr lvl="1"/>
            <a:r>
              <a:rPr lang="hu-HU" sz="1600" dirty="0"/>
              <a:t>12 lehetséges állapot</a:t>
            </a:r>
          </a:p>
          <a:p>
            <a:r>
              <a:rPr lang="hu-HU" sz="2000" b="1" dirty="0"/>
              <a:t>Kezdő állapot:</a:t>
            </a:r>
          </a:p>
          <a:p>
            <a:pPr lvl="1"/>
            <a:r>
              <a:rPr lang="hu-HU" sz="1600" dirty="0"/>
              <a:t>a</a:t>
            </a:r>
            <a:r>
              <a:rPr lang="hu-HU" sz="1600" baseline="-25000" dirty="0"/>
              <a:t>0</a:t>
            </a:r>
            <a:r>
              <a:rPr lang="hu-HU" sz="1600" dirty="0"/>
              <a:t>=&lt;5, 0, 0&gt;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6386608-36C3-4C38-9710-0476366CB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EBC631-8C13-4C70-A478-5F6F56AC7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 4, 1, 0 &gt; , &lt; 4, 0, 1 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 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= 4}</a:t>
            </a:r>
            <a:endParaRPr lang="hu-HU" sz="1200" dirty="0"/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 ∈ A ∧ 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 &gt; 0 ∧ a</a:t>
            </a:r>
            <a:r>
              <a:rPr lang="hu-HU" sz="1600" baseline="-25000" dirty="0"/>
              <a:t>j</a:t>
            </a:r>
            <a:r>
              <a:rPr lang="hu-HU" sz="1600" dirty="0"/>
              <a:t> &lt;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)}, ahol 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∈ O</a:t>
            </a:r>
          </a:p>
          <a:p>
            <a:pPr lvl="1"/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, a</a:t>
            </a:r>
            <a:r>
              <a:rPr lang="hu-HU" sz="1600" baseline="-25000" dirty="0"/>
              <a:t>3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, b</a:t>
            </a:r>
            <a:r>
              <a:rPr lang="hu-HU" sz="1600" baseline="-25000" dirty="0"/>
              <a:t>3</a:t>
            </a:r>
            <a:r>
              <a:rPr lang="hu-HU" sz="1600" dirty="0"/>
              <a:t>&gt;)</a:t>
            </a:r>
          </a:p>
          <a:p>
            <a:pPr lvl="1"/>
            <a:r>
              <a:rPr lang="hu-HU" sz="1600" dirty="0"/>
              <a:t>m = min(</a:t>
            </a:r>
            <a:r>
              <a:rPr lang="hu-HU" sz="1600" dirty="0" err="1"/>
              <a:t>a</a:t>
            </a:r>
            <a:r>
              <a:rPr lang="hu-HU" sz="1600" baseline="-25000" dirty="0" err="1"/>
              <a:t>i</a:t>
            </a:r>
            <a:r>
              <a:rPr lang="hu-HU" sz="1600" dirty="0"/>
              <a:t>, </a:t>
            </a:r>
            <a:r>
              <a:rPr lang="hu-HU" sz="1600" dirty="0" err="1"/>
              <a:t>max</a:t>
            </a:r>
            <a:r>
              <a:rPr lang="hu-HU" sz="1600" dirty="0"/>
              <a:t>(</a:t>
            </a:r>
            <a:r>
              <a:rPr lang="hu-HU" sz="1600" dirty="0" err="1"/>
              <a:t>H</a:t>
            </a:r>
            <a:r>
              <a:rPr lang="hu-HU" sz="1600" baseline="-25000" dirty="0" err="1"/>
              <a:t>j</a:t>
            </a:r>
            <a:r>
              <a:rPr lang="hu-HU" sz="1600" dirty="0"/>
              <a:t>) – a</a:t>
            </a:r>
            <a:r>
              <a:rPr lang="hu-HU" sz="1600" baseline="-25000" dirty="0"/>
              <a:t>j</a:t>
            </a:r>
            <a:r>
              <a:rPr lang="hu-HU" sz="1600" dirty="0"/>
              <a:t>)</a:t>
            </a:r>
          </a:p>
          <a:p>
            <a:pPr lvl="1"/>
            <a:r>
              <a:rPr lang="hu-HU" sz="1600" dirty="0" err="1"/>
              <a:t>b</a:t>
            </a:r>
            <a:r>
              <a:rPr lang="hu-HU" sz="1600" baseline="-25000" dirty="0" err="1"/>
              <a:t>k</a:t>
            </a:r>
            <a:r>
              <a:rPr lang="hu-HU" sz="1600" baseline="-25000" dirty="0"/>
              <a:t>, </a:t>
            </a:r>
            <a:r>
              <a:rPr lang="hu-HU" sz="1600" dirty="0"/>
              <a:t>ahol b=1,2,3</a:t>
            </a:r>
            <a:endParaRPr lang="hu-HU" sz="1600" baseline="-25000" dirty="0"/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baseline="-25000" dirty="0"/>
              <a:t> </a:t>
            </a:r>
            <a:r>
              <a:rPr lang="hu-HU" sz="1200" dirty="0"/>
              <a:t>+ m, ha k = j</a:t>
            </a:r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baseline="-25000" dirty="0"/>
              <a:t> </a:t>
            </a:r>
            <a:r>
              <a:rPr lang="hu-HU" sz="1200" dirty="0"/>
              <a:t>- m, ha k = i</a:t>
            </a:r>
          </a:p>
          <a:p>
            <a:pPr lvl="2"/>
            <a:r>
              <a:rPr lang="hu-HU" sz="1200" dirty="0" err="1"/>
              <a:t>a</a:t>
            </a:r>
            <a:r>
              <a:rPr lang="hu-HU" sz="1200" baseline="-25000" dirty="0" err="1"/>
              <a:t>k</a:t>
            </a:r>
            <a:r>
              <a:rPr lang="hu-HU" sz="1200" dirty="0"/>
              <a:t>, egyébként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2. példa: 3-korsó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dirty="0"/>
                  <a:t>Jellemzők: 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= {0, 1, 2, 3},  (2. korsó)</a:t>
                </a:r>
              </a:p>
              <a:p>
                <a:pPr lvl="1"/>
                <a:r>
                  <a:rPr lang="hu-HU" sz="1600" dirty="0"/>
                  <a:t>H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= {0, 1, 2},  (3. korsó) </a:t>
                </a:r>
                <a:endParaRPr lang="hu-HU" sz="1600" b="1" dirty="0"/>
              </a:p>
              <a:p>
                <a:r>
                  <a:rPr lang="hu-HU" sz="2000" b="1" dirty="0"/>
                  <a:t>Állapotok halmaza:</a:t>
                </a:r>
              </a:p>
              <a:p>
                <a:pPr lvl="1"/>
                <a:r>
                  <a:rPr lang="hu-HU" sz="1600" dirty="0"/>
                  <a:t>A </a:t>
                </a:r>
                <a:r>
                  <a:rPr lang="hu-HU" sz="1200" dirty="0"/>
                  <a:t>⊆ </a:t>
                </a:r>
                <a:r>
                  <a:rPr lang="hu-HU" sz="1600" dirty="0"/>
                  <a:t>H</a:t>
                </a:r>
                <a:r>
                  <a:rPr lang="hu-HU" sz="1600" baseline="-25000" dirty="0"/>
                  <a:t>1 </a:t>
                </a:r>
                <a:r>
                  <a:rPr lang="hu-HU" sz="1600" dirty="0"/>
                  <a:t>x H</a:t>
                </a:r>
                <a:r>
                  <a:rPr lang="hu-HU" sz="1600" baseline="-25000" dirty="0"/>
                  <a:t>2</a:t>
                </a:r>
                <a:endParaRPr lang="hu-HU" sz="1600" b="1" dirty="0"/>
              </a:p>
              <a:p>
                <a:pPr lvl="1"/>
                <a:r>
                  <a:rPr lang="hu-HU" sz="1600" dirty="0"/>
                  <a:t>A = {&lt;a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| &lt;a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, a</a:t>
                </a:r>
                <a:r>
                  <a:rPr lang="hu-HU" sz="1600" baseline="-25000" dirty="0"/>
                  <a:t>2</a:t>
                </a:r>
                <a:r>
                  <a:rPr lang="hu-HU" sz="1600" dirty="0"/>
                  <a:t>&gt; ∈ H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 x H</a:t>
                </a:r>
                <a:r>
                  <a:rPr lang="hu-HU" sz="1600" baseline="-25000" dirty="0"/>
                  <a:t>2</a:t>
                </a:r>
                <a:r>
                  <a:rPr lang="hu-HU" sz="1600" b="1" dirty="0"/>
                  <a:t> </a:t>
                </a:r>
                <a:r>
                  <a:rPr lang="hu-HU" sz="1600" dirty="0"/>
                  <a:t>∧</a:t>
                </a:r>
                <a:r>
                  <a:rPr lang="hu-HU" sz="12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&lt; 5 ∧</a:t>
                </a:r>
                <a:r>
                  <a:rPr lang="hu-HU" sz="1600" b="1" dirty="0"/>
                  <a:t> </a:t>
                </a:r>
                <a:r>
                  <a:rPr lang="hu-HU" sz="1600" dirty="0"/>
                  <a:t>a</a:t>
                </a:r>
                <a:r>
                  <a:rPr lang="hu-HU" sz="1600" baseline="-25000" dirty="0"/>
                  <a:t>1</a:t>
                </a:r>
                <a:r>
                  <a:rPr lang="hu-HU" sz="1600" dirty="0"/>
                  <a:t>+a</a:t>
                </a:r>
                <a:r>
                  <a:rPr lang="hu-HU" sz="1600" baseline="-25000" dirty="0"/>
                  <a:t>2 </a:t>
                </a:r>
                <a:r>
                  <a:rPr lang="hu-HU" sz="1600" dirty="0"/>
                  <a:t> </a:t>
                </a:r>
                <a14:m>
                  <m:oMath xmlns:m="http://schemas.openxmlformats.org/officeDocument/2006/math">
                    <m:r>
                      <a:rPr lang="hu-H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u-HU" sz="1600" dirty="0"/>
                  <a:t> 0 }</a:t>
                </a:r>
              </a:p>
              <a:p>
                <a:pPr lvl="1"/>
                <a:r>
                  <a:rPr lang="hu-HU" sz="1600" dirty="0"/>
                  <a:t>12 lehetséges állapot</a:t>
                </a:r>
              </a:p>
              <a:p>
                <a:r>
                  <a:rPr lang="hu-HU" sz="2000" b="1" dirty="0"/>
                  <a:t>Kezdő állapot:</a:t>
                </a:r>
              </a:p>
              <a:p>
                <a:pPr lvl="1"/>
                <a:r>
                  <a:rPr lang="hu-HU" sz="1600" dirty="0"/>
                  <a:t>a</a:t>
                </a:r>
                <a:r>
                  <a:rPr lang="hu-HU" sz="1600" baseline="-25000" dirty="0"/>
                  <a:t>0</a:t>
                </a:r>
                <a:r>
                  <a:rPr lang="hu-HU" sz="1600" dirty="0"/>
                  <a:t>=&lt;0, 0&gt;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49B2A2D-2F93-41FE-8846-6848BF15D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704318"/>
              </a:xfrm>
              <a:blipFill>
                <a:blip r:embed="rId4"/>
                <a:stretch>
                  <a:fillRect l="-522" t="-1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0733EBC-061D-4A6E-A042-0407E74B8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9E25EB6-BB7A-4724-B2CB-DBD864D57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9" y="7610"/>
            <a:ext cx="5495972" cy="34213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D18A23B-4C6B-4063-9B3F-02F74DDE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z="4400" dirty="0"/>
              <a:t>. példa: 3-korsó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9B2A2D-2F93-41FE-8846-6848BF15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4318"/>
          </a:xfrm>
        </p:spPr>
        <p:txBody>
          <a:bodyPr>
            <a:normAutofit/>
          </a:bodyPr>
          <a:lstStyle/>
          <a:p>
            <a:r>
              <a:rPr lang="hu-HU" sz="2000" b="1" dirty="0"/>
              <a:t>Célállapotok:</a:t>
            </a:r>
          </a:p>
          <a:p>
            <a:pPr lvl="1"/>
            <a:r>
              <a:rPr lang="hu-HU" sz="1600" dirty="0"/>
              <a:t>C = {&lt;1, 0&gt; , &lt;0, 1&gt;}</a:t>
            </a:r>
          </a:p>
          <a:p>
            <a:pPr lvl="1"/>
            <a:r>
              <a:rPr lang="hu-HU" sz="1600" dirty="0"/>
              <a:t>C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 </a:t>
            </a:r>
            <a:r>
              <a:rPr lang="hu-HU" sz="1600" dirty="0"/>
              <a:t>= 1}</a:t>
            </a:r>
          </a:p>
          <a:p>
            <a:r>
              <a:rPr lang="hu-HU" sz="2000" b="1" dirty="0"/>
              <a:t>Operátorok:</a:t>
            </a:r>
          </a:p>
          <a:p>
            <a:pPr lvl="1"/>
            <a:r>
              <a:rPr lang="hu-HU" sz="1600" dirty="0"/>
              <a:t>O = {o</a:t>
            </a:r>
            <a:r>
              <a:rPr lang="hu-HU" sz="1600" baseline="-25000" dirty="0"/>
              <a:t>1,2</a:t>
            </a:r>
            <a:r>
              <a:rPr lang="hu-HU" sz="1600" dirty="0"/>
              <a:t>, o</a:t>
            </a:r>
            <a:r>
              <a:rPr lang="hu-HU" sz="1600" baseline="-25000" dirty="0"/>
              <a:t>1,3</a:t>
            </a:r>
            <a:r>
              <a:rPr lang="hu-HU" sz="1600" dirty="0"/>
              <a:t>, o</a:t>
            </a:r>
            <a:r>
              <a:rPr lang="hu-HU" sz="1600" baseline="-25000" dirty="0"/>
              <a:t>2,1</a:t>
            </a:r>
            <a:r>
              <a:rPr lang="hu-HU" sz="1600" dirty="0"/>
              <a:t>, o</a:t>
            </a:r>
            <a:r>
              <a:rPr lang="hu-HU" sz="1600" baseline="-25000" dirty="0"/>
              <a:t>2,3</a:t>
            </a:r>
            <a:r>
              <a:rPr lang="hu-HU" sz="1600" dirty="0"/>
              <a:t>, o</a:t>
            </a:r>
            <a:r>
              <a:rPr lang="hu-HU" sz="1600" baseline="-25000" dirty="0"/>
              <a:t>3,1</a:t>
            </a:r>
            <a:r>
              <a:rPr lang="hu-HU" sz="1600" dirty="0"/>
              <a:t>, o</a:t>
            </a:r>
            <a:r>
              <a:rPr lang="hu-HU" sz="1600" baseline="-25000" dirty="0"/>
              <a:t>3,2</a:t>
            </a:r>
            <a:r>
              <a:rPr lang="hu-HU" sz="1600" dirty="0"/>
              <a:t>} = {</a:t>
            </a:r>
            <a:r>
              <a:rPr lang="hu-HU" sz="1600" dirty="0" err="1"/>
              <a:t>o</a:t>
            </a:r>
            <a:r>
              <a:rPr lang="hu-HU" sz="1600" baseline="-25000" dirty="0" err="1"/>
              <a:t>i,j</a:t>
            </a:r>
            <a:r>
              <a:rPr lang="hu-HU" sz="1600" dirty="0"/>
              <a:t> | i ∈{1,2,3} ∧ j ∈{1,2,3} ∧ i ≠j} 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2,3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&gt; 0 ∧ a</a:t>
            </a:r>
            <a:r>
              <a:rPr lang="hu-HU" sz="1600" baseline="-25000" dirty="0"/>
              <a:t>2 </a:t>
            </a:r>
            <a:r>
              <a:rPr lang="hu-HU" sz="1600" dirty="0"/>
              <a:t>&lt; 2}</a:t>
            </a:r>
          </a:p>
          <a:p>
            <a:pPr lvl="1"/>
            <a:r>
              <a:rPr lang="hu-HU" sz="1600" dirty="0" err="1"/>
              <a:t>Dom</a:t>
            </a:r>
            <a:r>
              <a:rPr lang="hu-HU" sz="1600" dirty="0"/>
              <a:t>(o</a:t>
            </a:r>
            <a:r>
              <a:rPr lang="hu-HU" sz="1600" baseline="-25000" dirty="0"/>
              <a:t>1,2</a:t>
            </a:r>
            <a:r>
              <a:rPr lang="hu-HU" sz="1600" dirty="0"/>
              <a:t> )={&lt;a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</a:t>
            </a:r>
            <a:r>
              <a:rPr lang="hu-HU" sz="1600" dirty="0"/>
              <a:t> + a</a:t>
            </a:r>
            <a:r>
              <a:rPr lang="hu-HU" sz="1600" baseline="-25000" dirty="0"/>
              <a:t>2</a:t>
            </a:r>
            <a:r>
              <a:rPr lang="hu-HU" sz="1600" dirty="0"/>
              <a:t> &lt; 5 ∧ a</a:t>
            </a:r>
            <a:r>
              <a:rPr lang="hu-HU" sz="1600" baseline="-25000" dirty="0"/>
              <a:t>1 </a:t>
            </a:r>
            <a:r>
              <a:rPr lang="hu-HU" sz="1600" dirty="0"/>
              <a:t>&lt; 3} = {&lt;a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 | 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 ∈ A ∧ a</a:t>
            </a:r>
            <a:r>
              <a:rPr lang="hu-HU" sz="1600" baseline="-25000" dirty="0"/>
              <a:t>1 </a:t>
            </a:r>
            <a:r>
              <a:rPr lang="hu-HU" sz="1600" dirty="0"/>
              <a:t>&lt; 3}</a:t>
            </a:r>
            <a:endParaRPr lang="hu-HU" sz="1200" dirty="0"/>
          </a:p>
          <a:p>
            <a:pPr lvl="1"/>
            <a:r>
              <a:rPr lang="hu-HU" sz="1600" dirty="0"/>
              <a:t>o</a:t>
            </a:r>
            <a:r>
              <a:rPr lang="hu-HU" sz="1600" baseline="-25000" dirty="0"/>
              <a:t>1,2</a:t>
            </a:r>
            <a:r>
              <a:rPr lang="hu-HU" sz="1600" dirty="0"/>
              <a:t>(&lt;a</a:t>
            </a:r>
            <a:r>
              <a:rPr lang="hu-HU" sz="1600" baseline="-25000" dirty="0"/>
              <a:t>1</a:t>
            </a:r>
            <a:r>
              <a:rPr lang="hu-HU" sz="1600" dirty="0"/>
              <a:t>, a</a:t>
            </a:r>
            <a:r>
              <a:rPr lang="hu-HU" sz="1600" baseline="-25000" dirty="0"/>
              <a:t>2</a:t>
            </a:r>
            <a:r>
              <a:rPr lang="hu-HU" sz="1600" dirty="0"/>
              <a:t>&gt;) = &lt;b</a:t>
            </a:r>
            <a:r>
              <a:rPr lang="hu-HU" sz="1600" baseline="-25000" dirty="0"/>
              <a:t>1</a:t>
            </a:r>
            <a:r>
              <a:rPr lang="hu-HU" sz="1600" dirty="0"/>
              <a:t>, b</a:t>
            </a:r>
            <a:r>
              <a:rPr lang="hu-HU" sz="1600" baseline="-25000" dirty="0"/>
              <a:t>2</a:t>
            </a:r>
            <a:r>
              <a:rPr lang="hu-HU" sz="1600" dirty="0"/>
              <a:t>&gt;</a:t>
            </a:r>
          </a:p>
          <a:p>
            <a:pPr lvl="1"/>
            <a:r>
              <a:rPr lang="hu-HU" sz="1600" dirty="0"/>
              <a:t>m = min(5 – a</a:t>
            </a:r>
            <a:r>
              <a:rPr lang="hu-HU" sz="1600" baseline="-25000" dirty="0"/>
              <a:t>1 </a:t>
            </a:r>
            <a:r>
              <a:rPr lang="hu-HU" sz="1600" dirty="0"/>
              <a:t>–</a:t>
            </a:r>
            <a:r>
              <a:rPr lang="hu-HU" sz="1600" baseline="-25000" dirty="0"/>
              <a:t> </a:t>
            </a:r>
            <a:r>
              <a:rPr lang="hu-HU" sz="1600" dirty="0"/>
              <a:t>a</a:t>
            </a:r>
            <a:r>
              <a:rPr lang="hu-HU" sz="1600" baseline="-25000" dirty="0"/>
              <a:t>2</a:t>
            </a:r>
            <a:r>
              <a:rPr lang="hu-HU" sz="1600" dirty="0"/>
              <a:t>, 3 – a</a:t>
            </a:r>
            <a:r>
              <a:rPr lang="hu-HU" sz="1600" baseline="-25000" dirty="0"/>
              <a:t>1</a:t>
            </a:r>
            <a:r>
              <a:rPr lang="hu-HU" sz="1600" dirty="0"/>
              <a:t>)</a:t>
            </a:r>
          </a:p>
          <a:p>
            <a:pPr lvl="1"/>
            <a:r>
              <a:rPr lang="hu-HU" sz="1600" dirty="0"/>
              <a:t>b</a:t>
            </a:r>
            <a:r>
              <a:rPr lang="hu-HU" sz="1600" baseline="-25000" dirty="0"/>
              <a:t>1</a:t>
            </a:r>
            <a:r>
              <a:rPr lang="hu-HU" sz="1600" dirty="0"/>
              <a:t> = a</a:t>
            </a:r>
            <a:r>
              <a:rPr lang="hu-HU" sz="1600" baseline="-25000" dirty="0"/>
              <a:t>1 </a:t>
            </a:r>
            <a:r>
              <a:rPr lang="hu-HU" sz="1600" dirty="0"/>
              <a:t>+</a:t>
            </a:r>
            <a:r>
              <a:rPr lang="hu-HU" sz="1600" baseline="-25000" dirty="0"/>
              <a:t> </a:t>
            </a:r>
            <a:r>
              <a:rPr lang="hu-HU" sz="1600" dirty="0"/>
              <a:t>m = 3</a:t>
            </a:r>
          </a:p>
          <a:p>
            <a:pPr lvl="1"/>
            <a:r>
              <a:rPr lang="hu-HU" sz="1600" dirty="0"/>
              <a:t>b</a:t>
            </a:r>
            <a:r>
              <a:rPr lang="hu-HU" sz="1600" baseline="-25000" dirty="0"/>
              <a:t>2</a:t>
            </a:r>
            <a:r>
              <a:rPr lang="hu-HU" sz="1600" dirty="0"/>
              <a:t> = a</a:t>
            </a:r>
            <a:r>
              <a:rPr lang="hu-HU" sz="1600" baseline="-25000" dirty="0"/>
              <a:t>2</a:t>
            </a:r>
            <a:endParaRPr lang="hu-HU" sz="1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9943"/>
            <a:ext cx="1095375" cy="11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</TotalTime>
  <Words>1036</Words>
  <Application>Microsoft Office PowerPoint</Application>
  <PresentationFormat>Szélesvásznú</PresentationFormat>
  <Paragraphs>98</Paragraphs>
  <Slides>13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Verdana</vt:lpstr>
      <vt:lpstr>Office-téma</vt:lpstr>
      <vt:lpstr>Mesterséges Intelligencia</vt:lpstr>
      <vt:lpstr>Tartalom</vt:lpstr>
      <vt:lpstr>Állapottér-reprezentáció</vt:lpstr>
      <vt:lpstr>PowerPoint-bemutató</vt:lpstr>
      <vt:lpstr>PowerPoint-bemutató</vt:lpstr>
      <vt:lpstr>1. példa: 3-korsó</vt:lpstr>
      <vt:lpstr>1. példa: 3-korsó</vt:lpstr>
      <vt:lpstr>2. példa: 3-korsó</vt:lpstr>
      <vt:lpstr>2. példa: 3-korsó</vt:lpstr>
      <vt:lpstr>PowerPoint-bemutató</vt:lpstr>
      <vt:lpstr>PowerPoint-bemutató</vt:lpstr>
      <vt:lpstr>3. példa: Hanoi tornyai</vt:lpstr>
      <vt:lpstr>3. példa: Hanoi tornyai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Előadás címe</dc:title>
  <dc:creator>Atte</dc:creator>
  <cp:lastModifiedBy>opell</cp:lastModifiedBy>
  <cp:revision>299</cp:revision>
  <dcterms:created xsi:type="dcterms:W3CDTF">2017-11-07T12:57:53Z</dcterms:created>
  <dcterms:modified xsi:type="dcterms:W3CDTF">2022-02-23T07:43:16Z</dcterms:modified>
</cp:coreProperties>
</file>