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88" r:id="rId3"/>
    <p:sldId id="396" r:id="rId4"/>
    <p:sldId id="297" r:id="rId5"/>
    <p:sldId id="299" r:id="rId6"/>
    <p:sldId id="365" r:id="rId7"/>
    <p:sldId id="370" r:id="rId8"/>
    <p:sldId id="403" r:id="rId9"/>
    <p:sldId id="397" r:id="rId10"/>
    <p:sldId id="335" r:id="rId11"/>
    <p:sldId id="398" r:id="rId12"/>
    <p:sldId id="400" r:id="rId13"/>
    <p:sldId id="402" r:id="rId14"/>
    <p:sldId id="479" r:id="rId15"/>
    <p:sldId id="389" r:id="rId16"/>
    <p:sldId id="408" r:id="rId17"/>
    <p:sldId id="407" r:id="rId18"/>
    <p:sldId id="406" r:id="rId19"/>
    <p:sldId id="405" r:id="rId20"/>
    <p:sldId id="404" r:id="rId21"/>
    <p:sldId id="399" r:id="rId22"/>
    <p:sldId id="409" r:id="rId23"/>
    <p:sldId id="410" r:id="rId24"/>
    <p:sldId id="342" r:id="rId25"/>
    <p:sldId id="433" r:id="rId26"/>
    <p:sldId id="480" r:id="rId27"/>
    <p:sldId id="432" r:id="rId28"/>
    <p:sldId id="431" r:id="rId29"/>
    <p:sldId id="430" r:id="rId30"/>
    <p:sldId id="428" r:id="rId31"/>
    <p:sldId id="429" r:id="rId32"/>
    <p:sldId id="434" r:id="rId33"/>
    <p:sldId id="390" r:id="rId34"/>
    <p:sldId id="415" r:id="rId35"/>
    <p:sldId id="414" r:id="rId36"/>
    <p:sldId id="413" r:id="rId37"/>
    <p:sldId id="412" r:id="rId38"/>
    <p:sldId id="411" r:id="rId39"/>
    <p:sldId id="418" r:id="rId40"/>
    <p:sldId id="417" r:id="rId41"/>
    <p:sldId id="416" r:id="rId42"/>
    <p:sldId id="419" r:id="rId43"/>
    <p:sldId id="391" r:id="rId44"/>
    <p:sldId id="423" r:id="rId45"/>
    <p:sldId id="422" r:id="rId46"/>
    <p:sldId id="421" r:id="rId47"/>
    <p:sldId id="420" r:id="rId48"/>
    <p:sldId id="424" r:id="rId49"/>
    <p:sldId id="425" r:id="rId50"/>
    <p:sldId id="426" r:id="rId51"/>
    <p:sldId id="427" r:id="rId52"/>
    <p:sldId id="328" r:id="rId53"/>
    <p:sldId id="381" r:id="rId54"/>
    <p:sldId id="392" r:id="rId55"/>
    <p:sldId id="435" r:id="rId56"/>
    <p:sldId id="436" r:id="rId57"/>
    <p:sldId id="437" r:id="rId58"/>
    <p:sldId id="438" r:id="rId59"/>
    <p:sldId id="445" r:id="rId60"/>
    <p:sldId id="446" r:id="rId61"/>
    <p:sldId id="447" r:id="rId62"/>
    <p:sldId id="448" r:id="rId63"/>
    <p:sldId id="449" r:id="rId64"/>
    <p:sldId id="450" r:id="rId65"/>
    <p:sldId id="451" r:id="rId66"/>
    <p:sldId id="393" r:id="rId67"/>
    <p:sldId id="452" r:id="rId68"/>
    <p:sldId id="453" r:id="rId69"/>
    <p:sldId id="454" r:id="rId70"/>
    <p:sldId id="455" r:id="rId71"/>
    <p:sldId id="456" r:id="rId72"/>
    <p:sldId id="457" r:id="rId73"/>
    <p:sldId id="394" r:id="rId74"/>
    <p:sldId id="464" r:id="rId75"/>
    <p:sldId id="463" r:id="rId76"/>
    <p:sldId id="462" r:id="rId77"/>
    <p:sldId id="481" r:id="rId78"/>
    <p:sldId id="482" r:id="rId79"/>
    <p:sldId id="459" r:id="rId80"/>
    <p:sldId id="465" r:id="rId81"/>
    <p:sldId id="467" r:id="rId82"/>
    <p:sldId id="466" r:id="rId83"/>
    <p:sldId id="468" r:id="rId84"/>
    <p:sldId id="395" r:id="rId85"/>
    <p:sldId id="469" r:id="rId86"/>
    <p:sldId id="470" r:id="rId87"/>
    <p:sldId id="471" r:id="rId88"/>
    <p:sldId id="473" r:id="rId89"/>
    <p:sldId id="474" r:id="rId90"/>
    <p:sldId id="475" r:id="rId91"/>
    <p:sldId id="483" r:id="rId92"/>
    <p:sldId id="476" r:id="rId93"/>
    <p:sldId id="478" r:id="rId94"/>
    <p:sldId id="477" r:id="rId95"/>
    <p:sldId id="484" r:id="rId9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78387" autoAdjust="0"/>
  </p:normalViewPr>
  <p:slideViewPr>
    <p:cSldViewPr snapToGrid="0">
      <p:cViewPr varScale="1">
        <p:scale>
          <a:sx n="126" d="100"/>
          <a:sy n="126" d="100"/>
        </p:scale>
        <p:origin x="66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4C08-BD63-4F04-ABC4-D02C3D8F1669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3682-A1F1-4C2F-82BF-56497B662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1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674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 rudakon lévő korongoknak együtt ki kell adniuk az összes korongot </a:t>
                </a:r>
                <a:r>
                  <a:rPr lang="hu-HU" b="1" u="sng" dirty="0"/>
                  <a:t>(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3</a:t>
                </a:r>
                <a:r>
                  <a:rPr lang="hu-HU" sz="1200" b="1" u="sng" dirty="0"/>
                  <a:t>={1, 2, 3}</a:t>
                </a:r>
                <a:r>
                  <a:rPr lang="hu-HU" b="1" u="sng" dirty="0"/>
                  <a:t>)</a:t>
                </a:r>
                <a:r>
                  <a:rPr lang="hu-HU" sz="1200" u="sng" baseline="-25000" dirty="0"/>
                  <a:t> </a:t>
                </a:r>
                <a:r>
                  <a:rPr lang="hu-HU" u="sng" dirty="0"/>
                  <a:t> és nem lehet két különböző rúdon ugyan olyan (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2 </a:t>
                </a:r>
                <a:r>
                  <a:rPr lang="hu-HU" sz="1200" b="1" u="sng" dirty="0"/>
                  <a:t> </a:t>
                </a:r>
                <a14:m>
                  <m:oMath xmlns:m="http://schemas.openxmlformats.org/officeDocument/2006/math">
                    <m:r>
                      <a:rPr lang="hu-HU" sz="1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u="sng" dirty="0"/>
                  <a:t> ∧ a</a:t>
                </a:r>
                <a:r>
                  <a:rPr lang="hu-HU" sz="1200" b="1" u="sng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3 </a:t>
                </a:r>
                <a:r>
                  <a:rPr lang="hu-HU" sz="1200" b="1" u="sng" dirty="0"/>
                  <a:t>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u="sng" dirty="0"/>
                  <a:t> ∧ a</a:t>
                </a:r>
                <a:r>
                  <a:rPr lang="hu-HU" sz="1200" b="1" u="sng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3 </a:t>
                </a:r>
                <a:r>
                  <a:rPr lang="hu-HU" sz="1200" b="1" u="sng" dirty="0"/>
                  <a:t>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657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927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289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5067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8803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u="sng" dirty="0"/>
                  <a:t>(</a:t>
                </a:r>
                <a:r>
                  <a:rPr lang="hu-HU" sz="1200" b="1" u="sng" dirty="0"/>
                  <a:t>j ∈{1,2,3})</a:t>
                </a:r>
                <a:r>
                  <a:rPr lang="hu-HU" sz="1200" u="sng" dirty="0"/>
                  <a:t> </a:t>
                </a:r>
                <a:r>
                  <a:rPr lang="hu-HU" u="sng" dirty="0"/>
                  <a:t>rakni a korongot és hogy melyik korongot tesszük oda </a:t>
                </a:r>
                <a:r>
                  <a:rPr lang="hu-HU" sz="1200" b="1" u="sng" dirty="0"/>
                  <a:t>k ∈{1,2,3}}</a:t>
                </a:r>
                <a:r>
                  <a:rPr lang="hu-HU" u="sng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445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u="sng" dirty="0"/>
                  <a:t>(</a:t>
                </a:r>
                <a:r>
                  <a:rPr lang="hu-HU" sz="1200" b="1" u="sng" dirty="0"/>
                  <a:t>j ∈{1,2,3})</a:t>
                </a:r>
                <a:r>
                  <a:rPr lang="hu-HU" sz="1200" u="sng" dirty="0"/>
                  <a:t> </a:t>
                </a:r>
                <a:r>
                  <a:rPr lang="hu-HU" u="sng" dirty="0"/>
                  <a:t>rakni a korongot és hogy melyik korongot tesszük oda </a:t>
                </a:r>
                <a:r>
                  <a:rPr lang="hu-HU" sz="1200" b="1" u="sng" dirty="0"/>
                  <a:t>k ∈{1,2,3}}</a:t>
                </a:r>
                <a:r>
                  <a:rPr lang="hu-HU" u="sng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883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u="sng" dirty="0"/>
                  <a:t>(</a:t>
                </a:r>
                <a:r>
                  <a:rPr lang="hu-HU" sz="1200" b="1" u="sng" dirty="0"/>
                  <a:t>j ∈{1,2,3})</a:t>
                </a:r>
                <a:r>
                  <a:rPr lang="hu-HU" sz="1200" u="sng" dirty="0"/>
                  <a:t> </a:t>
                </a:r>
                <a:r>
                  <a:rPr lang="hu-HU" u="sng" dirty="0"/>
                  <a:t>rakni a korongot és hogy melyik korongot tesszük oda </a:t>
                </a:r>
                <a:r>
                  <a:rPr lang="hu-HU" sz="1200" b="1" u="sng" dirty="0"/>
                  <a:t>k ∈{1,2,3}}</a:t>
                </a:r>
                <a:r>
                  <a:rPr lang="hu-HU" u="sng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865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Csak nálánál nagyobbra rakhatjuk a korongot</a:t>
                </a:r>
                <a:r>
                  <a:rPr lang="hu-HU" b="1" u="sng" dirty="0"/>
                  <a:t>: </a:t>
                </a:r>
                <a:r>
                  <a:rPr lang="hu-HU" sz="1200" b="1" u="sng" dirty="0"/>
                  <a:t>k&lt;min(a</a:t>
                </a:r>
                <a:r>
                  <a:rPr lang="hu-HU" sz="1200" b="1" u="sng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}) </a:t>
                </a:r>
                <a:r>
                  <a:rPr lang="hu-HU" sz="1200" b="1" u="sng" baseline="0" dirty="0"/>
                  <a:t> </a:t>
                </a:r>
                <a:r>
                  <a:rPr lang="hu-HU" sz="1200" b="0" u="sng" baseline="0" dirty="0"/>
                  <a:t>és</a:t>
                </a:r>
                <a:r>
                  <a:rPr lang="hu-HU" sz="1200" b="1" u="sng" baseline="0" dirty="0"/>
                  <a:t> </a:t>
                </a:r>
                <a:r>
                  <a:rPr lang="hu-HU" sz="1200" b="0" u="sng" baseline="0" dirty="0"/>
                  <a:t>a</a:t>
                </a:r>
                <a:r>
                  <a:rPr lang="hu-HU" sz="1200" b="0" u="sng" dirty="0"/>
                  <a:t> korongot a1-ről,a2 vagy a3 rudakról rakhatjuk át: </a:t>
                </a:r>
                <a:r>
                  <a:rPr lang="hu-HU" sz="1200" b="1" u="sng" dirty="0"/>
                  <a:t>(k=min(a</a:t>
                </a:r>
                <a:r>
                  <a:rPr lang="hu-HU" sz="1200" b="1" u="sng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}) V k=min(a</a:t>
                </a:r>
                <a:r>
                  <a:rPr lang="hu-HU" sz="1200" b="1" u="sng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}) V k=min(a</a:t>
                </a:r>
                <a:r>
                  <a:rPr lang="hu-HU" sz="1200" b="1" u="sng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902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sng" dirty="0"/>
                  <a:t>A j. rúdra rátesszük a korongot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{k}, </a:t>
                </a:r>
                <a:r>
                  <a:rPr lang="hu-HU" sz="1200" u="sng" dirty="0"/>
                  <a:t>az i. rúdról</a:t>
                </a:r>
                <a:r>
                  <a:rPr lang="hu-HU" sz="1200" u="sng" baseline="0" dirty="0"/>
                  <a:t> levesszük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 </a:t>
                </a:r>
                <a:r>
                  <a:rPr lang="hu-HU" sz="1200" b="1" u="sng" dirty="0"/>
                  <a:t>\ {k}</a:t>
                </a:r>
                <a:r>
                  <a:rPr lang="hu-HU" sz="1200" u="sng" dirty="0"/>
                  <a:t> </a:t>
                </a:r>
                <a:r>
                  <a:rPr lang="hu-HU" sz="1200" u="sng" baseline="0" dirty="0"/>
                  <a:t> a korongot egyébként nem változik</a:t>
                </a:r>
                <a:endParaRPr lang="hu-HU" sz="1200" b="0" u="sng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59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815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sng" dirty="0"/>
                  <a:t>A j. rúdra rátesszük a korongot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{k}, </a:t>
                </a:r>
                <a:r>
                  <a:rPr lang="hu-HU" sz="1200" u="sng" dirty="0"/>
                  <a:t>az i. rúdról</a:t>
                </a:r>
                <a:r>
                  <a:rPr lang="hu-HU" sz="1200" u="sng" baseline="0" dirty="0"/>
                  <a:t> levesszük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 </a:t>
                </a:r>
                <a:r>
                  <a:rPr lang="hu-HU" sz="1200" b="1" u="sng" dirty="0"/>
                  <a:t>\ {k}</a:t>
                </a:r>
                <a:r>
                  <a:rPr lang="hu-HU" sz="1200" u="sng" dirty="0"/>
                  <a:t> </a:t>
                </a:r>
                <a:r>
                  <a:rPr lang="hu-HU" sz="1200" u="sng" baseline="0" dirty="0"/>
                  <a:t> a korongot egyébként nem változik</a:t>
                </a:r>
                <a:endParaRPr lang="hu-HU" sz="1200" b="0" u="sng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346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sng" dirty="0"/>
                  <a:t>A j. rúdra rátesszük a korongot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{k}, </a:t>
                </a:r>
                <a:r>
                  <a:rPr lang="hu-HU" sz="1200" u="sng" dirty="0"/>
                  <a:t>az i. rúdról</a:t>
                </a:r>
                <a:r>
                  <a:rPr lang="hu-HU" sz="1200" u="sng" baseline="0" dirty="0"/>
                  <a:t> levesszük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 </a:t>
                </a:r>
                <a:r>
                  <a:rPr lang="hu-HU" sz="1200" b="1" u="sng" dirty="0"/>
                  <a:t>\ {k}</a:t>
                </a:r>
                <a:r>
                  <a:rPr lang="hu-HU" sz="1200" u="sng" dirty="0"/>
                  <a:t> </a:t>
                </a:r>
                <a:r>
                  <a:rPr lang="hu-HU" sz="1200" u="sng" baseline="0" dirty="0"/>
                  <a:t> a korongot egyébként nem változik</a:t>
                </a:r>
                <a:endParaRPr lang="hu-HU" sz="1200" b="0" u="sng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764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sng" dirty="0"/>
                  <a:t>Szűkítsük az operátorok halmazát azzal, hogy csak azzal foglalkozunk honnan hova akarunk pakolni: </a:t>
                </a:r>
                <a:r>
                  <a:rPr lang="hu-HU" sz="1200" b="1" u="sng" dirty="0"/>
                  <a:t>O = {</a:t>
                </a:r>
                <a:r>
                  <a:rPr lang="hu-HU" sz="1200" b="1" u="sng" dirty="0" err="1"/>
                  <a:t>o</a:t>
                </a:r>
                <a:r>
                  <a:rPr lang="hu-HU" sz="1200" b="1" u="sng" baseline="-25000" dirty="0" err="1"/>
                  <a:t>i,j</a:t>
                </a:r>
                <a:r>
                  <a:rPr lang="hu-HU" sz="1200" b="1" u="sng" dirty="0"/>
                  <a:t> | i ∈{1,2,3} ∧ j ∈{1,2,3} ∧ i ≠j}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Honnan akarunk korongot pakolni: </a:t>
                </a:r>
                <a:r>
                  <a:rPr lang="hu-HU" sz="1200" dirty="0"/>
                  <a:t>i ∈{1,2,3} és hova akarunk korongot pakolni j ∈{1,2,3} és a két rúd nem lehet ugyanaz </a:t>
                </a:r>
                <a:r>
                  <a:rPr lang="hu-HU" sz="1200" u="sng" dirty="0"/>
                  <a:t>i ≠ j</a:t>
                </a:r>
                <a:endParaRPr lang="hu-HU" u="sng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Akkor tudjuk végrehajtani az operátort ha az i. rúd legkisebb korongja (feltéve hogy van rajta korong a i rúdon) kisebb az j. rúd legkisebb korongjánál (feltéve hogy van rajta korong a j rúdon):</a:t>
                </a:r>
                <a:r>
                  <a:rPr lang="hu-HU" sz="1200" b="0" baseline="0" dirty="0"/>
                  <a:t> </a:t>
                </a:r>
                <a:r>
                  <a:rPr lang="hu-HU" sz="1200" b="1" dirty="0"/>
                  <a:t>min(</a:t>
                </a:r>
                <a:r>
                  <a:rPr lang="hu-HU" sz="1200" b="1" dirty="0" err="1"/>
                  <a:t>a</a:t>
                </a:r>
                <a:r>
                  <a:rPr lang="hu-HU" sz="1200" b="1" baseline="-25000" dirty="0" err="1"/>
                  <a:t>i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&lt; min(a</a:t>
                </a:r>
                <a:r>
                  <a:rPr lang="hu-HU" sz="1200" b="1" baseline="-25000" dirty="0"/>
                  <a:t>j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Az új állapot az i. rúdról leemelhető legkisebb koron </a:t>
                </a:r>
                <a:r>
                  <a:rPr lang="hu-HU" sz="1200" b="1" dirty="0"/>
                  <a:t>min(</a:t>
                </a:r>
                <a:r>
                  <a:rPr lang="hu-HU" sz="1200" b="1" dirty="0" err="1"/>
                  <a:t>a</a:t>
                </a:r>
                <a:r>
                  <a:rPr lang="hu-HU" sz="1200" b="1" baseline="-25000" dirty="0" err="1"/>
                  <a:t>i</a:t>
                </a:r>
                <a:r>
                  <a:rPr lang="hu-HU" sz="1200" b="1" dirty="0"/>
                  <a:t>) </a:t>
                </a:r>
                <a:r>
                  <a:rPr lang="hu-HU" sz="1200" b="0" dirty="0"/>
                  <a:t>amit hozzáadunk a j. rúdhoz és leveszünk az i. rúdról.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b="0" dirty="0"/>
                  <a:t>Szűkítsük az operátorok halmazát azzal, hogy csak azzal foglalkozunk honnan hova akarunk pakolni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b="0" dirty="0"/>
                  <a:t>Ha az i. rúd legkisebb korongja (feltéve hogy van rajta korong a i rúdon) kisebb az j. rúd legkisebb korongjánál (feltéve hogy van rajta korong a j rúdon).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dirty="0"/>
                  <a:t>min(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i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 &lt; min(a</a:t>
                </a:r>
                <a:r>
                  <a:rPr lang="hu-HU" sz="1200" baseline="-25000" dirty="0"/>
                  <a:t>j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745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sng" dirty="0"/>
                  <a:t>Szűkítsük az operátorok halmazát azzal, hogy csak azzal foglalkozunk honnan hova akarunk pakolni: </a:t>
                </a:r>
                <a:r>
                  <a:rPr lang="hu-HU" sz="1200" b="1" u="sng" dirty="0"/>
                  <a:t>O = {</a:t>
                </a:r>
                <a:r>
                  <a:rPr lang="hu-HU" sz="1200" b="1" u="sng" dirty="0" err="1"/>
                  <a:t>o</a:t>
                </a:r>
                <a:r>
                  <a:rPr lang="hu-HU" sz="1200" b="1" u="sng" baseline="-25000" dirty="0" err="1"/>
                  <a:t>i,j</a:t>
                </a:r>
                <a:r>
                  <a:rPr lang="hu-HU" sz="1200" b="1" u="sng" dirty="0"/>
                  <a:t> | i ∈{1,2,3} ∧ j ∈{1,2,3} ∧ i ≠j}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Honnan akarunk korongot pakolni: </a:t>
                </a:r>
                <a:r>
                  <a:rPr lang="hu-HU" sz="1200" dirty="0"/>
                  <a:t>i ∈{1,2,3} és hova akarunk korongot pakolni j ∈{1,2,3} és a két rúd nem lehet ugyanaz </a:t>
                </a:r>
                <a:r>
                  <a:rPr lang="hu-HU" sz="1200" u="sng" dirty="0"/>
                  <a:t>i ≠ j</a:t>
                </a:r>
                <a:endParaRPr lang="hu-HU" u="sng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Akkor tudjuk végrehajtani az operátort ha az i. rúd legkisebb korongja (feltéve hogy van rajta korong a i rúdon) kisebb az j. rúd legkisebb korongjánál (feltéve hogy van rajta korong a j rúdon):</a:t>
                </a:r>
                <a:r>
                  <a:rPr lang="hu-HU" sz="1200" b="0" baseline="0" dirty="0"/>
                  <a:t> </a:t>
                </a:r>
                <a:r>
                  <a:rPr lang="hu-HU" sz="1200" b="1" dirty="0"/>
                  <a:t>min(</a:t>
                </a:r>
                <a:r>
                  <a:rPr lang="hu-HU" sz="1200" b="1" dirty="0" err="1"/>
                  <a:t>a</a:t>
                </a:r>
                <a:r>
                  <a:rPr lang="hu-HU" sz="1200" b="1" baseline="-25000" dirty="0" err="1"/>
                  <a:t>i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&lt; min(a</a:t>
                </a:r>
                <a:r>
                  <a:rPr lang="hu-HU" sz="1200" b="1" baseline="-25000" dirty="0"/>
                  <a:t>j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Az új állapot az i. rúdról leemelhető legkisebb koron </a:t>
                </a:r>
                <a:r>
                  <a:rPr lang="hu-HU" sz="1200" b="1" dirty="0"/>
                  <a:t>min(</a:t>
                </a:r>
                <a:r>
                  <a:rPr lang="hu-HU" sz="1200" b="1" dirty="0" err="1"/>
                  <a:t>a</a:t>
                </a:r>
                <a:r>
                  <a:rPr lang="hu-HU" sz="1200" b="1" baseline="-25000" dirty="0" err="1"/>
                  <a:t>i</a:t>
                </a:r>
                <a:r>
                  <a:rPr lang="hu-HU" sz="1200" b="1" dirty="0"/>
                  <a:t>) </a:t>
                </a:r>
                <a:r>
                  <a:rPr lang="hu-HU" sz="1200" b="0" dirty="0"/>
                  <a:t>amit hozzáadunk a j. rúdhoz és leveszünk az i. rúdról.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b="0" dirty="0"/>
                  <a:t>Ha az i. rúd legkisebb korongja (feltéve hogy van rajta korong a i rúdon) kisebb az j. rúd legkisebb korongjánál (feltéve hogy van rajta korong a j rúdon).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dirty="0"/>
                  <a:t>min(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i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 &lt; min(a</a:t>
                </a:r>
                <a:r>
                  <a:rPr lang="hu-HU" sz="1200" baseline="-25000" dirty="0"/>
                  <a:t>j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444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sng" dirty="0"/>
                  <a:t>Szűkítsük az operátorok halmazát azzal, hogy csak azzal foglalkozunk honnan hova akarunk pakolni: </a:t>
                </a:r>
                <a:r>
                  <a:rPr lang="hu-HU" sz="1200" b="1" u="sng" dirty="0"/>
                  <a:t>O = {</a:t>
                </a:r>
                <a:r>
                  <a:rPr lang="hu-HU" sz="1200" b="1" u="sng" dirty="0" err="1"/>
                  <a:t>o</a:t>
                </a:r>
                <a:r>
                  <a:rPr lang="hu-HU" sz="1200" b="1" u="sng" baseline="-25000" dirty="0" err="1"/>
                  <a:t>i,j</a:t>
                </a:r>
                <a:r>
                  <a:rPr lang="hu-HU" sz="1200" b="1" u="sng" dirty="0"/>
                  <a:t> | i ∈{1,2,3} ∧ j ∈{1,2,3} ∧ i ≠j}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Honnan akarunk korongot pakolni: </a:t>
                </a:r>
                <a:r>
                  <a:rPr lang="hu-HU" sz="1200" dirty="0"/>
                  <a:t>i ∈{1,2,3} és hova akarunk korongot pakolni j ∈{1,2,3} és a két rúd nem lehet ugyanaz </a:t>
                </a:r>
                <a:r>
                  <a:rPr lang="hu-HU" sz="1200" u="sng" dirty="0"/>
                  <a:t>i ≠ j</a:t>
                </a:r>
                <a:endParaRPr lang="hu-HU" u="sng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Akkor tudjuk végrehajtani az operátort ha az i. rúd legkisebb korongja (feltéve hogy van rajta korong a i rúdon) kisebb az j. rúd legkisebb korongjánál (feltéve hogy van rajta korong a j rúdon):</a:t>
                </a:r>
                <a:r>
                  <a:rPr lang="hu-HU" sz="1200" b="0" baseline="0" dirty="0"/>
                  <a:t> </a:t>
                </a:r>
                <a:r>
                  <a:rPr lang="hu-HU" sz="1200" b="1" dirty="0"/>
                  <a:t>min(</a:t>
                </a:r>
                <a:r>
                  <a:rPr lang="hu-HU" sz="1200" b="1" dirty="0" err="1"/>
                  <a:t>a</a:t>
                </a:r>
                <a:r>
                  <a:rPr lang="hu-HU" sz="1200" b="1" baseline="-25000" dirty="0" err="1"/>
                  <a:t>i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&lt; min(a</a:t>
                </a:r>
                <a:r>
                  <a:rPr lang="hu-HU" sz="1200" b="1" baseline="-25000" dirty="0"/>
                  <a:t>j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Az új állapot az i. rúdról leemelhető legkisebb koron </a:t>
                </a:r>
                <a:r>
                  <a:rPr lang="hu-HU" sz="1200" b="1" dirty="0"/>
                  <a:t>min(</a:t>
                </a:r>
                <a:r>
                  <a:rPr lang="hu-HU" sz="1200" b="1" dirty="0" err="1"/>
                  <a:t>a</a:t>
                </a:r>
                <a:r>
                  <a:rPr lang="hu-HU" sz="1200" b="1" baseline="-25000" dirty="0" err="1"/>
                  <a:t>i</a:t>
                </a:r>
                <a:r>
                  <a:rPr lang="hu-HU" sz="1200" b="1" dirty="0"/>
                  <a:t>) </a:t>
                </a:r>
                <a:r>
                  <a:rPr lang="hu-HU" sz="1200" b="0" dirty="0"/>
                  <a:t>amit hozzáadunk a j. rúdhoz és leveszünk az i. rúdról.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b="0" dirty="0"/>
                  <a:t>Ha az i. rúd legkisebb korongja (feltéve hogy van rajta korong a i rúdon) kisebb az j. rúd legkisebb korongjánál (feltéve hogy van rajta korong a j rúdon).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dirty="0"/>
                  <a:t>min(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i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 &lt; min(a</a:t>
                </a:r>
                <a:r>
                  <a:rPr lang="hu-HU" sz="1200" baseline="-25000" dirty="0"/>
                  <a:t>j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3558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Szűkítsük az operátorok halmazát azzal, hogy csak azzal foglalkozunk honnan hova akarunk pakolni: </a:t>
                </a:r>
                <a:r>
                  <a:rPr lang="hu-HU" sz="1200" b="1" dirty="0"/>
                  <a:t>O = {</a:t>
                </a:r>
                <a:r>
                  <a:rPr lang="hu-HU" sz="1200" b="1" dirty="0" err="1"/>
                  <a:t>o</a:t>
                </a:r>
                <a:r>
                  <a:rPr lang="hu-HU" sz="1200" b="1" baseline="-25000" dirty="0" err="1"/>
                  <a:t>i,j</a:t>
                </a:r>
                <a:r>
                  <a:rPr lang="hu-HU" sz="1200" b="1" dirty="0"/>
                  <a:t> | i ∈{1,2,3} ∧ j ∈{1,2,3} ∧ i ≠j}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sng" dirty="0"/>
                  <a:t>Honnan akarunk korongot pakolni: </a:t>
                </a:r>
                <a:r>
                  <a:rPr lang="hu-HU" sz="1200" u="sng" dirty="0"/>
                  <a:t>i ∈{1,2,3} és hova akarunk korongot pakolni j ∈{1,2,3} és a két rúd nem lehet ugyanaz i ≠ j</a:t>
                </a:r>
                <a:endParaRPr lang="hu-HU" u="sng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Akkor tudjuk végrehajtani az operátort ha az i. rúd legkisebb korongja (feltéve hogy van rajta korong a i rúdon) kisebb az j. rúd legkisebb korongjánál (feltéve hogy van rajta korong a j rúdon):</a:t>
                </a:r>
                <a:r>
                  <a:rPr lang="hu-HU" sz="1200" b="0" baseline="0" dirty="0"/>
                  <a:t> </a:t>
                </a:r>
                <a:r>
                  <a:rPr lang="hu-HU" sz="1200" b="1" dirty="0"/>
                  <a:t>min(</a:t>
                </a:r>
                <a:r>
                  <a:rPr lang="hu-HU" sz="1200" b="1" dirty="0" err="1"/>
                  <a:t>a</a:t>
                </a:r>
                <a:r>
                  <a:rPr lang="hu-HU" sz="1200" b="1" baseline="-25000" dirty="0" err="1"/>
                  <a:t>i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&lt; min(a</a:t>
                </a:r>
                <a:r>
                  <a:rPr lang="hu-HU" sz="1200" b="1" baseline="-25000" dirty="0"/>
                  <a:t>j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Az új állapot az i. rúdról leemelhető legkisebb koron </a:t>
                </a:r>
                <a:r>
                  <a:rPr lang="hu-HU" sz="1200" b="1" dirty="0"/>
                  <a:t>min(</a:t>
                </a:r>
                <a:r>
                  <a:rPr lang="hu-HU" sz="1200" b="1" dirty="0" err="1"/>
                  <a:t>a</a:t>
                </a:r>
                <a:r>
                  <a:rPr lang="hu-HU" sz="1200" b="1" baseline="-25000" dirty="0" err="1"/>
                  <a:t>i</a:t>
                </a:r>
                <a:r>
                  <a:rPr lang="hu-HU" sz="1200" b="1" dirty="0"/>
                  <a:t>) </a:t>
                </a:r>
                <a:r>
                  <a:rPr lang="hu-HU" sz="1200" b="0" dirty="0"/>
                  <a:t>amit hozzáadunk a j. rúdhoz és leveszünk az i. rúdról.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b="0" dirty="0"/>
                  <a:t>Ha az i. rúd legkisebb korongja (feltéve hogy van rajta korong a i rúdon) kisebb az j. rúd legkisebb korongjánál (feltéve hogy van rajta korong a j rúdon).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dirty="0"/>
                  <a:t>min(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i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 &lt; min(a</a:t>
                </a:r>
                <a:r>
                  <a:rPr lang="hu-HU" sz="1200" baseline="-25000" dirty="0"/>
                  <a:t>j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2433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Szűkítsük az operátorok halmazát azzal, hogy csak azzal foglalkozunk honnan hova akarunk pakolni: </a:t>
                </a:r>
                <a:r>
                  <a:rPr lang="hu-HU" sz="1200" b="1" dirty="0"/>
                  <a:t>O = {</a:t>
                </a:r>
                <a:r>
                  <a:rPr lang="hu-HU" sz="1200" b="1" dirty="0" err="1"/>
                  <a:t>o</a:t>
                </a:r>
                <a:r>
                  <a:rPr lang="hu-HU" sz="1200" b="1" baseline="-25000" dirty="0" err="1"/>
                  <a:t>i,j</a:t>
                </a:r>
                <a:r>
                  <a:rPr lang="hu-HU" sz="1200" b="1" dirty="0"/>
                  <a:t> | i ∈{1,2,3} ∧ j ∈{1,2,3} ∧ i ≠j}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Honnan akarunk korongot pakolni: </a:t>
                </a:r>
                <a:r>
                  <a:rPr lang="hu-HU" sz="1200" u="none" dirty="0"/>
                  <a:t>i ∈{1,2,3} és hova akarunk korongot pakolni j ∈{1,2,3} és a két rúd nem lehet ugyanaz i ≠ j</a:t>
                </a:r>
                <a:endParaRPr lang="hu-HU" u="none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sng" dirty="0"/>
                  <a:t>Akkor tudjuk végrehajtani az operátort ha az i. rúd legkisebb korongja (feltéve hogy van rajta korong a i rúdon) kisebb az j. rúd legkisebb korongjánál (feltéve hogy van rajta korong a j rúdon):</a:t>
                </a:r>
                <a:r>
                  <a:rPr lang="hu-HU" sz="1200" b="0" u="sng" baseline="0" dirty="0"/>
                  <a:t> </a:t>
                </a:r>
                <a:r>
                  <a:rPr lang="hu-HU" sz="1200" b="1" u="sng" dirty="0"/>
                  <a:t>min(</a:t>
                </a:r>
                <a:r>
                  <a:rPr lang="hu-HU" sz="1200" b="1" u="sng" dirty="0" err="1"/>
                  <a:t>a</a:t>
                </a:r>
                <a:r>
                  <a:rPr lang="hu-HU" sz="1200" b="1" u="sng" baseline="-25000" dirty="0" err="1"/>
                  <a:t>i</a:t>
                </a:r>
                <a:r>
                  <a:rPr lang="hu-HU" sz="1200" b="1" u="sn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}) &lt; min(a</a:t>
                </a:r>
                <a:r>
                  <a:rPr lang="hu-HU" sz="1200" b="1" u="sng" baseline="-25000" dirty="0"/>
                  <a:t>j</a:t>
                </a:r>
                <a:r>
                  <a:rPr lang="hu-HU" sz="1200" b="1" u="sn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Az új állapot az i. rúdról leemelhető legkisebb koron </a:t>
                </a:r>
                <a:r>
                  <a:rPr lang="hu-HU" sz="1200" b="1" dirty="0"/>
                  <a:t>min(</a:t>
                </a:r>
                <a:r>
                  <a:rPr lang="hu-HU" sz="1200" b="1" dirty="0" err="1"/>
                  <a:t>a</a:t>
                </a:r>
                <a:r>
                  <a:rPr lang="hu-HU" sz="1200" b="1" baseline="-25000" dirty="0" err="1"/>
                  <a:t>i</a:t>
                </a:r>
                <a:r>
                  <a:rPr lang="hu-HU" sz="1200" b="1" dirty="0"/>
                  <a:t>) </a:t>
                </a:r>
                <a:r>
                  <a:rPr lang="hu-HU" sz="1200" b="0" dirty="0"/>
                  <a:t>amit hozzáadunk a j. rúdhoz és leveszünk az i. rúdról.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b="0" dirty="0"/>
                  <a:t>Ha az i. rúd legkisebb korongja (feltéve hogy van rajta korong a i rúdon) kisebb az j. rúd legkisebb korongjánál (feltéve hogy van rajta korong a j rúdon).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dirty="0"/>
                  <a:t>min(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i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 &lt; min(a</a:t>
                </a:r>
                <a:r>
                  <a:rPr lang="hu-HU" sz="1200" baseline="-25000" dirty="0"/>
                  <a:t>j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779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Szűkítsük az operátorok halmazát azzal, hogy csak azzal foglalkozunk honnan hova akarunk pakolni: </a:t>
                </a:r>
                <a:r>
                  <a:rPr lang="hu-HU" sz="1200" b="1" dirty="0"/>
                  <a:t>O = {</a:t>
                </a:r>
                <a:r>
                  <a:rPr lang="hu-HU" sz="1200" b="1" dirty="0" err="1"/>
                  <a:t>o</a:t>
                </a:r>
                <a:r>
                  <a:rPr lang="hu-HU" sz="1200" b="1" baseline="-25000" dirty="0" err="1"/>
                  <a:t>i,j</a:t>
                </a:r>
                <a:r>
                  <a:rPr lang="hu-HU" sz="1200" b="1" dirty="0"/>
                  <a:t> | i ∈{1,2,3} ∧ j ∈{1,2,3} ∧ i ≠j}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Honnan akarunk korongot pakolni: </a:t>
                </a:r>
                <a:r>
                  <a:rPr lang="hu-HU" sz="1200" dirty="0"/>
                  <a:t>i ∈{1,2,3} és hova akarunk korongot pakolni j ∈{1,2,3} és a két rúd nem lehet ugyanaz </a:t>
                </a:r>
                <a:r>
                  <a:rPr lang="hu-HU" sz="1200" u="sng" dirty="0"/>
                  <a:t>i ≠ j</a:t>
                </a:r>
                <a:endParaRPr lang="hu-HU" u="sng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sng" dirty="0"/>
                  <a:t>Akkor tudjuk végrehajtani az operátort ha az i. rúd legkisebb korongja (feltéve hogy van rajta korong a i rúdon) kisebb az j. rúd legkisebb korongjánál (feltéve hogy van rajta korong a j rúdon):</a:t>
                </a:r>
                <a:r>
                  <a:rPr lang="hu-HU" sz="1200" b="0" u="sng" baseline="0" dirty="0"/>
                  <a:t> </a:t>
                </a:r>
                <a:r>
                  <a:rPr lang="hu-HU" sz="1200" b="1" u="sng" dirty="0"/>
                  <a:t>min(</a:t>
                </a:r>
                <a:r>
                  <a:rPr lang="hu-HU" sz="1200" b="1" u="sng" dirty="0" err="1"/>
                  <a:t>a</a:t>
                </a:r>
                <a:r>
                  <a:rPr lang="hu-HU" sz="1200" b="1" u="sng" baseline="-25000" dirty="0" err="1"/>
                  <a:t>i</a:t>
                </a:r>
                <a:r>
                  <a:rPr lang="hu-HU" sz="1200" b="1" u="sn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}) &lt; min(a</a:t>
                </a:r>
                <a:r>
                  <a:rPr lang="hu-HU" sz="1200" b="1" u="sng" baseline="-25000" dirty="0"/>
                  <a:t>j</a:t>
                </a:r>
                <a:r>
                  <a:rPr lang="hu-HU" sz="1200" b="1" u="sng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Az új állapot az i. rúdról leemelhető legkisebb koron </a:t>
                </a:r>
                <a:r>
                  <a:rPr lang="hu-HU" sz="1200" b="1" dirty="0"/>
                  <a:t>min(</a:t>
                </a:r>
                <a:r>
                  <a:rPr lang="hu-HU" sz="1200" b="1" dirty="0" err="1"/>
                  <a:t>a</a:t>
                </a:r>
                <a:r>
                  <a:rPr lang="hu-HU" sz="1200" b="1" baseline="-25000" dirty="0" err="1"/>
                  <a:t>i</a:t>
                </a:r>
                <a:r>
                  <a:rPr lang="hu-HU" sz="1200" b="1" dirty="0"/>
                  <a:t>) </a:t>
                </a:r>
                <a:r>
                  <a:rPr lang="hu-HU" sz="1200" b="0" dirty="0"/>
                  <a:t>amit hozzáadunk a j. rúdhoz és leveszünk az i. rúdról.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b="0" dirty="0"/>
                  <a:t>Ha az i. rúd legkisebb korongja (feltéve hogy van rajta korong a i rúdon) kisebb az j. rúd legkisebb korongjánál (feltéve hogy van rajta korong a j rúdon).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dirty="0"/>
                  <a:t>min(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i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 &lt; min(a</a:t>
                </a:r>
                <a:r>
                  <a:rPr lang="hu-HU" sz="1200" baseline="-25000" dirty="0"/>
                  <a:t>j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407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Szűkítsük az operátorok halmazát azzal, hogy csak azzal foglalkozunk honnan hova akarunk pakolni: </a:t>
                </a:r>
                <a:r>
                  <a:rPr lang="hu-HU" sz="1200" b="1" dirty="0"/>
                  <a:t>O = {</a:t>
                </a:r>
                <a:r>
                  <a:rPr lang="hu-HU" sz="1200" b="1" dirty="0" err="1"/>
                  <a:t>o</a:t>
                </a:r>
                <a:r>
                  <a:rPr lang="hu-HU" sz="1200" b="1" baseline="-25000" dirty="0" err="1"/>
                  <a:t>i,j</a:t>
                </a:r>
                <a:r>
                  <a:rPr lang="hu-HU" sz="1200" b="1" dirty="0"/>
                  <a:t> | i ∈{1,2,3} ∧ j ∈{1,2,3} ∧ i ≠j}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Honnan akarunk korongot pakolni: </a:t>
                </a:r>
                <a:r>
                  <a:rPr lang="hu-HU" sz="1200" dirty="0"/>
                  <a:t>i ∈{1,2,3} és hova akarunk korongot pakolni j ∈{1,2,3} és a két rúd nem lehet ugyanaz </a:t>
                </a:r>
                <a:r>
                  <a:rPr lang="hu-HU" sz="1200" u="sng" dirty="0"/>
                  <a:t>i ≠ j</a:t>
                </a:r>
                <a:endParaRPr lang="hu-HU" u="sng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Akkor tudjuk végrehajtani az operátort ha az i. rúd legkisebb korongja (feltéve hogy van rajta korong a i rúdon) kisebb az j. rúd legkisebb korongjánál (feltéve hogy van rajta korong a j rúdon):</a:t>
                </a:r>
                <a:r>
                  <a:rPr lang="hu-HU" sz="1200" b="0" baseline="0" dirty="0"/>
                  <a:t> </a:t>
                </a:r>
                <a:r>
                  <a:rPr lang="hu-HU" sz="1200" b="1" dirty="0"/>
                  <a:t>min(</a:t>
                </a:r>
                <a:r>
                  <a:rPr lang="hu-HU" sz="1200" b="1" dirty="0" err="1"/>
                  <a:t>a</a:t>
                </a:r>
                <a:r>
                  <a:rPr lang="hu-HU" sz="1200" b="1" baseline="-25000" dirty="0" err="1"/>
                  <a:t>i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&lt; min(a</a:t>
                </a:r>
                <a:r>
                  <a:rPr lang="hu-HU" sz="1200" b="1" baseline="-25000" dirty="0"/>
                  <a:t>j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sng" dirty="0"/>
                  <a:t>Az új állapot az i. rúdról leemelhető legkisebb koron </a:t>
                </a:r>
                <a:r>
                  <a:rPr lang="hu-HU" sz="1200" b="1" u="sng" dirty="0"/>
                  <a:t>min(</a:t>
                </a:r>
                <a:r>
                  <a:rPr lang="hu-HU" sz="1200" b="1" u="sng" dirty="0" err="1"/>
                  <a:t>a</a:t>
                </a:r>
                <a:r>
                  <a:rPr lang="hu-HU" sz="1200" b="1" u="sng" baseline="-25000" dirty="0" err="1"/>
                  <a:t>i</a:t>
                </a:r>
                <a:r>
                  <a:rPr lang="hu-HU" sz="1200" b="1" u="sng" dirty="0"/>
                  <a:t>) </a:t>
                </a:r>
                <a:r>
                  <a:rPr lang="hu-HU" sz="1200" b="0" u="sng" dirty="0"/>
                  <a:t>amit hozzáadunk a j. rúdhoz és leveszünk az i. rúdról.</a:t>
                </a:r>
                <a:endParaRPr lang="hu-HU" b="1" u="sng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b="0" dirty="0"/>
                  <a:t>Ha az i. rúd legkisebb korongja (feltéve hogy van rajta korong a i rúdon) kisebb az j. rúd legkisebb korongjánál (feltéve hogy van rajta korong a j rúdon).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dirty="0"/>
                  <a:t>min(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i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 &lt; min(a</a:t>
                </a:r>
                <a:r>
                  <a:rPr lang="hu-HU" sz="1200" baseline="-25000" dirty="0"/>
                  <a:t>j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84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Szűkítsük az operátorok halmazát azzal, hogy csak azzal foglalkozunk honnan hova akarunk pakolni: </a:t>
                </a:r>
                <a:r>
                  <a:rPr lang="hu-HU" sz="1200" b="1" dirty="0"/>
                  <a:t>O = {</a:t>
                </a:r>
                <a:r>
                  <a:rPr lang="hu-HU" sz="1200" b="1" dirty="0" err="1"/>
                  <a:t>o</a:t>
                </a:r>
                <a:r>
                  <a:rPr lang="hu-HU" sz="1200" b="1" baseline="-25000" dirty="0" err="1"/>
                  <a:t>i,j</a:t>
                </a:r>
                <a:r>
                  <a:rPr lang="hu-HU" sz="1200" b="1" dirty="0"/>
                  <a:t> | i ∈{1,2,3} ∧ j ∈{1,2,3} ∧ i ≠j}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Honnan akarunk korongot pakolni: </a:t>
                </a:r>
                <a:r>
                  <a:rPr lang="hu-HU" sz="1200" dirty="0"/>
                  <a:t>i ∈{1,2,3} és hova akarunk korongot pakolni j ∈{1,2,3} és a két rúd nem lehet ugyanaz </a:t>
                </a:r>
                <a:r>
                  <a:rPr lang="hu-HU" sz="1200" u="sng" dirty="0"/>
                  <a:t>i ≠ j</a:t>
                </a:r>
                <a:endParaRPr lang="hu-HU" u="sng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Akkor tudjuk végrehajtani az operátort ha az i. rúd legkisebb korongja (feltéve hogy van rajta korong a i rúdon) kisebb az j. rúd legkisebb korongjánál (feltéve hogy van rajta korong a j rúdon):</a:t>
                </a:r>
                <a:r>
                  <a:rPr lang="hu-HU" sz="1200" b="0" baseline="0" dirty="0"/>
                  <a:t> </a:t>
                </a:r>
                <a:r>
                  <a:rPr lang="hu-HU" sz="1200" b="1" dirty="0"/>
                  <a:t>min(</a:t>
                </a:r>
                <a:r>
                  <a:rPr lang="hu-HU" sz="1200" b="1" dirty="0" err="1"/>
                  <a:t>a</a:t>
                </a:r>
                <a:r>
                  <a:rPr lang="hu-HU" sz="1200" b="1" baseline="-25000" dirty="0" err="1"/>
                  <a:t>i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&lt; min(a</a:t>
                </a:r>
                <a:r>
                  <a:rPr lang="hu-HU" sz="1200" b="1" baseline="-25000" dirty="0"/>
                  <a:t>j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sng" dirty="0"/>
                  <a:t>Az új állapot az i. rúdról leemelhető legkisebb koron </a:t>
                </a:r>
                <a:r>
                  <a:rPr lang="hu-HU" sz="1200" b="1" u="sng" dirty="0"/>
                  <a:t>min(</a:t>
                </a:r>
                <a:r>
                  <a:rPr lang="hu-HU" sz="1200" b="1" u="sng" dirty="0" err="1"/>
                  <a:t>a</a:t>
                </a:r>
                <a:r>
                  <a:rPr lang="hu-HU" sz="1200" b="1" u="sng" baseline="-25000" dirty="0" err="1"/>
                  <a:t>i</a:t>
                </a:r>
                <a:r>
                  <a:rPr lang="hu-HU" sz="1200" b="1" u="sng" dirty="0"/>
                  <a:t>) </a:t>
                </a:r>
                <a:r>
                  <a:rPr lang="hu-HU" sz="1200" b="0" u="sng" dirty="0"/>
                  <a:t>amit hozzáadunk a j. rúdhoz és leveszünk az i. rúdról.</a:t>
                </a:r>
                <a:endParaRPr lang="hu-HU" b="1" u="sng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b="0" dirty="0"/>
                  <a:t>Ha az i. rúd legkisebb korongja (feltéve hogy van rajta korong a i rúdon) kisebb az j. rúd legkisebb korongjánál (feltéve hogy van rajta korong a j rúdon).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dirty="0"/>
                  <a:t>min(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i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 &lt; min(a</a:t>
                </a:r>
                <a:r>
                  <a:rPr lang="hu-HU" sz="1200" baseline="-25000" dirty="0"/>
                  <a:t>j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251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9186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Szűkítsük az operátorok halmazát azzal, hogy csak azzal foglalkozunk honnan hova akarunk pakolni: </a:t>
                </a:r>
                <a:r>
                  <a:rPr lang="hu-HU" sz="1200" b="1" dirty="0"/>
                  <a:t>O = {</a:t>
                </a:r>
                <a:r>
                  <a:rPr lang="hu-HU" sz="1200" b="1" dirty="0" err="1"/>
                  <a:t>o</a:t>
                </a:r>
                <a:r>
                  <a:rPr lang="hu-HU" sz="1200" b="1" baseline="-25000" dirty="0" err="1"/>
                  <a:t>i,j</a:t>
                </a:r>
                <a:r>
                  <a:rPr lang="hu-HU" sz="1200" b="1" dirty="0"/>
                  <a:t> | i ∈{1,2,3} ∧ j ∈{1,2,3} ∧ i ≠j}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Honnan akarunk korongot pakolni: </a:t>
                </a:r>
                <a:r>
                  <a:rPr lang="hu-HU" sz="1200" dirty="0"/>
                  <a:t>i ∈{1,2,3} és hova akarunk korongot pakolni j ∈{1,2,3} és a két rúd nem lehet ugyanaz </a:t>
                </a:r>
                <a:r>
                  <a:rPr lang="hu-HU" sz="1200" u="sng" dirty="0"/>
                  <a:t>i ≠ j</a:t>
                </a:r>
                <a:endParaRPr lang="hu-HU" u="sng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dirty="0"/>
                  <a:t>Akkor tudjuk végrehajtani az operátort ha az i. rúd legkisebb korongja (feltéve hogy van rajta korong a i rúdon) kisebb az j. rúd legkisebb korongjánál (feltéve hogy van rajta korong a j rúdon):</a:t>
                </a:r>
                <a:r>
                  <a:rPr lang="hu-HU" sz="1200" b="0" baseline="0" dirty="0"/>
                  <a:t> </a:t>
                </a:r>
                <a:r>
                  <a:rPr lang="hu-HU" sz="1200" b="1" dirty="0"/>
                  <a:t>min(</a:t>
                </a:r>
                <a:r>
                  <a:rPr lang="hu-HU" sz="1200" b="1" dirty="0" err="1"/>
                  <a:t>a</a:t>
                </a:r>
                <a:r>
                  <a:rPr lang="hu-HU" sz="1200" b="1" baseline="-25000" dirty="0" err="1"/>
                  <a:t>i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&lt; min(a</a:t>
                </a:r>
                <a:r>
                  <a:rPr lang="hu-HU" sz="1200" b="1" baseline="-25000" dirty="0"/>
                  <a:t>j</a:t>
                </a:r>
                <a:r>
                  <a:rPr lang="hu-HU" sz="1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sng" dirty="0"/>
                  <a:t>Az új állapot az i. rúdról leemelhető legkisebb koron </a:t>
                </a:r>
                <a:r>
                  <a:rPr lang="hu-HU" sz="1200" b="1" u="sng" dirty="0"/>
                  <a:t>min(</a:t>
                </a:r>
                <a:r>
                  <a:rPr lang="hu-HU" sz="1200" b="1" u="sng" dirty="0" err="1"/>
                  <a:t>a</a:t>
                </a:r>
                <a:r>
                  <a:rPr lang="hu-HU" sz="1200" b="1" u="sng" baseline="-25000" dirty="0" err="1"/>
                  <a:t>i</a:t>
                </a:r>
                <a:r>
                  <a:rPr lang="hu-HU" sz="1200" b="1" u="sng" dirty="0"/>
                  <a:t>) </a:t>
                </a:r>
                <a:r>
                  <a:rPr lang="hu-HU" sz="1200" b="0" u="sng" dirty="0"/>
                  <a:t>amit hozzáadunk a j. rúdhoz és leveszünk az i. rúdról.</a:t>
                </a:r>
                <a:endParaRPr lang="hu-HU" b="1" u="sng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b="0" dirty="0"/>
                  <a:t>Ha az i. rúd legkisebb korongja (feltéve hogy van rajta korong a i rúdon) kisebb az j. rúd legkisebb korongjánál (feltéve hogy van rajta korong a j rúdon).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sz="1200" dirty="0"/>
                  <a:t>min(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i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 &lt; min(a</a:t>
                </a:r>
                <a:r>
                  <a:rPr lang="hu-HU" sz="1200" baseline="-25000" dirty="0"/>
                  <a:t>j</a:t>
                </a:r>
                <a:r>
                  <a:rPr lang="hu-HU" sz="1200" dirty="0">
                    <a:ea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dirty="0"/>
                  <a:t> {</a:t>
                </a:r>
                <a:r>
                  <a:rPr lang="hu-HU" sz="12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dirty="0"/>
                  <a:t>})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252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r>
                  <a:rPr lang="hu-HU" sz="1200" baseline="0" dirty="0"/>
                  <a:t> 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r>
                  <a:rPr lang="hu-HU" sz="1200" baseline="0" dirty="0"/>
                  <a:t> 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5079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121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80157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2108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311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5262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63496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30671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271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3416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r>
                  <a:rPr lang="hu-HU" sz="1200" baseline="0" dirty="0"/>
                  <a:t>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r>
                  <a:rPr lang="hu-HU" sz="1200" baseline="0" dirty="0"/>
                  <a:t>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515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8738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Az 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1035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</a:t>
                </a:r>
                <a:r>
                  <a:rPr lang="hu-HU" u="sng" dirty="0"/>
                  <a:t>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1. rúd 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0" u="sng" dirty="0"/>
                  <a:t> legkisebb korongja kisebb mint 2. rúd 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=2 </a:t>
                </a:r>
                <a:r>
                  <a:rPr lang="hu-HU" sz="1200" b="0" u="sng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Azokat a korongokat kell figyelembe vennünk amelyik az 1-es rúdon van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0" u="sng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Tehát meg kell nézni mely korongok vannak az első rúdon 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endParaRPr lang="hu-HU" sz="1200" b="0" u="sng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u="sng" dirty="0"/>
                  <a:t>min({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}})</a:t>
                </a:r>
                <a:r>
                  <a:rPr lang="hu-HU" sz="1200" u="sng" baseline="0" dirty="0"/>
                  <a:t> 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u="sng" dirty="0"/>
                  <a:t>min({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}})</a:t>
                </a:r>
                <a:endParaRPr lang="hu-HU" sz="1200" b="1" u="sng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</a:t>
                </a:r>
                <a:r>
                  <a:rPr lang="hu-HU" u="sng" dirty="0"/>
                  <a:t>állapotok halmaza egyenlő lesz a </a:t>
                </a:r>
                <a:r>
                  <a:rPr lang="hu-HU" u="sng" dirty="0" err="1"/>
                  <a:t>dékárt</a:t>
                </a:r>
                <a:r>
                  <a:rPr lang="hu-HU" u="sng" dirty="0"/>
                  <a:t> szorzattal tehát nem lesz kényszer feltétel!</a:t>
                </a:r>
                <a:endParaRPr lang="hu-HU" sz="1200" b="0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1. rúd 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0" u="sng" dirty="0"/>
                  <a:t> legkisebb korongja kisebb mint 2. rúd 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=2 </a:t>
                </a:r>
                <a:r>
                  <a:rPr lang="hu-HU" sz="1200" b="0" u="sng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Azokat a korongokat kell figyelembe vennünk amelyik az 1-es rúdon van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0" u="sng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Tehát meg kell nézni mely korongok vannak az első rúdon 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endParaRPr lang="hu-HU" sz="1200" b="0" u="sng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u="sng" dirty="0"/>
                  <a:t>min({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1" i="0" u="sng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sng" dirty="0"/>
                  <a:t> {</a:t>
                </a:r>
                <a:r>
                  <a:rPr lang="hu-HU" sz="1200" b="1" i="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u="sng" dirty="0"/>
                  <a:t>}})</a:t>
                </a:r>
                <a:r>
                  <a:rPr lang="hu-HU" sz="1200" u="sng" baseline="0" dirty="0"/>
                  <a:t> 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u="sng" dirty="0"/>
                  <a:t>min({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=2 </a:t>
                </a:r>
                <a:r>
                  <a:rPr lang="hu-HU" sz="1200" b="1" i="0" u="sng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sng" dirty="0"/>
                  <a:t> {</a:t>
                </a:r>
                <a:r>
                  <a:rPr lang="hu-HU" sz="1200" b="1" i="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u="sng" dirty="0"/>
                  <a:t>}})</a:t>
                </a:r>
                <a:endParaRPr lang="hu-HU" sz="1200" b="1" u="sng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79298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1. rúd 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0" u="sng" dirty="0"/>
                  <a:t> legkisebb korongja kisebb mint 2. rúd 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=2 </a:t>
                </a:r>
                <a:r>
                  <a:rPr lang="hu-HU" sz="1200" b="0" u="sng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Azokat a korongokat kell figyelembe vennünk amelyik az 1-es rúdon van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0" u="sng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Tehát meg kell nézni mely korongok vannak az első rúdon 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endParaRPr lang="hu-HU" sz="1200" b="0" u="sng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u="sng" dirty="0"/>
                  <a:t>min({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}})</a:t>
                </a:r>
                <a:endParaRPr lang="hu-HU" sz="1200" u="sng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u="sng" dirty="0"/>
                  <a:t>min({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}})</a:t>
                </a:r>
                <a:endParaRPr lang="hu-HU" sz="1200" b="1" u="sng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1. rúd 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0" u="sng" dirty="0"/>
                  <a:t> legkisebb korongja kisebb mint 2. rúd 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=2 </a:t>
                </a:r>
                <a:r>
                  <a:rPr lang="hu-HU" sz="1200" b="0" u="sng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Azokat a korongokat kell figyelembe vennünk amelyik az 1-es rúdon van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0" u="sng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Tehát meg kell nézni mely korongok vannak az első rúdon 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endParaRPr lang="hu-HU" sz="1200" b="0" u="sng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u="sng" dirty="0"/>
                  <a:t>min({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1" i="0" u="sng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sng" dirty="0"/>
                  <a:t> {</a:t>
                </a:r>
                <a:r>
                  <a:rPr lang="hu-HU" sz="1200" b="1" i="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u="sng" dirty="0"/>
                  <a:t>}})</a:t>
                </a:r>
                <a:endParaRPr lang="hu-HU" sz="1200" u="sng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u="sng" dirty="0"/>
                  <a:t>min({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=2 </a:t>
                </a:r>
                <a:r>
                  <a:rPr lang="hu-HU" sz="1200" b="1" i="0" u="sng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sng" dirty="0"/>
                  <a:t> {</a:t>
                </a:r>
                <a:r>
                  <a:rPr lang="hu-HU" sz="1200" b="1" i="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u="sng" dirty="0"/>
                  <a:t>}})</a:t>
                </a:r>
                <a:endParaRPr lang="hu-HU" sz="1200" b="1" u="sng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8499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1. rúd 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0" u="sng" dirty="0"/>
                  <a:t> legkisebb korongja kisebb mint 2. rúd 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=2 </a:t>
                </a:r>
                <a:r>
                  <a:rPr lang="hu-HU" sz="1200" b="0" u="sng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Azokat a korongokat kell figyelembe vennünk amelyik az 1-es rúdon van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0" u="sng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Tehát meg kell nézni mely korongok vannak az első rúdon 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endParaRPr lang="hu-HU" sz="1200" b="0" u="sng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u="sng" dirty="0"/>
                  <a:t>min({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}})</a:t>
                </a:r>
                <a:r>
                  <a:rPr lang="hu-HU" sz="1200" u="sng" baseline="0" dirty="0"/>
                  <a:t> 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u="sng" dirty="0"/>
                  <a:t>min({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}})</a:t>
                </a:r>
                <a:endParaRPr lang="hu-HU" sz="1200" b="1" u="sng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Első rúdról </a:t>
                </a:r>
                <a:r>
                  <a:rPr lang="hu-HU" sz="1200" b="0" dirty="0" err="1"/>
                  <a:t>paoklunk</a:t>
                </a:r>
                <a:r>
                  <a:rPr lang="hu-HU" sz="1200" b="0" dirty="0"/>
                  <a:t> a második rúdra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Első rúd legkisebb korongja kisebb mint 2. rúd legkisebb korongja.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és azok közül az amelyik a legkisebb.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</a:t>
                </a:r>
                <a:r>
                  <a:rPr lang="hu-HU" sz="1200" b="0" dirty="0" err="1"/>
                  <a:t>rudon</a:t>
                </a:r>
                <a:r>
                  <a:rPr lang="hu-HU" sz="1200" b="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</a:t>
                </a:r>
                <a:r>
                  <a:rPr lang="hu-HU" sz="1200" b="0" dirty="0"/>
                  <a:t> Azok a korongok amik az első rúdon vannak.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}}):</a:t>
                </a:r>
                <a:r>
                  <a:rPr lang="hu-HU" sz="1200" baseline="0" dirty="0"/>
                  <a:t> 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02403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1. rúd 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0" u="sng" dirty="0"/>
                  <a:t> legkisebb korongja kisebb mint 2. rúd 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=2 </a:t>
                </a:r>
                <a:r>
                  <a:rPr lang="hu-HU" sz="1200" b="0" u="sng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Azokat a korongokat kell figyelembe vennünk amelyik az 1-es rúdon van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0" u="sng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Tehát meg kell nézni mely korongok vannak az első rúdon 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endParaRPr lang="hu-HU" sz="1200" b="0" u="sng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u="sng" dirty="0"/>
                  <a:t>min({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}})</a:t>
                </a:r>
                <a:endParaRPr lang="hu-HU" sz="1200" u="sng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u="sng" dirty="0"/>
                  <a:t>min({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}})</a:t>
                </a:r>
                <a:endParaRPr lang="hu-HU" sz="1200" b="1" u="sng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Első rúdról </a:t>
                </a:r>
                <a:r>
                  <a:rPr lang="hu-HU" sz="1200" b="0" dirty="0" err="1"/>
                  <a:t>paoklunk</a:t>
                </a:r>
                <a:r>
                  <a:rPr lang="hu-HU" sz="1200" b="0" dirty="0"/>
                  <a:t> a második rúdra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Első rúd legkisebb korongja kisebb mint 2. rúd legkisebb korongja.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és azok közül az amelyik a legkisebb.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</a:t>
                </a:r>
                <a:r>
                  <a:rPr lang="hu-HU" sz="1200" b="0" dirty="0" err="1"/>
                  <a:t>rudon</a:t>
                </a:r>
                <a:r>
                  <a:rPr lang="hu-HU" sz="1200" b="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</a:t>
                </a:r>
                <a:r>
                  <a:rPr lang="hu-HU" sz="1200" b="0" dirty="0"/>
                  <a:t> Azok a korongok amik az első rúdon vannak.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}}):</a:t>
                </a:r>
                <a:r>
                  <a:rPr lang="hu-HU" sz="1200" baseline="0" dirty="0"/>
                  <a:t> 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5145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1. rúd 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0" u="sng" dirty="0"/>
                  <a:t> legkisebb korongja kisebb mint 2. rúd 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=2 </a:t>
                </a:r>
                <a:r>
                  <a:rPr lang="hu-HU" sz="1200" b="0" u="sng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Azokat a korongokat kell figyelembe vennünk amelyik az 1-es rúdon van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r>
                  <a:rPr lang="hu-HU" sz="1200" b="0" u="sng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u="sng" dirty="0"/>
                  <a:t>Tehát meg kell nézni mely korongok vannak az első rúdon 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:endParaRPr lang="hu-HU" sz="1200" b="0" u="sng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u="sng" dirty="0"/>
                  <a:t>min({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}})</a:t>
                </a:r>
                <a:endParaRPr lang="hu-HU" sz="1200" u="sng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u="sng" dirty="0"/>
                  <a:t>min({</a:t>
                </a:r>
                <a:r>
                  <a:rPr lang="hu-HU" sz="1200" b="1" u="sng" dirty="0" err="1"/>
                  <a:t>n|n</a:t>
                </a:r>
                <a:r>
                  <a:rPr lang="hu-HU" sz="1200" b="1" u="sng" dirty="0"/>
                  <a:t> ∈{1,2,3} ∧ a</a:t>
                </a:r>
                <a:r>
                  <a:rPr lang="hu-HU" sz="1200" b="1" u="sng" baseline="-25000" dirty="0"/>
                  <a:t>n</a:t>
                </a:r>
                <a:r>
                  <a:rPr lang="hu-HU" sz="1200" b="1" u="sng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u="sng" dirty="0"/>
                  <a:t>}})</a:t>
                </a:r>
                <a:endParaRPr lang="hu-HU" sz="1200" b="1" u="sng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dirty="0"/>
                  <a:t>Az i. rúdon lévő korong helye fog megváltozni j-re azaz </a:t>
                </a:r>
                <a:r>
                  <a:rPr lang="hu-HU" sz="1200" b="1" dirty="0"/>
                  <a:t>j ha n=min({m | m ∈ {1, 2, 3} és a</a:t>
                </a:r>
                <a:r>
                  <a:rPr lang="hu-HU" sz="1200" b="1" baseline="-25000" dirty="0"/>
                  <a:t>m</a:t>
                </a:r>
                <a:r>
                  <a:rPr lang="hu-HU" sz="1200" b="1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Ha nem változik a korong helye azaz egyébként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dirty="0"/>
                  <a:t> egyébként: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Első rúdról </a:t>
                </a:r>
                <a:r>
                  <a:rPr lang="hu-HU" sz="1200" b="0" dirty="0" err="1"/>
                  <a:t>paoklunk</a:t>
                </a:r>
                <a:r>
                  <a:rPr lang="hu-HU" sz="1200" b="0" dirty="0"/>
                  <a:t> a második rúdra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Első rúd legkisebb korongja kisebb mint 2. rúd legkisebb korongja.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és azok közül az amelyik a legkisebb.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</a:t>
                </a:r>
                <a:r>
                  <a:rPr lang="hu-HU" sz="1200" b="0" dirty="0" err="1"/>
                  <a:t>rudon</a:t>
                </a:r>
                <a:r>
                  <a:rPr lang="hu-HU" sz="1200" b="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</a:t>
                </a:r>
                <a:r>
                  <a:rPr lang="hu-HU" sz="1200" b="0" dirty="0"/>
                  <a:t> Azok a korongok amik az első rúdon vannak.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}}):</a:t>
                </a:r>
                <a:r>
                  <a:rPr lang="hu-HU" sz="1200" baseline="0" dirty="0"/>
                  <a:t> 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05206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u="sng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u="sng" dirty="0"/>
                  <a:t>Az i. rúdon lévő korong helye fog megváltozni j-re azaz </a:t>
                </a:r>
                <a:r>
                  <a:rPr lang="hu-HU" sz="1200" b="1" u="sng" dirty="0"/>
                  <a:t>j ha n=min({m | m ∈ {1, 2, 3} és a</a:t>
                </a:r>
                <a:r>
                  <a:rPr lang="hu-HU" sz="1200" b="1" u="sng" baseline="-25000" dirty="0"/>
                  <a:t>m</a:t>
                </a:r>
                <a:r>
                  <a:rPr lang="hu-HU" sz="1200" b="1" u="sng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Ha nem változik a korong helye azaz egyébként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u="sng" dirty="0"/>
                  <a:t> egyébként: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u="sng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u="sng" dirty="0"/>
                  <a:t>Az i. rúdon lévő korong helye fog megváltozni j-re azaz </a:t>
                </a:r>
                <a:r>
                  <a:rPr lang="hu-HU" sz="1200" b="1" u="sng" dirty="0"/>
                  <a:t>j ha n=min({m | m ∈ {1, 2, 3} és a</a:t>
                </a:r>
                <a:r>
                  <a:rPr lang="hu-HU" sz="1200" b="1" u="sng" baseline="-25000" dirty="0"/>
                  <a:t>m</a:t>
                </a:r>
                <a:r>
                  <a:rPr lang="hu-HU" sz="1200" b="1" u="sng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Ha nem változik a korong helye azaz egyébként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u="sng" dirty="0"/>
                  <a:t> egyébként: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6210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 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u="sng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u="sng" dirty="0"/>
                  <a:t>Az i. rúdon lévő korong helye fog megváltozni j-re azaz </a:t>
                </a:r>
                <a:r>
                  <a:rPr lang="hu-HU" sz="1200" b="1" u="sng" dirty="0"/>
                  <a:t>j ha n=min({m | m ∈ {1, 2, 3} és a</a:t>
                </a:r>
                <a:r>
                  <a:rPr lang="hu-HU" sz="1200" b="1" u="sng" baseline="-25000" dirty="0"/>
                  <a:t>m</a:t>
                </a:r>
                <a:r>
                  <a:rPr lang="hu-HU" sz="1200" b="1" u="sng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Ha nem változik a korong helye azaz egyébként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u="sng" dirty="0"/>
                  <a:t> egyébként: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Rögzítsük azt, hogy mik az egyes korongok helyei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Az állapotok halmaza egyenlő lesz a </a:t>
                </a:r>
                <a:r>
                  <a:rPr lang="hu-HU" dirty="0" err="1"/>
                  <a:t>dékárt</a:t>
                </a:r>
                <a:r>
                  <a:rPr lang="hu-HU" dirty="0"/>
                  <a:t> szorzattal tehát nem lesz kényszer feltétel!</a:t>
                </a:r>
                <a:endParaRPr lang="hu-HU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Nézzük meg előszőr nem általánosan.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rúdról pakolunk a második rúdra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1.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legkisebb korongja kisebb mint 2. rúd 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0" dirty="0"/>
                  <a:t>legkisebb korongja.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Azokat a korongokat kell figyelembe vennünk amelyik az 1-es rúdon van 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0" dirty="0"/>
                  <a:t> és azok közül az amelyik a legkisebb.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0" dirty="0"/>
                  <a:t>Tehát meg kell nézni mely korongok vannak az első rúdon 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endParaRPr lang="hu-HU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=1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aseline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sz="1200" b="1" dirty="0"/>
                  <a:t>min({</a:t>
                </a:r>
                <a:r>
                  <a:rPr lang="hu-HU" sz="1200" b="1" dirty="0" err="1"/>
                  <a:t>n|n</a:t>
                </a:r>
                <a:r>
                  <a:rPr lang="hu-HU" sz="1200" b="1" dirty="0"/>
                  <a:t> ∈{1,2,3} ∧ a</a:t>
                </a:r>
                <a:r>
                  <a:rPr lang="hu-HU" sz="1200" b="1" baseline="-25000" dirty="0"/>
                  <a:t>n</a:t>
                </a:r>
                <a:r>
                  <a:rPr lang="hu-HU" sz="1200" b="1" dirty="0"/>
                  <a:t>=2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 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}})</a:t>
                </a:r>
                <a:endParaRPr lang="hu-HU" sz="1200" b="1" baseline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u="sng" dirty="0"/>
                  <a:t>Vagy változik a korongunk helye vagy nem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u="sng" dirty="0"/>
                  <a:t>Az i. rúdon lévő korong helye fog megváltozni j-re azaz </a:t>
                </a:r>
                <a:r>
                  <a:rPr lang="hu-HU" sz="1200" b="1" u="sng" dirty="0"/>
                  <a:t>j ha n=min({m | m ∈ {1, 2, 3} és a</a:t>
                </a:r>
                <a:r>
                  <a:rPr lang="hu-HU" sz="1200" b="1" u="sng" baseline="-25000" dirty="0"/>
                  <a:t>m</a:t>
                </a:r>
                <a:r>
                  <a:rPr lang="hu-HU" sz="1200" b="1" u="sng" dirty="0"/>
                  <a:t>=i})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Ha nem változik a korong helye azaz egyébként 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n</a:t>
                </a:r>
                <a:r>
                  <a:rPr lang="hu-HU" u="sng" dirty="0"/>
                  <a:t> egyébként: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58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33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"i=k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azonos oszlopban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j=l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átlóban ütésben </a:t>
                </a:r>
                <a:r>
                  <a:rPr lang="hu-HU" sz="1200" b="1" i="0">
                    <a:latin typeface="Cambria Math" panose="02040503050406030204" pitchFamily="18" charset="0"/>
                  </a:rPr>
                  <a:t>|i−l|=|j−l|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</a:rPr>
                  <a:t>áll: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=2 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⋁_(𝒌=𝟏)^𝟒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⋁_(𝒍=𝟏)^𝟒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"[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k,l</a:t>
                </a:r>
                <a:r>
                  <a:rPr lang="hu-HU" sz="1200" b="1" i="0" dirty="0"/>
                  <a:t>=1∧(i=k V j=l V |i−k|=|j−l|]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〖⋀_(𝒋=𝟏)^𝟒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(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 ⊃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⋀_(𝒌=𝟏)^𝟒▒⋀_(𝒍=𝟏)^𝟒▒〖"(</a:t>
                </a:r>
                <a:r>
                  <a:rPr lang="hu-HU" sz="1200" b="1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b="1" i="0" dirty="0"/>
                  <a:t>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"</a:t>
                </a:r>
                <a:r>
                  <a:rPr lang="hu-HU" sz="1200" b="1" i="0" dirty="0"/>
                  <a:t>∧ </a:t>
                </a:r>
                <a:r>
                  <a:rPr lang="hu-HU" sz="1200" b="1" i="0"/>
                  <a:t>¬(i=k ∧ </a:t>
                </a:r>
                <a:r>
                  <a:rPr lang="hu-HU" sz="1200" b="1" i="0" dirty="0"/>
                  <a:t>j=l</a:t>
                </a:r>
                <a:r>
                  <a:rPr lang="hu-HU" sz="1200" b="1" i="0"/>
                  <a:t>)</a:t>
                </a:r>
                <a:r>
                  <a:rPr lang="hu-HU" sz="1200" b="1" i="0" dirty="0"/>
                  <a:t>⊃ak</a:t>
                </a:r>
                <a:r>
                  <a:rPr lang="hu-HU" sz="1200" b="1" i="0" baseline="-25000" dirty="0"/>
                  <a:t>,l</a:t>
                </a:r>
                <a:r>
                  <a:rPr lang="hu-HU" sz="1200" b="1" i="0" dirty="0"/>
                  <a:t>=2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〗 "</a:t>
                </a:r>
                <a:r>
                  <a:rPr lang="hu-HU" sz="1200" b="1" i="0" dirty="0"/>
                  <a:t>)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┤ )</a:t>
                </a:r>
                <a:r>
                  <a:rPr lang="hu-HU" sz="1200" b="1" i="0">
                    <a:latin typeface="Cambria Math" panose="02040503050406030204" pitchFamily="18" charset="0"/>
                  </a:rPr>
                  <a:t>〗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1" i="0" dirty="0"/>
                  <a:t>"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863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"(</a:t>
                </a:r>
                <a:r>
                  <a:rPr lang="hu-HU" sz="1200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]</a:t>
                </a:r>
                <a:r>
                  <a:rPr lang="hu-HU" sz="1200" i="0" dirty="0"/>
                  <a:t>"</a:t>
                </a:r>
                <a:r>
                  <a:rPr lang="hu-HU" sz="1200" dirty="0"/>
                  <a:t> azonos sorban vagy azonos oszlopban van vagy azonos átlóban van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=2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i="0" dirty="0"/>
                  <a:t>a</a:t>
                </a:r>
                <a:r>
                  <a:rPr lang="hu-HU" sz="1200" i="0" baseline="-25000" dirty="0"/>
                  <a:t>k,l</a:t>
                </a:r>
                <a:r>
                  <a:rPr lang="hu-HU" sz="1200" i="0" dirty="0"/>
                  <a:t>=1∧(i=k V j=l V |i−k|=|j−l|]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 ")</a:t>
                </a:r>
                <a:r>
                  <a:rPr lang="hu-HU" sz="1200" i="0" dirty="0"/>
                  <a:t>"</a:t>
                </a:r>
                <a:r>
                  <a:rPr lang="hu-HU" dirty="0"/>
                  <a:t> : Ha az </a:t>
                </a:r>
                <a:r>
                  <a:rPr lang="hu-HU" dirty="0" err="1"/>
                  <a:t>ai,j</a:t>
                </a:r>
                <a:r>
                  <a:rPr lang="hu-HU" dirty="0"/>
                  <a:t> ütésben áll akkor a környékén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1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b="0" i="0">
                    <a:latin typeface="Cambria Math" panose="02040503050406030204" pitchFamily="18" charset="0"/>
                  </a:rPr>
                  <a:t>i=k v j=l v |i−l|=|j−l|</a:t>
                </a:r>
                <a:r>
                  <a:rPr lang="hu-HU" sz="1200" i="0" dirty="0"/>
                  <a:t>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</a:t>
                </a:r>
                <a:r>
                  <a:rPr lang="hu-HU" dirty="0"/>
                  <a:t> : Ha valahol</a:t>
                </a:r>
                <a:r>
                  <a:rPr lang="hu-HU" baseline="0" dirty="0"/>
                  <a:t> királynő van a </a:t>
                </a:r>
                <a:r>
                  <a:rPr lang="hu-HU" baseline="0" dirty="0" err="1"/>
                  <a:t>saktáblán</a:t>
                </a:r>
                <a:r>
                  <a:rPr lang="hu-HU" baseline="0" dirty="0"/>
                  <a:t> akkor az összes cella átlóban, sorban és oszlopban ütésben kell hogy </a:t>
                </a:r>
                <a:r>
                  <a:rPr lang="hu-HU" baseline="0" dirty="0" err="1"/>
                  <a:t>áljon</a:t>
                </a:r>
                <a:endParaRPr lang="hu-HU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i="0">
                    <a:latin typeface="Cambria Math" panose="02040503050406030204" pitchFamily="18" charset="0"/>
                  </a:rPr>
                  <a:t>)</a:t>
                </a:r>
                <a:r>
                  <a:rPr lang="hu-HU" sz="1200" i="0"/>
                  <a:t>"</a:t>
                </a:r>
                <a:r>
                  <a:rPr lang="hu-HU" baseline="0" dirty="0"/>
                  <a:t> Nem ugyanaz a cella ahol a </a:t>
                </a:r>
                <a:r>
                  <a:rPr lang="hu-HU" baseline="0" dirty="0" err="1"/>
                  <a:t>királynönk</a:t>
                </a:r>
                <a:r>
                  <a:rPr lang="hu-HU" baseline="0" dirty="0"/>
                  <a:t> van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63772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"(</a:t>
                </a:r>
                <a:r>
                  <a:rPr lang="hu-HU" sz="1200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]</a:t>
                </a:r>
                <a:r>
                  <a:rPr lang="hu-HU" sz="1200" i="0" dirty="0"/>
                  <a:t>"</a:t>
                </a:r>
                <a:r>
                  <a:rPr lang="hu-HU" sz="1200" dirty="0"/>
                  <a:t> azonos sorban vagy azonos oszlopban van vagy azonos átlóban van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=2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i="0" dirty="0"/>
                  <a:t>a</a:t>
                </a:r>
                <a:r>
                  <a:rPr lang="hu-HU" sz="1200" i="0" baseline="-25000" dirty="0"/>
                  <a:t>k,l</a:t>
                </a:r>
                <a:r>
                  <a:rPr lang="hu-HU" sz="1200" i="0" dirty="0"/>
                  <a:t>=1∧(i=k V j=l V |i−k|=|j−l|]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 ")</a:t>
                </a:r>
                <a:r>
                  <a:rPr lang="hu-HU" sz="1200" i="0" dirty="0"/>
                  <a:t>"</a:t>
                </a:r>
                <a:r>
                  <a:rPr lang="hu-HU" dirty="0"/>
                  <a:t> : Ha az </a:t>
                </a:r>
                <a:r>
                  <a:rPr lang="hu-HU" dirty="0" err="1"/>
                  <a:t>ai,j</a:t>
                </a:r>
                <a:r>
                  <a:rPr lang="hu-HU" dirty="0"/>
                  <a:t> ütésben áll akkor a környékén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1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b="0" i="0">
                    <a:latin typeface="Cambria Math" panose="02040503050406030204" pitchFamily="18" charset="0"/>
                  </a:rPr>
                  <a:t>i=k v j=l v |i−l|=|j−l|</a:t>
                </a:r>
                <a:r>
                  <a:rPr lang="hu-HU" sz="1200" i="0" dirty="0"/>
                  <a:t>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</a:t>
                </a:r>
                <a:r>
                  <a:rPr lang="hu-HU" dirty="0"/>
                  <a:t> : Ha valahol</a:t>
                </a:r>
                <a:r>
                  <a:rPr lang="hu-HU" baseline="0" dirty="0"/>
                  <a:t> királynő van a </a:t>
                </a:r>
                <a:r>
                  <a:rPr lang="hu-HU" baseline="0" dirty="0" err="1"/>
                  <a:t>saktáblán</a:t>
                </a:r>
                <a:r>
                  <a:rPr lang="hu-HU" baseline="0" dirty="0"/>
                  <a:t> akkor az összes cella átlóban, sorban és oszlopban ütésben kell hogy </a:t>
                </a:r>
                <a:r>
                  <a:rPr lang="hu-HU" baseline="0" dirty="0" err="1"/>
                  <a:t>áljon</a:t>
                </a:r>
                <a:endParaRPr lang="hu-HU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i="0">
                    <a:latin typeface="Cambria Math" panose="02040503050406030204" pitchFamily="18" charset="0"/>
                  </a:rPr>
                  <a:t>)</a:t>
                </a:r>
                <a:r>
                  <a:rPr lang="hu-HU" sz="1200" i="0"/>
                  <a:t>"</a:t>
                </a:r>
                <a:r>
                  <a:rPr lang="hu-HU" baseline="0" dirty="0"/>
                  <a:t> Nem ugyanaz a cella ahol a </a:t>
                </a:r>
                <a:r>
                  <a:rPr lang="hu-HU" baseline="0" dirty="0" err="1"/>
                  <a:t>királynönk</a:t>
                </a:r>
                <a:r>
                  <a:rPr lang="hu-HU" baseline="0" dirty="0"/>
                  <a:t> van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7978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"(</a:t>
                </a:r>
                <a:r>
                  <a:rPr lang="hu-HU" sz="1200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]</a:t>
                </a:r>
                <a:r>
                  <a:rPr lang="hu-HU" sz="1200" i="0" dirty="0"/>
                  <a:t>"</a:t>
                </a:r>
                <a:r>
                  <a:rPr lang="hu-HU" sz="1200" dirty="0"/>
                  <a:t> azonos sorban vagy azonos oszlopban van vagy azonos átlóban van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=2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i="0" dirty="0"/>
                  <a:t>a</a:t>
                </a:r>
                <a:r>
                  <a:rPr lang="hu-HU" sz="1200" i="0" baseline="-25000" dirty="0"/>
                  <a:t>k,l</a:t>
                </a:r>
                <a:r>
                  <a:rPr lang="hu-HU" sz="1200" i="0" dirty="0"/>
                  <a:t>=1∧(i=k V j=l V |i−k|=|j−l|]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 ")</a:t>
                </a:r>
                <a:r>
                  <a:rPr lang="hu-HU" sz="1200" i="0" dirty="0"/>
                  <a:t>"</a:t>
                </a:r>
                <a:r>
                  <a:rPr lang="hu-HU" dirty="0"/>
                  <a:t> : Ha az </a:t>
                </a:r>
                <a:r>
                  <a:rPr lang="hu-HU" dirty="0" err="1"/>
                  <a:t>ai,j</a:t>
                </a:r>
                <a:r>
                  <a:rPr lang="hu-HU" dirty="0"/>
                  <a:t> ütésben áll akkor a környékén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1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b="0" i="0">
                    <a:latin typeface="Cambria Math" panose="02040503050406030204" pitchFamily="18" charset="0"/>
                  </a:rPr>
                  <a:t>i=k v j=l v |i−l|=|j−l|</a:t>
                </a:r>
                <a:r>
                  <a:rPr lang="hu-HU" sz="1200" i="0" dirty="0"/>
                  <a:t>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</a:t>
                </a:r>
                <a:r>
                  <a:rPr lang="hu-HU" dirty="0"/>
                  <a:t> : Ha valahol</a:t>
                </a:r>
                <a:r>
                  <a:rPr lang="hu-HU" baseline="0" dirty="0"/>
                  <a:t> királynő van a </a:t>
                </a:r>
                <a:r>
                  <a:rPr lang="hu-HU" baseline="0" dirty="0" err="1"/>
                  <a:t>saktáblán</a:t>
                </a:r>
                <a:r>
                  <a:rPr lang="hu-HU" baseline="0" dirty="0"/>
                  <a:t> akkor az összes cella átlóban, sorban és oszlopban ütésben kell hogy </a:t>
                </a:r>
                <a:r>
                  <a:rPr lang="hu-HU" baseline="0" dirty="0" err="1"/>
                  <a:t>áljon</a:t>
                </a:r>
                <a:endParaRPr lang="hu-HU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i="0">
                    <a:latin typeface="Cambria Math" panose="02040503050406030204" pitchFamily="18" charset="0"/>
                  </a:rPr>
                  <a:t>)</a:t>
                </a:r>
                <a:r>
                  <a:rPr lang="hu-HU" sz="1200" i="0"/>
                  <a:t>"</a:t>
                </a:r>
                <a:r>
                  <a:rPr lang="hu-HU" baseline="0" dirty="0"/>
                  <a:t> Nem ugyanaz a cella ahol a </a:t>
                </a:r>
                <a:r>
                  <a:rPr lang="hu-HU" baseline="0" dirty="0" err="1"/>
                  <a:t>királynönk</a:t>
                </a:r>
                <a:r>
                  <a:rPr lang="hu-HU" baseline="0" dirty="0"/>
                  <a:t> van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015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"(</a:t>
                </a:r>
                <a:r>
                  <a:rPr lang="hu-HU" sz="1200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]</a:t>
                </a:r>
                <a:r>
                  <a:rPr lang="hu-HU" sz="1200" i="0" dirty="0"/>
                  <a:t>"</a:t>
                </a:r>
                <a:r>
                  <a:rPr lang="hu-HU" sz="1200" dirty="0"/>
                  <a:t> azonos sorban vagy azonos oszlopban van vagy azonos átlóban van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=2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i="0" dirty="0"/>
                  <a:t>a</a:t>
                </a:r>
                <a:r>
                  <a:rPr lang="hu-HU" sz="1200" i="0" baseline="-25000" dirty="0"/>
                  <a:t>k,l</a:t>
                </a:r>
                <a:r>
                  <a:rPr lang="hu-HU" sz="1200" i="0" dirty="0"/>
                  <a:t>=1∧(i=k V j=l V |i−k|=|j−l|]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 ")</a:t>
                </a:r>
                <a:r>
                  <a:rPr lang="hu-HU" sz="1200" i="0" dirty="0"/>
                  <a:t>"</a:t>
                </a:r>
                <a:r>
                  <a:rPr lang="hu-HU" dirty="0"/>
                  <a:t> : Ha az </a:t>
                </a:r>
                <a:r>
                  <a:rPr lang="hu-HU" dirty="0" err="1"/>
                  <a:t>ai,j</a:t>
                </a:r>
                <a:r>
                  <a:rPr lang="hu-HU" dirty="0"/>
                  <a:t> ütésben áll akkor a környékén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1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b="0" i="0">
                    <a:latin typeface="Cambria Math" panose="02040503050406030204" pitchFamily="18" charset="0"/>
                  </a:rPr>
                  <a:t>i=k v j=l v |i−l|=|j−l|</a:t>
                </a:r>
                <a:r>
                  <a:rPr lang="hu-HU" sz="1200" i="0" dirty="0"/>
                  <a:t>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</a:t>
                </a:r>
                <a:r>
                  <a:rPr lang="hu-HU" dirty="0"/>
                  <a:t> : Ha valahol</a:t>
                </a:r>
                <a:r>
                  <a:rPr lang="hu-HU" baseline="0" dirty="0"/>
                  <a:t> királynő van a </a:t>
                </a:r>
                <a:r>
                  <a:rPr lang="hu-HU" baseline="0" dirty="0" err="1"/>
                  <a:t>saktáblán</a:t>
                </a:r>
                <a:r>
                  <a:rPr lang="hu-HU" baseline="0" dirty="0"/>
                  <a:t> akkor az összes cella átlóban, sorban és oszlopban ütésben kell hogy </a:t>
                </a:r>
                <a:r>
                  <a:rPr lang="hu-HU" baseline="0" dirty="0" err="1"/>
                  <a:t>áljon</a:t>
                </a:r>
                <a:endParaRPr lang="hu-HU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i="0">
                    <a:latin typeface="Cambria Math" panose="02040503050406030204" pitchFamily="18" charset="0"/>
                  </a:rPr>
                  <a:t>)</a:t>
                </a:r>
                <a:r>
                  <a:rPr lang="hu-HU" sz="1200" i="0"/>
                  <a:t>"</a:t>
                </a:r>
                <a:r>
                  <a:rPr lang="hu-HU" baseline="0" dirty="0"/>
                  <a:t> Nem ugyanaz a cella ahol a </a:t>
                </a:r>
                <a:r>
                  <a:rPr lang="hu-HU" baseline="0" dirty="0" err="1"/>
                  <a:t>királynönk</a:t>
                </a:r>
                <a:r>
                  <a:rPr lang="hu-HU" baseline="0" dirty="0"/>
                  <a:t> van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6918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u="sng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u="sng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"(</a:t>
                </a:r>
                <a:r>
                  <a:rPr lang="hu-HU" sz="1200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]</a:t>
                </a:r>
                <a:r>
                  <a:rPr lang="hu-HU" sz="1200" i="0" dirty="0"/>
                  <a:t>"</a:t>
                </a:r>
                <a:r>
                  <a:rPr lang="hu-HU" sz="1200" dirty="0"/>
                  <a:t> azonos sorban vagy azonos oszlopban van vagy azonos átlóban van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=2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i="0" dirty="0"/>
                  <a:t>a</a:t>
                </a:r>
                <a:r>
                  <a:rPr lang="hu-HU" sz="1200" i="0" baseline="-25000" dirty="0"/>
                  <a:t>k,l</a:t>
                </a:r>
                <a:r>
                  <a:rPr lang="hu-HU" sz="1200" i="0" dirty="0"/>
                  <a:t>=1∧(i=k V j=l V |i−k|=|j−l|]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 ")</a:t>
                </a:r>
                <a:r>
                  <a:rPr lang="hu-HU" sz="1200" i="0" dirty="0"/>
                  <a:t>"</a:t>
                </a:r>
                <a:r>
                  <a:rPr lang="hu-HU" dirty="0"/>
                  <a:t> : Ha az </a:t>
                </a:r>
                <a:r>
                  <a:rPr lang="hu-HU" dirty="0" err="1"/>
                  <a:t>ai,j</a:t>
                </a:r>
                <a:r>
                  <a:rPr lang="hu-HU" dirty="0"/>
                  <a:t> ütésben áll akkor a környékén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1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b="0" i="0">
                    <a:latin typeface="Cambria Math" panose="02040503050406030204" pitchFamily="18" charset="0"/>
                  </a:rPr>
                  <a:t>i=k v j=l v |i−l|=|j−l|</a:t>
                </a:r>
                <a:r>
                  <a:rPr lang="hu-HU" sz="1200" i="0" dirty="0"/>
                  <a:t>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</a:t>
                </a:r>
                <a:r>
                  <a:rPr lang="hu-HU" dirty="0"/>
                  <a:t> : Ha valahol</a:t>
                </a:r>
                <a:r>
                  <a:rPr lang="hu-HU" baseline="0" dirty="0"/>
                  <a:t> királynő van a </a:t>
                </a:r>
                <a:r>
                  <a:rPr lang="hu-HU" baseline="0" dirty="0" err="1"/>
                  <a:t>saktáblán</a:t>
                </a:r>
                <a:r>
                  <a:rPr lang="hu-HU" baseline="0" dirty="0"/>
                  <a:t> akkor az összes cella átlóban, sorban és oszlopban ütésben kell hogy </a:t>
                </a:r>
                <a:r>
                  <a:rPr lang="hu-HU" baseline="0" dirty="0" err="1"/>
                  <a:t>áljon</a:t>
                </a:r>
                <a:endParaRPr lang="hu-HU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i="0">
                    <a:latin typeface="Cambria Math" panose="02040503050406030204" pitchFamily="18" charset="0"/>
                  </a:rPr>
                  <a:t>)</a:t>
                </a:r>
                <a:r>
                  <a:rPr lang="hu-HU" sz="1200" i="0"/>
                  <a:t>"</a:t>
                </a:r>
                <a:r>
                  <a:rPr lang="hu-HU" baseline="0" dirty="0"/>
                  <a:t> Nem ugyanaz a cella ahol a </a:t>
                </a:r>
                <a:r>
                  <a:rPr lang="hu-HU" baseline="0" dirty="0" err="1"/>
                  <a:t>királynönk</a:t>
                </a:r>
                <a:r>
                  <a:rPr lang="hu-HU" baseline="0" dirty="0"/>
                  <a:t> van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3048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u="sng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u="sng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"(</a:t>
                </a:r>
                <a:r>
                  <a:rPr lang="hu-HU" sz="1200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]</a:t>
                </a:r>
                <a:r>
                  <a:rPr lang="hu-HU" sz="1200" i="0" dirty="0"/>
                  <a:t>"</a:t>
                </a:r>
                <a:r>
                  <a:rPr lang="hu-HU" sz="1200" dirty="0"/>
                  <a:t> azonos sorban vagy azonos oszlopban van vagy azonos átlóban van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=2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i="0" dirty="0"/>
                  <a:t>a</a:t>
                </a:r>
                <a:r>
                  <a:rPr lang="hu-HU" sz="1200" i="0" baseline="-25000" dirty="0"/>
                  <a:t>k,l</a:t>
                </a:r>
                <a:r>
                  <a:rPr lang="hu-HU" sz="1200" i="0" dirty="0"/>
                  <a:t>=1∧(i=k V j=l V |i−k|=|j−l|]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 ")</a:t>
                </a:r>
                <a:r>
                  <a:rPr lang="hu-HU" sz="1200" i="0" dirty="0"/>
                  <a:t>"</a:t>
                </a:r>
                <a:r>
                  <a:rPr lang="hu-HU" dirty="0"/>
                  <a:t> : Ha az </a:t>
                </a:r>
                <a:r>
                  <a:rPr lang="hu-HU" dirty="0" err="1"/>
                  <a:t>ai,j</a:t>
                </a:r>
                <a:r>
                  <a:rPr lang="hu-HU" dirty="0"/>
                  <a:t> ütésben áll akkor a környékén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1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b="0" i="0">
                    <a:latin typeface="Cambria Math" panose="02040503050406030204" pitchFamily="18" charset="0"/>
                  </a:rPr>
                  <a:t>i=k v j=l v |i−l|=|j−l|</a:t>
                </a:r>
                <a:r>
                  <a:rPr lang="hu-HU" sz="1200" i="0" dirty="0"/>
                  <a:t>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</a:t>
                </a:r>
                <a:r>
                  <a:rPr lang="hu-HU" dirty="0"/>
                  <a:t> : Ha valahol</a:t>
                </a:r>
                <a:r>
                  <a:rPr lang="hu-HU" baseline="0" dirty="0"/>
                  <a:t> királynő van a </a:t>
                </a:r>
                <a:r>
                  <a:rPr lang="hu-HU" baseline="0" dirty="0" err="1"/>
                  <a:t>saktáblán</a:t>
                </a:r>
                <a:r>
                  <a:rPr lang="hu-HU" baseline="0" dirty="0"/>
                  <a:t> akkor az összes cella átlóban, sorban és oszlopban ütésben kell hogy </a:t>
                </a:r>
                <a:r>
                  <a:rPr lang="hu-HU" baseline="0" dirty="0" err="1"/>
                  <a:t>áljon</a:t>
                </a:r>
                <a:endParaRPr lang="hu-HU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i="0">
                    <a:latin typeface="Cambria Math" panose="02040503050406030204" pitchFamily="18" charset="0"/>
                  </a:rPr>
                  <a:t>)</a:t>
                </a:r>
                <a:r>
                  <a:rPr lang="hu-HU" sz="1200" i="0"/>
                  <a:t>"</a:t>
                </a:r>
                <a:r>
                  <a:rPr lang="hu-HU" baseline="0" dirty="0"/>
                  <a:t> Nem ugyanaz a cella ahol a </a:t>
                </a:r>
                <a:r>
                  <a:rPr lang="hu-HU" baseline="0" dirty="0" err="1"/>
                  <a:t>királynönk</a:t>
                </a:r>
                <a:r>
                  <a:rPr lang="hu-HU" baseline="0" dirty="0"/>
                  <a:t> van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77770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"(</a:t>
                </a:r>
                <a:r>
                  <a:rPr lang="hu-HU" sz="1200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]</a:t>
                </a:r>
                <a:r>
                  <a:rPr lang="hu-HU" sz="1200" i="0" dirty="0"/>
                  <a:t>"</a:t>
                </a:r>
                <a:r>
                  <a:rPr lang="hu-HU" sz="1200" dirty="0"/>
                  <a:t> azonos sorban vagy azonos oszlopban van vagy azonos átlóban van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=2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i="0" dirty="0"/>
                  <a:t>a</a:t>
                </a:r>
                <a:r>
                  <a:rPr lang="hu-HU" sz="1200" i="0" baseline="-25000" dirty="0"/>
                  <a:t>k,l</a:t>
                </a:r>
                <a:r>
                  <a:rPr lang="hu-HU" sz="1200" i="0" dirty="0"/>
                  <a:t>=1∧(i=k V j=l V |i−k|=|j−l|]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 ")</a:t>
                </a:r>
                <a:r>
                  <a:rPr lang="hu-HU" sz="1200" i="0" dirty="0"/>
                  <a:t>"</a:t>
                </a:r>
                <a:r>
                  <a:rPr lang="hu-HU" dirty="0"/>
                  <a:t> : Ha az </a:t>
                </a:r>
                <a:r>
                  <a:rPr lang="hu-HU" dirty="0" err="1"/>
                  <a:t>ai,j</a:t>
                </a:r>
                <a:r>
                  <a:rPr lang="hu-HU" dirty="0"/>
                  <a:t> ütésben áll akkor a környékén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1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b="0" i="0">
                    <a:latin typeface="Cambria Math" panose="02040503050406030204" pitchFamily="18" charset="0"/>
                  </a:rPr>
                  <a:t>i=k v j=l v |i−l|=|j−l|</a:t>
                </a:r>
                <a:r>
                  <a:rPr lang="hu-HU" sz="1200" i="0" dirty="0"/>
                  <a:t>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</a:t>
                </a:r>
                <a:r>
                  <a:rPr lang="hu-HU" dirty="0"/>
                  <a:t> : Ha valahol</a:t>
                </a:r>
                <a:r>
                  <a:rPr lang="hu-HU" baseline="0" dirty="0"/>
                  <a:t> királynő van a </a:t>
                </a:r>
                <a:r>
                  <a:rPr lang="hu-HU" baseline="0" dirty="0" err="1"/>
                  <a:t>saktáblán</a:t>
                </a:r>
                <a:r>
                  <a:rPr lang="hu-HU" baseline="0" dirty="0"/>
                  <a:t> akkor az összes cella átlóban, sorban és oszlopban ütésben kell hogy </a:t>
                </a:r>
                <a:r>
                  <a:rPr lang="hu-HU" baseline="0" dirty="0" err="1"/>
                  <a:t>áljon</a:t>
                </a:r>
                <a:endParaRPr lang="hu-HU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i="0">
                    <a:latin typeface="Cambria Math" panose="02040503050406030204" pitchFamily="18" charset="0"/>
                  </a:rPr>
                  <a:t>)</a:t>
                </a:r>
                <a:r>
                  <a:rPr lang="hu-HU" sz="1200" i="0"/>
                  <a:t>"</a:t>
                </a:r>
                <a:r>
                  <a:rPr lang="hu-HU" baseline="0" dirty="0"/>
                  <a:t> Nem ugyanaz a cella ahol a </a:t>
                </a:r>
                <a:r>
                  <a:rPr lang="hu-HU" baseline="0" dirty="0" err="1"/>
                  <a:t>királynönk</a:t>
                </a:r>
                <a:r>
                  <a:rPr lang="hu-HU" baseline="0" dirty="0"/>
                  <a:t> van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417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none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u="sng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u="sng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u="sng" dirty="0" smtClean="0"/>
                      <m:t> 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u="sng" dirty="0" smtClean="0"/>
                      <m:t>a</m:t>
                    </m:r>
                    <m:r>
                      <m:rPr>
                        <m:nor/>
                      </m:rPr>
                      <a:rPr lang="hu-HU" sz="1200" b="1" u="sng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u="sng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u="sng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u="sng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 u="sng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u="sng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 u="sng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u="sng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u="sng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 u="sng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u="sng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 u="sng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u="sng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u="sng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u="sng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u="sng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u="sng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u="sng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u="sng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"(</a:t>
                </a:r>
                <a:r>
                  <a:rPr lang="hu-HU" sz="1200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]</a:t>
                </a:r>
                <a:r>
                  <a:rPr lang="hu-HU" sz="1200" i="0" dirty="0"/>
                  <a:t>"</a:t>
                </a:r>
                <a:r>
                  <a:rPr lang="hu-HU" sz="1200" dirty="0"/>
                  <a:t> azonos sorban vagy azonos oszlopban van vagy azonos átlóban van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=2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i="0" dirty="0"/>
                  <a:t>a</a:t>
                </a:r>
                <a:r>
                  <a:rPr lang="hu-HU" sz="1200" i="0" baseline="-25000" dirty="0"/>
                  <a:t>k,l</a:t>
                </a:r>
                <a:r>
                  <a:rPr lang="hu-HU" sz="1200" i="0" dirty="0"/>
                  <a:t>=1∧(i=k V j=l V |i−k|=|j−l|]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 ")</a:t>
                </a:r>
                <a:r>
                  <a:rPr lang="hu-HU" sz="1200" i="0" dirty="0"/>
                  <a:t>"</a:t>
                </a:r>
                <a:r>
                  <a:rPr lang="hu-HU" dirty="0"/>
                  <a:t> : Ha az </a:t>
                </a:r>
                <a:r>
                  <a:rPr lang="hu-HU" dirty="0" err="1"/>
                  <a:t>ai,j</a:t>
                </a:r>
                <a:r>
                  <a:rPr lang="hu-HU" dirty="0"/>
                  <a:t> ütésben áll akkor a környékén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1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b="0" i="0">
                    <a:latin typeface="Cambria Math" panose="02040503050406030204" pitchFamily="18" charset="0"/>
                  </a:rPr>
                  <a:t>i=k v j=l v |i−l|=|j−l|</a:t>
                </a:r>
                <a:r>
                  <a:rPr lang="hu-HU" sz="1200" i="0" dirty="0"/>
                  <a:t>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</a:t>
                </a:r>
                <a:r>
                  <a:rPr lang="hu-HU" dirty="0"/>
                  <a:t> : Ha valahol</a:t>
                </a:r>
                <a:r>
                  <a:rPr lang="hu-HU" baseline="0" dirty="0"/>
                  <a:t> királynő van a </a:t>
                </a:r>
                <a:r>
                  <a:rPr lang="hu-HU" baseline="0" dirty="0" err="1"/>
                  <a:t>saktáblán</a:t>
                </a:r>
                <a:r>
                  <a:rPr lang="hu-HU" baseline="0" dirty="0"/>
                  <a:t> akkor az összes cella átlóban, sorban és oszlopban ütésben kell hogy </a:t>
                </a:r>
                <a:r>
                  <a:rPr lang="hu-HU" baseline="0" dirty="0" err="1"/>
                  <a:t>áljon</a:t>
                </a:r>
                <a:endParaRPr lang="hu-HU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i="0">
                    <a:latin typeface="Cambria Math" panose="02040503050406030204" pitchFamily="18" charset="0"/>
                  </a:rPr>
                  <a:t>)</a:t>
                </a:r>
                <a:r>
                  <a:rPr lang="hu-HU" sz="1200" i="0"/>
                  <a:t>"</a:t>
                </a:r>
                <a:r>
                  <a:rPr lang="hu-HU" baseline="0" dirty="0"/>
                  <a:t> Nem ugyanaz a cella ahol a </a:t>
                </a:r>
                <a:r>
                  <a:rPr lang="hu-HU" baseline="0" dirty="0" err="1"/>
                  <a:t>királynönk</a:t>
                </a:r>
                <a:r>
                  <a:rPr lang="hu-HU" baseline="0" dirty="0"/>
                  <a:t> van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0945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u="sng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u="sng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u="sng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u="sng" dirty="0" smtClean="0"/>
                      <m:t> 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u="sng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u="sng" dirty="0" smtClean="0"/>
                      <m:t>a</m:t>
                    </m:r>
                    <m:r>
                      <m:rPr>
                        <m:nor/>
                      </m:rPr>
                      <a:rPr lang="hu-HU" sz="1200" b="1" u="sng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u="sng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u="sng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u="sng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 u="sng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u="sng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 u="sng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u="sng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u="sng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 u="sng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u="sng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 u="sng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u="sng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u="sng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u="sng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u="sng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u="sng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u="sng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u="sng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"(</a:t>
                </a:r>
                <a:r>
                  <a:rPr lang="hu-HU" sz="1200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]</a:t>
                </a:r>
                <a:r>
                  <a:rPr lang="hu-HU" sz="1200" i="0" dirty="0"/>
                  <a:t>"</a:t>
                </a:r>
                <a:r>
                  <a:rPr lang="hu-HU" sz="1200" dirty="0"/>
                  <a:t> azonos sorban vagy azonos oszlopban van vagy azonos átlóban van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=2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i="0" dirty="0"/>
                  <a:t>a</a:t>
                </a:r>
                <a:r>
                  <a:rPr lang="hu-HU" sz="1200" i="0" baseline="-25000" dirty="0"/>
                  <a:t>k,l</a:t>
                </a:r>
                <a:r>
                  <a:rPr lang="hu-HU" sz="1200" i="0" dirty="0"/>
                  <a:t>=1∧(i=k V j=l V |i−k|=|j−l|]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 ")</a:t>
                </a:r>
                <a:r>
                  <a:rPr lang="hu-HU" sz="1200" i="0" dirty="0"/>
                  <a:t>"</a:t>
                </a:r>
                <a:r>
                  <a:rPr lang="hu-HU" dirty="0"/>
                  <a:t> : Ha az </a:t>
                </a:r>
                <a:r>
                  <a:rPr lang="hu-HU" dirty="0" err="1"/>
                  <a:t>ai,j</a:t>
                </a:r>
                <a:r>
                  <a:rPr lang="hu-HU" dirty="0"/>
                  <a:t> ütésben áll akkor a környékén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1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b="0" i="0">
                    <a:latin typeface="Cambria Math" panose="02040503050406030204" pitchFamily="18" charset="0"/>
                  </a:rPr>
                  <a:t>i=k v j=l v |i−l|=|j−l|</a:t>
                </a:r>
                <a:r>
                  <a:rPr lang="hu-HU" sz="1200" i="0" dirty="0"/>
                  <a:t>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</a:t>
                </a:r>
                <a:r>
                  <a:rPr lang="hu-HU" dirty="0"/>
                  <a:t> : Ha valahol</a:t>
                </a:r>
                <a:r>
                  <a:rPr lang="hu-HU" baseline="0" dirty="0"/>
                  <a:t> királynő van a </a:t>
                </a:r>
                <a:r>
                  <a:rPr lang="hu-HU" baseline="0" dirty="0" err="1"/>
                  <a:t>saktáblán</a:t>
                </a:r>
                <a:r>
                  <a:rPr lang="hu-HU" baseline="0" dirty="0"/>
                  <a:t> akkor az összes cella átlóban, sorban és oszlopban ütésben kell hogy </a:t>
                </a:r>
                <a:r>
                  <a:rPr lang="hu-HU" baseline="0" dirty="0" err="1"/>
                  <a:t>áljon</a:t>
                </a:r>
                <a:endParaRPr lang="hu-HU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i="0">
                    <a:latin typeface="Cambria Math" panose="02040503050406030204" pitchFamily="18" charset="0"/>
                  </a:rPr>
                  <a:t>)</a:t>
                </a:r>
                <a:r>
                  <a:rPr lang="hu-HU" sz="1200" i="0"/>
                  <a:t>"</a:t>
                </a:r>
                <a:r>
                  <a:rPr lang="hu-HU" baseline="0" dirty="0"/>
                  <a:t> Nem ugyanaz a cella ahol a </a:t>
                </a:r>
                <a:r>
                  <a:rPr lang="hu-HU" baseline="0" dirty="0" err="1"/>
                  <a:t>királynönk</a:t>
                </a:r>
                <a:r>
                  <a:rPr lang="hu-HU" baseline="0" dirty="0"/>
                  <a:t> van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209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3293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cella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u="sng" smtClean="0"/>
                      <m:t>¬(</m:t>
                    </m:r>
                    <m:r>
                      <m:rPr>
                        <m:nor/>
                      </m:rPr>
                      <a:rPr lang="hu-HU" sz="1200" b="1" u="sng" smtClean="0"/>
                      <m:t>i</m:t>
                    </m:r>
                    <m:r>
                      <m:rPr>
                        <m:nor/>
                      </m:rPr>
                      <a:rPr lang="hu-HU" sz="1200" b="1" u="sng" smtClean="0"/>
                      <m:t>=</m:t>
                    </m:r>
                    <m:r>
                      <m:rPr>
                        <m:nor/>
                      </m:rPr>
                      <a:rPr lang="hu-HU" sz="1200" b="1" u="sng" smtClean="0"/>
                      <m:t>k</m:t>
                    </m:r>
                    <m:r>
                      <m:rPr>
                        <m:nor/>
                      </m:rPr>
                      <a:rPr lang="hu-HU" sz="1200" b="1" u="sng" smtClean="0"/>
                      <m:t> ∧ </m:t>
                    </m:r>
                    <m:r>
                      <m:rPr>
                        <m:nor/>
                      </m:rPr>
                      <a:rPr lang="hu-HU" sz="1200" b="1" u="sng" dirty="0" smtClean="0"/>
                      <m:t>j</m:t>
                    </m:r>
                    <m:r>
                      <m:rPr>
                        <m:nor/>
                      </m:rPr>
                      <a:rPr lang="hu-HU" sz="1200" b="1" u="sng" dirty="0" smtClean="0"/>
                      <m:t>=</m:t>
                    </m:r>
                    <m:r>
                      <m:rPr>
                        <m:nor/>
                      </m:rPr>
                      <a:rPr lang="hu-HU" sz="1200" b="1" u="sng" dirty="0" smtClean="0"/>
                      <m:t>l</m:t>
                    </m:r>
                    <m:r>
                      <m:rPr>
                        <m:nor/>
                      </m:rPr>
                      <a:rPr lang="hu-HU" sz="1200" b="1" u="sng" smtClean="0"/>
                      <m:t>)</m:t>
                    </m:r>
                  </m:oMath>
                </a14:m>
                <a:r>
                  <a:rPr lang="hu-HU" b="1" u="sng" baseline="0" dirty="0"/>
                  <a:t> </a:t>
                </a:r>
                <a:r>
                  <a:rPr lang="hu-HU" sz="1200" b="0" i="0" u="sng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u="sng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u="sng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u="sng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u="sng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u="sng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u="sng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 u="sng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u="sng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u="sng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u="sng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u="sng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 u="sng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u="sng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u="sng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u="sng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u="sng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u="sng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u="sng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u="sng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u="sng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u="sng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u="sng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u="sng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u="sng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u="sng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u="sng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u="sng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u="sng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u="sng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 dirty="0"/>
                                          <m:t>]</m:t>
                                        </m:r>
                                        <m:r>
                                          <a:rPr lang="hu-HU" sz="1200" b="1" i="1" u="sng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u="sng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u="sng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u="sng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u="sng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u="sng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u="sng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"(</a:t>
                </a:r>
                <a:r>
                  <a:rPr lang="hu-HU" sz="1200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]</a:t>
                </a:r>
                <a:r>
                  <a:rPr lang="hu-HU" sz="1200" i="0" dirty="0"/>
                  <a:t>"</a:t>
                </a:r>
                <a:r>
                  <a:rPr lang="hu-HU" sz="1200" dirty="0"/>
                  <a:t> azonos sorban vagy azonos oszlopban van vagy azonos átlóban van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=2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i="0" dirty="0"/>
                  <a:t>a</a:t>
                </a:r>
                <a:r>
                  <a:rPr lang="hu-HU" sz="1200" i="0" baseline="-25000" dirty="0"/>
                  <a:t>k,l</a:t>
                </a:r>
                <a:r>
                  <a:rPr lang="hu-HU" sz="1200" i="0" dirty="0"/>
                  <a:t>=1∧(i=k V j=l V |i−k|=|j−l|]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 ")</a:t>
                </a:r>
                <a:r>
                  <a:rPr lang="hu-HU" sz="1200" i="0" dirty="0"/>
                  <a:t>"</a:t>
                </a:r>
                <a:r>
                  <a:rPr lang="hu-HU" dirty="0"/>
                  <a:t> : Ha az </a:t>
                </a:r>
                <a:r>
                  <a:rPr lang="hu-HU" dirty="0" err="1"/>
                  <a:t>ai,j</a:t>
                </a:r>
                <a:r>
                  <a:rPr lang="hu-HU" dirty="0"/>
                  <a:t> ütésben áll akkor a környékén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1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b="0" i="0">
                    <a:latin typeface="Cambria Math" panose="02040503050406030204" pitchFamily="18" charset="0"/>
                  </a:rPr>
                  <a:t>i=k v j=l v |i−l|=|j−l|</a:t>
                </a:r>
                <a:r>
                  <a:rPr lang="hu-HU" sz="1200" i="0" dirty="0"/>
                  <a:t>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</a:t>
                </a:r>
                <a:r>
                  <a:rPr lang="hu-HU" dirty="0"/>
                  <a:t> : Ha valahol</a:t>
                </a:r>
                <a:r>
                  <a:rPr lang="hu-HU" baseline="0" dirty="0"/>
                  <a:t> királynő van a </a:t>
                </a:r>
                <a:r>
                  <a:rPr lang="hu-HU" baseline="0" dirty="0" err="1"/>
                  <a:t>saktáblán</a:t>
                </a:r>
                <a:r>
                  <a:rPr lang="hu-HU" baseline="0" dirty="0"/>
                  <a:t> akkor az összes cella átlóban, sorban és oszlopban ütésben kell hogy </a:t>
                </a:r>
                <a:r>
                  <a:rPr lang="hu-HU" baseline="0" dirty="0" err="1"/>
                  <a:t>áljon</a:t>
                </a:r>
                <a:endParaRPr lang="hu-HU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i="0">
                    <a:latin typeface="Cambria Math" panose="02040503050406030204" pitchFamily="18" charset="0"/>
                  </a:rPr>
                  <a:t>)</a:t>
                </a:r>
                <a:r>
                  <a:rPr lang="hu-HU" sz="1200" i="0"/>
                  <a:t>"</a:t>
                </a:r>
                <a:r>
                  <a:rPr lang="hu-HU" baseline="0" dirty="0"/>
                  <a:t> Nem ugyanaz a cella ahol a </a:t>
                </a:r>
                <a:r>
                  <a:rPr lang="hu-HU" baseline="0" dirty="0" err="1"/>
                  <a:t>királynönk</a:t>
                </a:r>
                <a:r>
                  <a:rPr lang="hu-HU" baseline="0" dirty="0"/>
                  <a:t> van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3999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cella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"(</a:t>
                </a:r>
                <a:r>
                  <a:rPr lang="hu-HU" sz="1200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]</a:t>
                </a:r>
                <a:r>
                  <a:rPr lang="hu-HU" sz="1200" i="0" dirty="0"/>
                  <a:t>"</a:t>
                </a:r>
                <a:r>
                  <a:rPr lang="hu-HU" sz="1200" dirty="0"/>
                  <a:t> azonos sorban vagy azonos oszlopban van vagy azonos átlóban van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=2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i="0" dirty="0"/>
                  <a:t>a</a:t>
                </a:r>
                <a:r>
                  <a:rPr lang="hu-HU" sz="1200" i="0" baseline="-25000" dirty="0"/>
                  <a:t>k,l</a:t>
                </a:r>
                <a:r>
                  <a:rPr lang="hu-HU" sz="1200" i="0" dirty="0"/>
                  <a:t>=1∧(i=k V j=l V |i−k|=|j−l|]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 ")</a:t>
                </a:r>
                <a:r>
                  <a:rPr lang="hu-HU" sz="1200" i="0" dirty="0"/>
                  <a:t>"</a:t>
                </a:r>
                <a:r>
                  <a:rPr lang="hu-HU" dirty="0"/>
                  <a:t> : Ha az </a:t>
                </a:r>
                <a:r>
                  <a:rPr lang="hu-HU" dirty="0" err="1"/>
                  <a:t>ai,j</a:t>
                </a:r>
                <a:r>
                  <a:rPr lang="hu-HU" dirty="0"/>
                  <a:t> ütésben áll akkor a környékén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1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b="0" i="0">
                    <a:latin typeface="Cambria Math" panose="02040503050406030204" pitchFamily="18" charset="0"/>
                  </a:rPr>
                  <a:t>i=k v j=l v |i−l|=|j−l|</a:t>
                </a:r>
                <a:r>
                  <a:rPr lang="hu-HU" sz="1200" i="0" dirty="0"/>
                  <a:t>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</a:t>
                </a:r>
                <a:r>
                  <a:rPr lang="hu-HU" dirty="0"/>
                  <a:t> : Ha valahol</a:t>
                </a:r>
                <a:r>
                  <a:rPr lang="hu-HU" baseline="0" dirty="0"/>
                  <a:t> királynő van a </a:t>
                </a:r>
                <a:r>
                  <a:rPr lang="hu-HU" baseline="0" dirty="0" err="1"/>
                  <a:t>saktáblán</a:t>
                </a:r>
                <a:r>
                  <a:rPr lang="hu-HU" baseline="0" dirty="0"/>
                  <a:t> akkor az összes cella átlóban, sorban és oszlopban ütésben kell hogy </a:t>
                </a:r>
                <a:r>
                  <a:rPr lang="hu-HU" baseline="0" dirty="0" err="1"/>
                  <a:t>áljon</a:t>
                </a:r>
                <a:endParaRPr lang="hu-HU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i="0">
                    <a:latin typeface="Cambria Math" panose="02040503050406030204" pitchFamily="18" charset="0"/>
                  </a:rPr>
                  <a:t>)</a:t>
                </a:r>
                <a:r>
                  <a:rPr lang="hu-HU" sz="1200" i="0"/>
                  <a:t>"</a:t>
                </a:r>
                <a:r>
                  <a:rPr lang="hu-HU" baseline="0" dirty="0"/>
                  <a:t> Nem ugyanaz a cella ahol a </a:t>
                </a:r>
                <a:r>
                  <a:rPr lang="hu-HU" baseline="0" dirty="0" err="1"/>
                  <a:t>királynönk</a:t>
                </a:r>
                <a:r>
                  <a:rPr lang="hu-HU" baseline="0" dirty="0"/>
                  <a:t> van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3387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cella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"(</a:t>
                </a:r>
                <a:r>
                  <a:rPr lang="hu-HU" sz="1200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]</a:t>
                </a:r>
                <a:r>
                  <a:rPr lang="hu-HU" sz="1200" i="0" dirty="0"/>
                  <a:t>"</a:t>
                </a:r>
                <a:r>
                  <a:rPr lang="hu-HU" sz="1200" dirty="0"/>
                  <a:t> azonos sorban vagy azonos oszlopban van vagy azonos átlóban van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=2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i="0" dirty="0"/>
                  <a:t>a</a:t>
                </a:r>
                <a:r>
                  <a:rPr lang="hu-HU" sz="1200" i="0" baseline="-25000" dirty="0"/>
                  <a:t>k,l</a:t>
                </a:r>
                <a:r>
                  <a:rPr lang="hu-HU" sz="1200" i="0" dirty="0"/>
                  <a:t>=1∧(i=k V j=l V |i−k|=|j−l|]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 ")</a:t>
                </a:r>
                <a:r>
                  <a:rPr lang="hu-HU" sz="1200" i="0" dirty="0"/>
                  <a:t>"</a:t>
                </a:r>
                <a:r>
                  <a:rPr lang="hu-HU" dirty="0"/>
                  <a:t> : Ha az </a:t>
                </a:r>
                <a:r>
                  <a:rPr lang="hu-HU" dirty="0" err="1"/>
                  <a:t>ai,j</a:t>
                </a:r>
                <a:r>
                  <a:rPr lang="hu-HU" dirty="0"/>
                  <a:t> ütésben áll akkor a környékén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1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⊃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" ⋁_(𝑘=1)^4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⋁_(𝑙=1)^4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i="0">
                    <a:latin typeface="Cambria Math" panose="02040503050406030204" pitchFamily="18" charset="0"/>
                  </a:rPr>
                  <a:t>"[</a:t>
                </a:r>
                <a:r>
                  <a:rPr lang="hu-HU" sz="1200" b="0" i="0">
                    <a:latin typeface="Cambria Math" panose="02040503050406030204" pitchFamily="18" charset="0"/>
                  </a:rPr>
                  <a:t>i=k v j=l v |i−l|=|j−l|</a:t>
                </a:r>
                <a:r>
                  <a:rPr lang="hu-HU" sz="1200" i="0" dirty="0"/>
                  <a:t>]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" </a:t>
                </a:r>
                <a:r>
                  <a:rPr lang="hu-HU" dirty="0"/>
                  <a:t> : Ha valahol</a:t>
                </a:r>
                <a:r>
                  <a:rPr lang="hu-HU" baseline="0" dirty="0"/>
                  <a:t> királynő van a </a:t>
                </a:r>
                <a:r>
                  <a:rPr lang="hu-HU" baseline="0" dirty="0" err="1"/>
                  <a:t>saktáblán</a:t>
                </a:r>
                <a:r>
                  <a:rPr lang="hu-HU" baseline="0" dirty="0"/>
                  <a:t> akkor az összes cella átlóban, sorban és oszlopban ütésben kell hogy </a:t>
                </a:r>
                <a:r>
                  <a:rPr lang="hu-HU" baseline="0" dirty="0" err="1"/>
                  <a:t>áljon</a:t>
                </a:r>
                <a:endParaRPr lang="hu-HU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i="0">
                    <a:latin typeface="Cambria Math" panose="02040503050406030204" pitchFamily="18" charset="0"/>
                  </a:rPr>
                  <a:t>)</a:t>
                </a:r>
                <a:r>
                  <a:rPr lang="hu-HU" sz="1200" i="0"/>
                  <a:t>"</a:t>
                </a:r>
                <a:r>
                  <a:rPr lang="hu-HU" baseline="0" dirty="0"/>
                  <a:t> Nem ugyanaz a cella ahol a </a:t>
                </a:r>
                <a:r>
                  <a:rPr lang="hu-HU" baseline="0" dirty="0" err="1"/>
                  <a:t>királynönk</a:t>
                </a:r>
                <a:r>
                  <a:rPr lang="hu-HU" baseline="0" dirty="0"/>
                  <a:t> van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60731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cella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u="sng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u="sng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u="sng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u="sng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u="sng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 u="sng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u="sng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u="sng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u="sng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u="sng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u="sng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u="sng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u="sng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u="sng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u="sng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"i=k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azonos oszlopban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j=l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átlóban ütésben </a:t>
                </a:r>
                <a:r>
                  <a:rPr lang="hu-HU" sz="1200" b="1" i="0">
                    <a:latin typeface="Cambria Math" panose="02040503050406030204" pitchFamily="18" charset="0"/>
                  </a:rPr>
                  <a:t>|i−l|=|j−l|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</a:rPr>
                  <a:t>áll: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=2 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⋁_(𝒌=𝟏)^𝟒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⋁_(𝒍=𝟏)^𝟒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"[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k,l</a:t>
                </a:r>
                <a:r>
                  <a:rPr lang="hu-HU" sz="1200" b="1" i="0" dirty="0"/>
                  <a:t>=1∧(i=k V j=l V |i−k|=|j−l|]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cella ahol maga királynő áll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〖⋀_(𝒋=𝟏)^𝟒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(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 ⊃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⋀_(𝒌=𝟏)^𝟒▒⋀_(𝒍=𝟏)^𝟒▒〖"(</a:t>
                </a:r>
                <a:r>
                  <a:rPr lang="hu-HU" sz="1200" b="1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b="1" i="0" dirty="0"/>
                  <a:t>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"</a:t>
                </a:r>
                <a:r>
                  <a:rPr lang="hu-HU" sz="1200" b="1" i="0" dirty="0"/>
                  <a:t>∧ </a:t>
                </a:r>
                <a:r>
                  <a:rPr lang="hu-HU" sz="1200" b="1" i="0"/>
                  <a:t>¬(i=k ∧ </a:t>
                </a:r>
                <a:r>
                  <a:rPr lang="hu-HU" sz="1200" b="1" i="0" dirty="0"/>
                  <a:t>j=l</a:t>
                </a:r>
                <a:r>
                  <a:rPr lang="hu-HU" sz="1200" b="1" i="0"/>
                  <a:t>)</a:t>
                </a:r>
                <a:r>
                  <a:rPr lang="hu-HU" sz="1200" b="1" i="0" dirty="0"/>
                  <a:t>⊃ak</a:t>
                </a:r>
                <a:r>
                  <a:rPr lang="hu-HU" sz="1200" b="1" i="0" baseline="-25000" dirty="0"/>
                  <a:t>,l</a:t>
                </a:r>
                <a:r>
                  <a:rPr lang="hu-HU" sz="1200" b="1" i="0" dirty="0"/>
                  <a:t>=2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〗 "</a:t>
                </a:r>
                <a:r>
                  <a:rPr lang="hu-HU" sz="1200" b="1" i="0" dirty="0"/>
                  <a:t>)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┤ )</a:t>
                </a:r>
                <a:r>
                  <a:rPr lang="hu-HU" sz="1200" b="1" i="0">
                    <a:latin typeface="Cambria Math" panose="02040503050406030204" pitchFamily="18" charset="0"/>
                  </a:rPr>
                  <a:t>〗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u="sng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 u="sng">
                    <a:latin typeface="Cambria Math" panose="02040503050406030204" pitchFamily="18" charset="0"/>
                  </a:rPr>
                  <a:t>⋁_(𝒋=𝟏)^𝟒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▒"</a:t>
                </a:r>
                <a:r>
                  <a:rPr lang="hu-HU" sz="1200" b="1" i="0" u="sng" dirty="0"/>
                  <a:t>a</a:t>
                </a:r>
                <a:r>
                  <a:rPr lang="hu-HU" sz="1200" b="1" i="0" u="sng" baseline="-25000" dirty="0"/>
                  <a:t>i,j</a:t>
                </a:r>
                <a:r>
                  <a:rPr lang="hu-HU" sz="1200" b="1" i="0" u="sng" dirty="0"/>
                  <a:t>=1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1" i="0" dirty="0"/>
                  <a:t>"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6561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cella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u="sng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u="sng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u="sng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u="sng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u="sng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 u="sng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u="sng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u="sng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u="sng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u="sng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u="sng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u="sng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u="sng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u="sng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u="sng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u="sng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"i=k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azonos oszlopban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j=l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átlóban ütésben </a:t>
                </a:r>
                <a:r>
                  <a:rPr lang="hu-HU" sz="1200" b="1" i="0">
                    <a:latin typeface="Cambria Math" panose="02040503050406030204" pitchFamily="18" charset="0"/>
                  </a:rPr>
                  <a:t>|i−l|=|j−l|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</a:rPr>
                  <a:t>áll: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=2 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⋁_(𝒌=𝟏)^𝟒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⋁_(𝒍=𝟏)^𝟒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"[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k,l</a:t>
                </a:r>
                <a:r>
                  <a:rPr lang="hu-HU" sz="1200" b="1" i="0" dirty="0"/>
                  <a:t>=1∧(i=k V j=l V |i−k|=|j−l|]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cella ahol maga királynő áll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〖⋀_(𝒋=𝟏)^𝟒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(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 ⊃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⋀_(𝒌=𝟏)^𝟒▒⋀_(𝒍=𝟏)^𝟒▒〖"(</a:t>
                </a:r>
                <a:r>
                  <a:rPr lang="hu-HU" sz="1200" b="1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b="1" i="0" dirty="0"/>
                  <a:t>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"</a:t>
                </a:r>
                <a:r>
                  <a:rPr lang="hu-HU" sz="1200" b="1" i="0" dirty="0"/>
                  <a:t>∧ </a:t>
                </a:r>
                <a:r>
                  <a:rPr lang="hu-HU" sz="1200" b="1" i="0"/>
                  <a:t>¬(i=k ∧ </a:t>
                </a:r>
                <a:r>
                  <a:rPr lang="hu-HU" sz="1200" b="1" i="0" dirty="0"/>
                  <a:t>j=l</a:t>
                </a:r>
                <a:r>
                  <a:rPr lang="hu-HU" sz="1200" b="1" i="0"/>
                  <a:t>)</a:t>
                </a:r>
                <a:r>
                  <a:rPr lang="hu-HU" sz="1200" b="1" i="0" dirty="0"/>
                  <a:t>⊃ak</a:t>
                </a:r>
                <a:r>
                  <a:rPr lang="hu-HU" sz="1200" b="1" i="0" baseline="-25000" dirty="0"/>
                  <a:t>,l</a:t>
                </a:r>
                <a:r>
                  <a:rPr lang="hu-HU" sz="1200" b="1" i="0" dirty="0"/>
                  <a:t>=2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〗 "</a:t>
                </a:r>
                <a:r>
                  <a:rPr lang="hu-HU" sz="1200" b="1" i="0" dirty="0"/>
                  <a:t>)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┤ )</a:t>
                </a:r>
                <a:r>
                  <a:rPr lang="hu-HU" sz="1200" b="1" i="0">
                    <a:latin typeface="Cambria Math" panose="02040503050406030204" pitchFamily="18" charset="0"/>
                  </a:rPr>
                  <a:t>〗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 u="sng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 u="sng">
                    <a:latin typeface="Cambria Math" panose="02040503050406030204" pitchFamily="18" charset="0"/>
                  </a:rPr>
                  <a:t>⋁_(𝒋=𝟏)^𝟒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▒"</a:t>
                </a:r>
                <a:r>
                  <a:rPr lang="hu-HU" sz="1200" b="1" i="0" u="sng" dirty="0"/>
                  <a:t>a</a:t>
                </a:r>
                <a:r>
                  <a:rPr lang="hu-HU" sz="1200" b="1" i="0" u="sng" baseline="-25000" dirty="0"/>
                  <a:t>i,j</a:t>
                </a:r>
                <a:r>
                  <a:rPr lang="hu-HU" sz="1200" b="1" i="0" u="sng" dirty="0"/>
                  <a:t>=1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1" i="0" dirty="0"/>
                  <a:t>"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66447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u="sng" dirty="0" smtClean="0"/>
                      <m:t>a</m:t>
                    </m:r>
                    <m:r>
                      <m:rPr>
                        <m:nor/>
                      </m:rPr>
                      <a:rPr lang="hu-HU" sz="1200" b="1" u="sng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u="sng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u="sng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u="sng" dirty="0" smtClean="0"/>
                      <m:t>=</m:t>
                    </m:r>
                    <m:r>
                      <m:rPr>
                        <m:nor/>
                      </m:rPr>
                      <a:rPr lang="hu-HU" sz="1200" b="1" i="0" u="sng" dirty="0" smtClean="0"/>
                      <m:t>0</m:t>
                    </m:r>
                  </m:oMath>
                </a14:m>
                <a:endParaRPr lang="hu-HU" sz="1200" b="1" i="0" u="sng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"i=k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azonos oszlopban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j=l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átlóban ütésben </a:t>
                </a:r>
                <a:r>
                  <a:rPr lang="hu-HU" sz="1200" b="1" i="0">
                    <a:latin typeface="Cambria Math" panose="02040503050406030204" pitchFamily="18" charset="0"/>
                  </a:rPr>
                  <a:t>|i−l|=|j−l|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</a:rPr>
                  <a:t>áll: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=2 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⋁_(𝒌=𝟏)^𝟒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⋁_(𝒍=𝟏)^𝟒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"[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k,l</a:t>
                </a:r>
                <a:r>
                  <a:rPr lang="hu-HU" sz="1200" b="1" i="0" dirty="0"/>
                  <a:t>=1∧(i=k V j=l V |i−k|=|j−l|]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〖⋀_(𝒋=𝟏)^𝟒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(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 ⊃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⋀_(𝒌=𝟏)^𝟒▒⋀_(𝒍=𝟏)^𝟒▒〖"(</a:t>
                </a:r>
                <a:r>
                  <a:rPr lang="hu-HU" sz="1200" b="1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b="1" i="0" dirty="0"/>
                  <a:t>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"</a:t>
                </a:r>
                <a:r>
                  <a:rPr lang="hu-HU" sz="1200" b="1" i="0" dirty="0"/>
                  <a:t>∧ </a:t>
                </a:r>
                <a:r>
                  <a:rPr lang="hu-HU" sz="1200" b="1" i="0"/>
                  <a:t>¬(i=k ∧ </a:t>
                </a:r>
                <a:r>
                  <a:rPr lang="hu-HU" sz="1200" b="1" i="0" dirty="0"/>
                  <a:t>j=l</a:t>
                </a:r>
                <a:r>
                  <a:rPr lang="hu-HU" sz="1200" b="1" i="0"/>
                  <a:t>)</a:t>
                </a:r>
                <a:r>
                  <a:rPr lang="hu-HU" sz="1200" b="1" i="0" dirty="0"/>
                  <a:t>⊃ak</a:t>
                </a:r>
                <a:r>
                  <a:rPr lang="hu-HU" sz="1200" b="1" i="0" baseline="-25000" dirty="0"/>
                  <a:t>,l</a:t>
                </a:r>
                <a:r>
                  <a:rPr lang="hu-HU" sz="1200" b="1" i="0" dirty="0"/>
                  <a:t>=2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〗 "</a:t>
                </a:r>
                <a:r>
                  <a:rPr lang="hu-HU" sz="1200" b="1" i="0" dirty="0"/>
                  <a:t>)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┤ )</a:t>
                </a:r>
                <a:r>
                  <a:rPr lang="hu-HU" sz="1200" b="1" i="0">
                    <a:latin typeface="Cambria Math" panose="02040503050406030204" pitchFamily="18" charset="0"/>
                  </a:rPr>
                  <a:t>〗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"a</a:t>
                </a:r>
                <a:r>
                  <a:rPr lang="hu-HU" sz="1200" b="1" i="0" u="sng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1" i="0" u="sng" dirty="0"/>
                  <a:t>"</a:t>
                </a:r>
                <a:endParaRPr lang="hu-HU" sz="1200" b="1" i="0" u="sng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57168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u="sng" dirty="0" smtClean="0"/>
                      <m:t>a</m:t>
                    </m:r>
                    <m:r>
                      <m:rPr>
                        <m:nor/>
                      </m:rPr>
                      <a:rPr lang="hu-HU" sz="1200" b="1" u="sng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u="sng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u="sng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u="sng" dirty="0" smtClean="0"/>
                      <m:t>=</m:t>
                    </m:r>
                    <m:r>
                      <m:rPr>
                        <m:nor/>
                      </m:rPr>
                      <a:rPr lang="hu-HU" sz="1200" b="1" i="0" u="sng" dirty="0" smtClean="0"/>
                      <m:t>0</m:t>
                    </m:r>
                  </m:oMath>
                </a14:m>
                <a:endParaRPr lang="hu-HU" sz="1200" b="1" i="0" u="sng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"i=k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azonos oszlopban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j=l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átlóban ütésben </a:t>
                </a:r>
                <a:r>
                  <a:rPr lang="hu-HU" sz="1200" b="1" i="0">
                    <a:latin typeface="Cambria Math" panose="02040503050406030204" pitchFamily="18" charset="0"/>
                  </a:rPr>
                  <a:t>|i−l|=|j−l|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</a:rPr>
                  <a:t>áll: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=2 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⋁_(𝒌=𝟏)^𝟒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⋁_(𝒍=𝟏)^𝟒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"[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k,l</a:t>
                </a:r>
                <a:r>
                  <a:rPr lang="hu-HU" sz="1200" b="1" i="0" dirty="0"/>
                  <a:t>=1∧(i=k V j=l V |i−k|=|j−l|]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〖⋀_(𝒋=𝟏)^𝟒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(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 ⊃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⋀_(𝒌=𝟏)^𝟒▒⋀_(𝒍=𝟏)^𝟒▒〖"(</a:t>
                </a:r>
                <a:r>
                  <a:rPr lang="hu-HU" sz="1200" b="1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b="1" i="0" dirty="0"/>
                  <a:t>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"</a:t>
                </a:r>
                <a:r>
                  <a:rPr lang="hu-HU" sz="1200" b="1" i="0" dirty="0"/>
                  <a:t>∧ </a:t>
                </a:r>
                <a:r>
                  <a:rPr lang="hu-HU" sz="1200" b="1" i="0"/>
                  <a:t>¬(i=k ∧ </a:t>
                </a:r>
                <a:r>
                  <a:rPr lang="hu-HU" sz="1200" b="1" i="0" dirty="0"/>
                  <a:t>j=l</a:t>
                </a:r>
                <a:r>
                  <a:rPr lang="hu-HU" sz="1200" b="1" i="0"/>
                  <a:t>)</a:t>
                </a:r>
                <a:r>
                  <a:rPr lang="hu-HU" sz="1200" b="1" i="0" dirty="0"/>
                  <a:t>⊃ak</a:t>
                </a:r>
                <a:r>
                  <a:rPr lang="hu-HU" sz="1200" b="1" i="0" baseline="-25000" dirty="0"/>
                  <a:t>,l</a:t>
                </a:r>
                <a:r>
                  <a:rPr lang="hu-HU" sz="1200" b="1" i="0" dirty="0"/>
                  <a:t>=2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〗 "</a:t>
                </a:r>
                <a:r>
                  <a:rPr lang="hu-HU" sz="1200" b="1" i="0" dirty="0"/>
                  <a:t>)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┤ )</a:t>
                </a:r>
                <a:r>
                  <a:rPr lang="hu-HU" sz="1200" b="1" i="0">
                    <a:latin typeface="Cambria Math" panose="02040503050406030204" pitchFamily="18" charset="0"/>
                  </a:rPr>
                  <a:t>〗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"a</a:t>
                </a:r>
                <a:r>
                  <a:rPr lang="hu-HU" sz="1200" b="1" i="0" u="sng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1" i="0" u="sng" dirty="0"/>
                  <a:t>"</a:t>
                </a:r>
                <a:endParaRPr lang="hu-HU" sz="1200" b="1" i="0" u="sng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8088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u="sng" dirty="0" smtClean="0"/>
                      <m:t>a</m:t>
                    </m:r>
                    <m:r>
                      <m:rPr>
                        <m:nor/>
                      </m:rPr>
                      <a:rPr lang="hu-HU" sz="1200" b="1" u="sng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u="sng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u="sng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u="sng" dirty="0" smtClean="0"/>
                      <m:t>=</m:t>
                    </m:r>
                    <m:r>
                      <m:rPr>
                        <m:nor/>
                      </m:rPr>
                      <a:rPr lang="hu-HU" sz="1200" b="1" i="0" u="sng" dirty="0" smtClean="0"/>
                      <m:t>0</m:t>
                    </m:r>
                  </m:oMath>
                </a14:m>
                <a:endParaRPr lang="hu-HU" sz="1200" b="1" i="0" u="sng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</m:t>
                    </m:r>
                    <m:r>
                      <m:rPr>
                        <m:nor/>
                      </m:rPr>
                      <a:rPr lang="hu-HU" sz="1200" b="1" i="0" smtClean="0"/>
                      <m:t>(</m:t>
                    </m:r>
                    <m:r>
                      <m:rPr>
                        <m:nor/>
                      </m:rPr>
                      <a:rPr lang="hu-HU" sz="1200" b="1" i="0" smtClean="0"/>
                      <m:t>i</m:t>
                    </m:r>
                    <m:r>
                      <m:rPr>
                        <m:nor/>
                      </m:rPr>
                      <a:rPr lang="hu-HU" sz="1200" b="1" i="0" smtClean="0"/>
                      <m:t>=</m:t>
                    </m:r>
                    <m:r>
                      <m:rPr>
                        <m:nor/>
                      </m:rPr>
                      <a:rPr lang="hu-HU" sz="1200" b="1" i="0" smtClean="0"/>
                      <m:t>k</m:t>
                    </m:r>
                    <m:r>
                      <m:rPr>
                        <m:nor/>
                      </m:rPr>
                      <a:rPr lang="hu-HU" sz="1200" b="1" i="0" smtClean="0"/>
                      <m:t> ∧ </m:t>
                    </m:r>
                    <m:r>
                      <m:rPr>
                        <m:nor/>
                      </m:rPr>
                      <a:rPr lang="hu-HU" sz="1200" b="1" i="0" dirty="0" smtClean="0"/>
                      <m:t>j</m:t>
                    </m:r>
                    <m:r>
                      <m:rPr>
                        <m:nor/>
                      </m:rPr>
                      <a:rPr lang="hu-HU" sz="1200" b="1" i="0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l</m:t>
                    </m:r>
                    <m:r>
                      <m:rPr>
                        <m:nor/>
                      </m:rPr>
                      <a:rPr lang="hu-HU" sz="1200" b="1" i="0" smtClean="0"/>
                      <m:t>)</m:t>
                    </m:r>
                  </m:oMath>
                </a14:m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"i=k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azonos oszlopban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j=l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átlóban ütésben </a:t>
                </a:r>
                <a:r>
                  <a:rPr lang="hu-HU" sz="1200" b="1" i="0">
                    <a:latin typeface="Cambria Math" panose="02040503050406030204" pitchFamily="18" charset="0"/>
                  </a:rPr>
                  <a:t>|i−l|=|j−l|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</a:rPr>
                  <a:t>áll: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=2 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⋁_(𝒌=𝟏)^𝟒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⋁_(𝒍=𝟏)^𝟒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"[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k,l</a:t>
                </a:r>
                <a:r>
                  <a:rPr lang="hu-HU" sz="1200" b="1" i="0" dirty="0"/>
                  <a:t>=1∧(i=k V j=l V |i−k|=|j−l|]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〖⋀_(𝒋=𝟏)^𝟒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(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 ⊃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⋀_(𝒌=𝟏)^𝟒▒⋀_(𝒍=𝟏)^𝟒▒〖"(</a:t>
                </a:r>
                <a:r>
                  <a:rPr lang="hu-HU" sz="1200" b="1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b="1" i="0" dirty="0"/>
                  <a:t>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"</a:t>
                </a:r>
                <a:r>
                  <a:rPr lang="hu-HU" sz="1200" b="1" i="0" dirty="0"/>
                  <a:t>∧ </a:t>
                </a:r>
                <a:r>
                  <a:rPr lang="hu-HU" sz="1200" b="1" i="0"/>
                  <a:t>¬(i=k ∧ </a:t>
                </a:r>
                <a:r>
                  <a:rPr lang="hu-HU" sz="1200" b="1" i="0" dirty="0"/>
                  <a:t>j=l</a:t>
                </a:r>
                <a:r>
                  <a:rPr lang="hu-HU" sz="1200" b="1" i="0"/>
                  <a:t>)</a:t>
                </a:r>
                <a:r>
                  <a:rPr lang="hu-HU" sz="1200" b="1" i="0" dirty="0"/>
                  <a:t>⊃ak</a:t>
                </a:r>
                <a:r>
                  <a:rPr lang="hu-HU" sz="1200" b="1" i="0" baseline="-25000" dirty="0"/>
                  <a:t>,l</a:t>
                </a:r>
                <a:r>
                  <a:rPr lang="hu-HU" sz="1200" b="1" i="0" dirty="0"/>
                  <a:t>=2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〗 "</a:t>
                </a:r>
                <a:r>
                  <a:rPr lang="hu-HU" sz="1200" b="1" i="0" dirty="0"/>
                  <a:t>)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┤ )</a:t>
                </a:r>
                <a:r>
                  <a:rPr lang="hu-HU" sz="1200" b="1" i="0">
                    <a:latin typeface="Cambria Math" panose="02040503050406030204" pitchFamily="18" charset="0"/>
                  </a:rPr>
                  <a:t>〗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"a</a:t>
                </a:r>
                <a:r>
                  <a:rPr lang="hu-HU" sz="1200" b="1" i="0" u="sng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1" i="0" u="sng" dirty="0"/>
                  <a:t>"</a:t>
                </a:r>
                <a:endParaRPr lang="hu-HU" sz="1200" b="1" i="0" u="sng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dirty="0"/>
                  <a:t>(k=i V l=j V |i-k|=|j-l| ∧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sz="1200" b="1" dirty="0"/>
                  <a:t>) </a:t>
                </a:r>
                <a:r>
                  <a:rPr lang="hu-HU" sz="1200" dirty="0"/>
                  <a:t>és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9049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u="sng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u="sng" smtClean="0"/>
                      <m:t>¬</m:t>
                    </m:r>
                    <m:r>
                      <m:rPr>
                        <m:nor/>
                      </m:rPr>
                      <a:rPr lang="hu-HU" sz="1200" b="1" i="0" u="sng" smtClean="0"/>
                      <m:t>(</m:t>
                    </m:r>
                    <m:r>
                      <m:rPr>
                        <m:nor/>
                      </m:rPr>
                      <a:rPr lang="hu-HU" sz="1200" b="1" i="0" u="sng" smtClean="0"/>
                      <m:t>i</m:t>
                    </m:r>
                    <m:r>
                      <m:rPr>
                        <m:nor/>
                      </m:rPr>
                      <a:rPr lang="hu-HU" sz="1200" b="1" i="0" u="sng" smtClean="0"/>
                      <m:t>=</m:t>
                    </m:r>
                    <m:r>
                      <m:rPr>
                        <m:nor/>
                      </m:rPr>
                      <a:rPr lang="hu-HU" sz="1200" b="1" i="0" u="sng" smtClean="0"/>
                      <m:t>k</m:t>
                    </m:r>
                    <m:r>
                      <m:rPr>
                        <m:nor/>
                      </m:rPr>
                      <a:rPr lang="hu-HU" sz="1200" b="1" i="0" u="sng" smtClean="0"/>
                      <m:t> ∧ </m:t>
                    </m:r>
                    <m:r>
                      <m:rPr>
                        <m:nor/>
                      </m:rPr>
                      <a:rPr lang="hu-HU" sz="1200" b="1" i="0" u="sng" dirty="0" smtClean="0"/>
                      <m:t>j</m:t>
                    </m:r>
                    <m:r>
                      <m:rPr>
                        <m:nor/>
                      </m:rPr>
                      <a:rPr lang="hu-HU" sz="1200" b="1" i="0" u="sng" dirty="0" smtClean="0"/>
                      <m:t>=</m:t>
                    </m:r>
                    <m:r>
                      <m:rPr>
                        <m:nor/>
                      </m:rPr>
                      <a:rPr lang="hu-HU" sz="1200" b="1" i="0" u="sng" dirty="0" smtClean="0"/>
                      <m:t>l</m:t>
                    </m:r>
                    <m:r>
                      <m:rPr>
                        <m:nor/>
                      </m:rPr>
                      <a:rPr lang="hu-HU" sz="1200" b="1" i="0" u="sng" smtClean="0"/>
                      <m:t>)</m:t>
                    </m:r>
                  </m:oMath>
                </a14:m>
                <a:r>
                  <a:rPr lang="hu-HU" sz="1200" b="1" u="sng" dirty="0"/>
                  <a:t>) </a:t>
                </a:r>
                <a:r>
                  <a:rPr lang="hu-HU" sz="1200" u="sng" dirty="0"/>
                  <a:t>és </a:t>
                </a:r>
                <a:r>
                  <a:rPr lang="hu-HU" sz="1200" b="0" i="0" u="sng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u="sng" dirty="0" err="1"/>
                  <a:t>a</a:t>
                </a:r>
                <a:r>
                  <a:rPr lang="hu-HU" sz="1200" u="sng" baseline="-25000" dirty="0" err="1"/>
                  <a:t>k,l</a:t>
                </a:r>
                <a:r>
                  <a:rPr lang="hu-HU" sz="1200" b="0" i="0" u="sng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"i=k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azonos oszlopban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j=l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átlóban ütésben </a:t>
                </a:r>
                <a:r>
                  <a:rPr lang="hu-HU" sz="1200" b="1" i="0">
                    <a:latin typeface="Cambria Math" panose="02040503050406030204" pitchFamily="18" charset="0"/>
                  </a:rPr>
                  <a:t>|i−l|=|j−l|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</a:rPr>
                  <a:t>áll: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=2 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⋁_(𝒌=𝟏)^𝟒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⋁_(𝒍=𝟏)^𝟒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"[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k,l</a:t>
                </a:r>
                <a:r>
                  <a:rPr lang="hu-HU" sz="1200" b="1" i="0" dirty="0"/>
                  <a:t>=1∧(i=k V j=l V |i−k|=|j−l|]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〖⋀_(𝒋=𝟏)^𝟒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(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 ⊃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⋀_(𝒌=𝟏)^𝟒▒⋀_(𝒍=𝟏)^𝟒▒〖"(</a:t>
                </a:r>
                <a:r>
                  <a:rPr lang="hu-HU" sz="1200" b="1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b="1" i="0" dirty="0"/>
                  <a:t>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"</a:t>
                </a:r>
                <a:r>
                  <a:rPr lang="hu-HU" sz="1200" b="1" i="0" dirty="0"/>
                  <a:t>∧ </a:t>
                </a:r>
                <a:r>
                  <a:rPr lang="hu-HU" sz="1200" b="1" i="0"/>
                  <a:t>¬(i=k ∧ </a:t>
                </a:r>
                <a:r>
                  <a:rPr lang="hu-HU" sz="1200" b="1" i="0" dirty="0"/>
                  <a:t>j=l</a:t>
                </a:r>
                <a:r>
                  <a:rPr lang="hu-HU" sz="1200" b="1" i="0"/>
                  <a:t>)</a:t>
                </a:r>
                <a:r>
                  <a:rPr lang="hu-HU" sz="1200" b="1" i="0" dirty="0"/>
                  <a:t>⊃ak</a:t>
                </a:r>
                <a:r>
                  <a:rPr lang="hu-HU" sz="1200" b="1" i="0" baseline="-25000" dirty="0"/>
                  <a:t>,l</a:t>
                </a:r>
                <a:r>
                  <a:rPr lang="hu-HU" sz="1200" b="1" i="0" dirty="0"/>
                  <a:t>=2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〗 "</a:t>
                </a:r>
                <a:r>
                  <a:rPr lang="hu-HU" sz="1200" b="1" i="0" dirty="0"/>
                  <a:t>)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┤ )</a:t>
                </a:r>
                <a:r>
                  <a:rPr lang="hu-HU" sz="1200" b="1" i="0">
                    <a:latin typeface="Cambria Math" panose="02040503050406030204" pitchFamily="18" charset="0"/>
                  </a:rPr>
                  <a:t>〗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1" i="0" dirty="0"/>
                  <a:t>"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u="sng" dirty="0"/>
                  <a:t>(k=i V l=j V |i-k|=|j-l| ∧ </a:t>
                </a:r>
                <a:r>
                  <a:rPr lang="hu-HU" sz="1200" b="1" i="0" u="sng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 u="sng">
                    <a:latin typeface="Cambria Math" panose="02040503050406030204" pitchFamily="18" charset="0"/>
                  </a:rPr>
                  <a:t>)</a:t>
                </a:r>
                <a:r>
                  <a:rPr lang="hu-HU" sz="1200" b="1" i="0" u="sng"/>
                  <a:t>"</a:t>
                </a:r>
                <a:r>
                  <a:rPr lang="hu-HU" sz="1200" b="1" u="sng" dirty="0"/>
                  <a:t>) </a:t>
                </a:r>
                <a:r>
                  <a:rPr lang="hu-HU" sz="1200" u="sng" dirty="0"/>
                  <a:t>és </a:t>
                </a:r>
                <a:r>
                  <a:rPr lang="hu-HU" sz="1200" b="0" i="0" u="sng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u="sng" dirty="0" err="1"/>
                  <a:t>a</a:t>
                </a:r>
                <a:r>
                  <a:rPr lang="hu-HU" sz="1200" u="sng" baseline="-25000" dirty="0" err="1"/>
                  <a:t>k,l</a:t>
                </a:r>
                <a:r>
                  <a:rPr lang="hu-HU" sz="1200" b="0" i="0" u="sng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3481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azonos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oszlopban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vagy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ban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sben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hu-HU" sz="1200" b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hu-HU" sz="1200" b="0" i="0" dirty="0" smtClean="0"/>
                      <m:t>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=2 ⊃ </m:t>
                    </m:r>
                    <m:nary>
                      <m:naryPr>
                        <m:chr m:val="⋁"/>
                        <m:ctrlPr>
                          <a:rPr lang="hu-HU" sz="1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=1∧(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 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|=|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|]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smtClean="0"/>
                      <m:t>¬(</m:t>
                    </m:r>
                    <m:r>
                      <m:rPr>
                        <m:nor/>
                      </m:rPr>
                      <a:rPr lang="hu-HU" sz="1200" b="1" smtClean="0"/>
                      <m:t>i</m:t>
                    </m:r>
                    <m:r>
                      <m:rPr>
                        <m:nor/>
                      </m:rPr>
                      <a:rPr lang="hu-HU" sz="1200" b="1" smtClean="0"/>
                      <m:t>=</m:t>
                    </m:r>
                    <m:r>
                      <m:rPr>
                        <m:nor/>
                      </m:rPr>
                      <a:rPr lang="hu-HU" sz="1200" b="1" smtClean="0"/>
                      <m:t>k</m:t>
                    </m:r>
                    <m:r>
                      <m:rPr>
                        <m:nor/>
                      </m:rPr>
                      <a:rPr lang="hu-HU" sz="1200" b="1" smtClean="0"/>
                      <m:t> ∧ </m:t>
                    </m:r>
                    <m:r>
                      <m:rPr>
                        <m:nor/>
                      </m:rPr>
                      <a:rPr lang="hu-HU" sz="1200" b="1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dirty="0" smtClean="0"/>
                      <m:t>l</m:t>
                    </m:r>
                    <m:r>
                      <m:rPr>
                        <m:nor/>
                      </m:rPr>
                      <a:rPr lang="hu-HU" sz="1200" b="1" smtClean="0"/>
                      <m:t>)</m:t>
                    </m:r>
                  </m:oMath>
                </a14:m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 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2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]</m:t>
                                        </m:r>
                                        <m:r>
                                          <a:rPr lang="hu-HU" sz="12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ak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200" b="1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200" b="1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200" b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200" b="1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dirty="0" smtClean="0"/>
                      <m:t>a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i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,</m:t>
                    </m:r>
                    <m:r>
                      <m:rPr>
                        <m:nor/>
                      </m:rPr>
                      <a:rPr lang="hu-HU" sz="1200" b="1" baseline="-25000" dirty="0" smtClean="0"/>
                      <m:t>j</m:t>
                    </m:r>
                    <m:r>
                      <m:rPr>
                        <m:nor/>
                      </m:rPr>
                      <a:rPr lang="hu-HU" sz="1200" b="1" dirty="0" smtClean="0"/>
                      <m:t>=</m:t>
                    </m:r>
                    <m:r>
                      <m:rPr>
                        <m:nor/>
                      </m:rPr>
                      <a:rPr lang="hu-HU" sz="1200" b="1" i="0" dirty="0" smtClean="0"/>
                      <m:t>0</m:t>
                    </m:r>
                  </m:oMath>
                </a14:m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u="sng" dirty="0"/>
                  <a:t>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1" u="sng" smtClean="0"/>
                      <m:t>¬</m:t>
                    </m:r>
                    <m:r>
                      <m:rPr>
                        <m:nor/>
                      </m:rPr>
                      <a:rPr lang="hu-HU" sz="1200" b="1" i="0" u="sng" smtClean="0"/>
                      <m:t>(</m:t>
                    </m:r>
                    <m:r>
                      <m:rPr>
                        <m:nor/>
                      </m:rPr>
                      <a:rPr lang="hu-HU" sz="1200" b="1" i="0" u="sng" smtClean="0"/>
                      <m:t>i</m:t>
                    </m:r>
                    <m:r>
                      <m:rPr>
                        <m:nor/>
                      </m:rPr>
                      <a:rPr lang="hu-HU" sz="1200" b="1" i="0" u="sng" smtClean="0"/>
                      <m:t>=</m:t>
                    </m:r>
                    <m:r>
                      <m:rPr>
                        <m:nor/>
                      </m:rPr>
                      <a:rPr lang="hu-HU" sz="1200" b="1" i="0" u="sng" smtClean="0"/>
                      <m:t>k</m:t>
                    </m:r>
                    <m:r>
                      <m:rPr>
                        <m:nor/>
                      </m:rPr>
                      <a:rPr lang="hu-HU" sz="1200" b="1" i="0" u="sng" smtClean="0"/>
                      <m:t> ∧ </m:t>
                    </m:r>
                    <m:r>
                      <m:rPr>
                        <m:nor/>
                      </m:rPr>
                      <a:rPr lang="hu-HU" sz="1200" b="1" i="0" u="sng" dirty="0" smtClean="0"/>
                      <m:t>j</m:t>
                    </m:r>
                    <m:r>
                      <m:rPr>
                        <m:nor/>
                      </m:rPr>
                      <a:rPr lang="hu-HU" sz="1200" b="1" i="0" u="sng" dirty="0" smtClean="0"/>
                      <m:t>=</m:t>
                    </m:r>
                    <m:r>
                      <m:rPr>
                        <m:nor/>
                      </m:rPr>
                      <a:rPr lang="hu-HU" sz="1200" b="1" i="0" u="sng" dirty="0" smtClean="0"/>
                      <m:t>l</m:t>
                    </m:r>
                    <m:r>
                      <m:rPr>
                        <m:nor/>
                      </m:rPr>
                      <a:rPr lang="hu-HU" sz="1200" b="1" i="0" u="sng" smtClean="0"/>
                      <m:t>)</m:t>
                    </m:r>
                  </m:oMath>
                </a14:m>
                <a:r>
                  <a:rPr lang="hu-HU" sz="1200" b="1" u="sng" dirty="0"/>
                  <a:t>) </a:t>
                </a:r>
                <a:r>
                  <a:rPr lang="hu-HU" sz="1200" u="sng" dirty="0"/>
                  <a:t>és </a:t>
                </a:r>
                <a:r>
                  <a:rPr lang="hu-HU" sz="1200" b="0" i="0" u="sng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u="sng" dirty="0" err="1"/>
                  <a:t>a</a:t>
                </a:r>
                <a:r>
                  <a:rPr lang="hu-HU" sz="1200" u="sng" baseline="-25000" dirty="0" err="1"/>
                  <a:t>k,l</a:t>
                </a:r>
                <a:r>
                  <a:rPr lang="hu-HU" sz="1200" b="0" i="0" u="sng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Balról jobbra haladunk a királynők kipakolásával és jelöljük 0-val az üres mezőt 1-el ha ott királynő van 2-vel ha ott királynő van és ütésben áll.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Állapotok halmaza itt is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dékárt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szorzat és azt kell megadnunk hogy mikor van ütésben egy királynő ezáltal hogy megmondva hogy mikor tehetjük le.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állapotok megadásánál rögzítenünk kell mik a valódi állapotok.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Akkor lesz ütésben egy királynő ha azonos sorban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"i=k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azonos oszlopban </a:t>
                </a:r>
                <a:r>
                  <a:rPr lang="hu-HU" sz="1200" b="1" i="0">
                    <a:latin typeface="Cambria Math" panose="02040503050406030204" pitchFamily="18" charset="0"/>
                  </a:rPr>
                  <a:t>j=l </a:t>
                </a:r>
                <a:r>
                  <a:rPr lang="hu-HU" sz="1200" b="0" i="0">
                    <a:latin typeface="Cambria Math" panose="02040503050406030204" pitchFamily="18" charset="0"/>
                  </a:rPr>
                  <a:t>vagy átlóban ütésben </a:t>
                </a:r>
                <a:r>
                  <a:rPr lang="hu-HU" sz="1200" b="1" i="0">
                    <a:latin typeface="Cambria Math" panose="02040503050406030204" pitchFamily="18" charset="0"/>
                  </a:rPr>
                  <a:t>|i−l|=|j−l|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</a:rPr>
                  <a:t>áll: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=2 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⋁_(𝒌=𝟏)^𝟒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⋁_(𝒍=𝟏)^𝟒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"[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k,l</a:t>
                </a:r>
                <a:r>
                  <a:rPr lang="hu-HU" sz="1200" b="1" i="0" dirty="0"/>
                  <a:t>=1∧(i=k V j=l V |i−k|=|j−l|]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Ha egy királynő van valahol a táblán akkor ott azzal megegyező sorban és oszlopban a táblán ütésben kell állniuk kivéve az a </a:t>
                </a:r>
                <a:r>
                  <a:rPr lang="hu-HU" sz="1200" b="0" i="0" dirty="0" err="1">
                    <a:latin typeface="Cambria Math" panose="02040503050406030204" pitchFamily="18" charset="0"/>
                  </a:rPr>
                  <a:t>cell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ahol maga királynő áll </a:t>
                </a:r>
                <a:r>
                  <a:rPr lang="hu-HU" sz="1200" b="1" i="0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>
                    <a:latin typeface="Cambria Math" panose="02040503050406030204" pitchFamily="18" charset="0"/>
                  </a:rPr>
                  <a:t>)</a:t>
                </a:r>
                <a:r>
                  <a:rPr lang="hu-HU" sz="1200" b="1" i="0"/>
                  <a:t>"</a:t>
                </a:r>
                <a:r>
                  <a:rPr lang="hu-HU" b="1" baseline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a királynőknek tehát nem lesznek valódi állapotok: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〖⋀_(𝒋=𝟏)^𝟒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(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 ⊃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⋀_(𝒌=𝟏)^𝟒▒⋀_(𝒍=𝟏)^𝟒▒〖"(</a:t>
                </a:r>
                <a:r>
                  <a:rPr lang="hu-HU" sz="1200" b="1" i="0">
                    <a:latin typeface="Cambria Math" panose="02040503050406030204" pitchFamily="18" charset="0"/>
                  </a:rPr>
                  <a:t>[i=k v j=l v |i−l|=|j−l|</a:t>
                </a:r>
                <a:r>
                  <a:rPr lang="hu-HU" sz="1200" b="1" i="0" dirty="0"/>
                  <a:t>]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"</a:t>
                </a:r>
                <a:r>
                  <a:rPr lang="hu-HU" sz="1200" b="1" i="0" dirty="0"/>
                  <a:t>∧ </a:t>
                </a:r>
                <a:r>
                  <a:rPr lang="hu-HU" sz="1200" b="1" i="0"/>
                  <a:t>¬(i=k ∧ </a:t>
                </a:r>
                <a:r>
                  <a:rPr lang="hu-HU" sz="1200" b="1" i="0" dirty="0"/>
                  <a:t>j=l</a:t>
                </a:r>
                <a:r>
                  <a:rPr lang="hu-HU" sz="1200" b="1" i="0"/>
                  <a:t>)</a:t>
                </a:r>
                <a:r>
                  <a:rPr lang="hu-HU" sz="1200" b="1" i="0" dirty="0"/>
                  <a:t>⊃ak</a:t>
                </a:r>
                <a:r>
                  <a:rPr lang="hu-HU" sz="1200" b="1" i="0" baseline="-25000" dirty="0"/>
                  <a:t>,l</a:t>
                </a:r>
                <a:r>
                  <a:rPr lang="hu-HU" sz="1200" b="1" i="0" dirty="0"/>
                  <a:t>=2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〗 "</a:t>
                </a:r>
                <a:r>
                  <a:rPr lang="hu-HU" sz="1200" b="1" i="0" dirty="0"/>
                  <a:t>)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┤ )</a:t>
                </a:r>
                <a:r>
                  <a:rPr lang="hu-HU" sz="1200" b="1" i="0">
                    <a:latin typeface="Cambria Math" panose="02040503050406030204" pitchFamily="18" charset="0"/>
                  </a:rPr>
                  <a:t>〗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Célállapot ahol ha végig megyünk a mezőkön minden sorban lesz egy hely ahol 1-es van a többi helyen pedig 0.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⋀_(𝒊=𝟏)^𝟒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>
                    <a:latin typeface="Cambria Math" panose="02040503050406030204" pitchFamily="18" charset="0"/>
                  </a:rPr>
                  <a:t>⋁_(𝒋=𝟏)^𝟒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▒"</a:t>
                </a:r>
                <a:r>
                  <a:rPr lang="hu-HU" sz="1200" b="1" i="0" dirty="0"/>
                  <a:t>a</a:t>
                </a:r>
                <a:r>
                  <a:rPr lang="hu-HU" sz="1200" b="1" i="0" baseline="-25000" dirty="0"/>
                  <a:t>i,j</a:t>
                </a:r>
                <a:r>
                  <a:rPr lang="hu-HU" sz="1200" b="1" i="0" dirty="0"/>
                  <a:t>=1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Az operátort ott fogom tudni alkalmazni amely mező nem áll ütésben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"a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i,j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1" i="0" dirty="0"/>
                  <a:t>"</a:t>
                </a:r>
                <a:endParaRPr lang="hu-HU" sz="1200" b="1" i="0" dirty="0">
                  <a:latin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i="0" u="sng" dirty="0">
                    <a:latin typeface="Cambria Math" panose="02040503050406030204" pitchFamily="18" charset="0"/>
                  </a:rPr>
                  <a:t>A lerakott királynő hatására az adott mező értéke 1 lesz ha az ott nem áll ütésben 2 ha ütésben áll </a:t>
                </a:r>
                <a:r>
                  <a:rPr lang="hu-HU" sz="1200" b="1" u="sng" dirty="0"/>
                  <a:t>(k=i V l=j V |i-k|=|j-l| ∧ </a:t>
                </a:r>
                <a:r>
                  <a:rPr lang="hu-HU" sz="1200" b="1" i="0" u="sng">
                    <a:latin typeface="Cambria Math" panose="02040503050406030204" pitchFamily="18" charset="0"/>
                  </a:rPr>
                  <a:t>"¬(i=k ∧ </a:t>
                </a:r>
                <a:r>
                  <a:rPr lang="hu-HU" sz="1200" b="1" i="0" u="sng" dirty="0">
                    <a:latin typeface="Cambria Math" panose="02040503050406030204" pitchFamily="18" charset="0"/>
                  </a:rPr>
                  <a:t>j=l</a:t>
                </a:r>
                <a:r>
                  <a:rPr lang="hu-HU" sz="1200" b="1" i="0" u="sng">
                    <a:latin typeface="Cambria Math" panose="02040503050406030204" pitchFamily="18" charset="0"/>
                  </a:rPr>
                  <a:t>)</a:t>
                </a:r>
                <a:r>
                  <a:rPr lang="hu-HU" sz="1200" b="1" i="0" u="sng"/>
                  <a:t>"</a:t>
                </a:r>
                <a:r>
                  <a:rPr lang="hu-HU" sz="1200" b="1" u="sng" dirty="0"/>
                  <a:t>) </a:t>
                </a:r>
                <a:r>
                  <a:rPr lang="hu-HU" sz="1200" u="sng" dirty="0"/>
                  <a:t>és </a:t>
                </a:r>
                <a:r>
                  <a:rPr lang="hu-HU" sz="1200" b="0" i="0" u="sng" dirty="0">
                    <a:latin typeface="Cambria Math" panose="02040503050406030204" pitchFamily="18" charset="0"/>
                  </a:rPr>
                  <a:t>0 egyébként </a:t>
                </a:r>
                <a:r>
                  <a:rPr lang="hu-HU" sz="1200" u="sng" dirty="0" err="1"/>
                  <a:t>a</a:t>
                </a:r>
                <a:r>
                  <a:rPr lang="hu-HU" sz="1200" u="sng" baseline="-25000" dirty="0" err="1"/>
                  <a:t>k,l</a:t>
                </a:r>
                <a:r>
                  <a:rPr lang="hu-HU" sz="1200" b="0" i="0" u="sng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88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382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Balról jobbra haladunk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Mindig a </a:t>
                </a:r>
                <a:r>
                  <a:rPr lang="hu-HU" dirty="0" err="1"/>
                  <a:t>köv</a:t>
                </a:r>
                <a:r>
                  <a:rPr lang="hu-HU" dirty="0"/>
                  <a:t> oszlopba helyezzük el a királynőt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a1,a2,a3,a4, </a:t>
                </a:r>
                <a:r>
                  <a:rPr lang="hu-HU" dirty="0" err="1"/>
                  <a:t>megmndja</a:t>
                </a:r>
                <a:r>
                  <a:rPr lang="hu-HU" dirty="0"/>
                  <a:t> melyik </a:t>
                </a:r>
                <a:r>
                  <a:rPr lang="hu-HU" dirty="0" err="1"/>
                  <a:t>soban</a:t>
                </a:r>
                <a:r>
                  <a:rPr lang="hu-HU" dirty="0"/>
                  <a:t> van a királynő a5 megmondja melyik oszlop következik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r>
                  <a:rPr lang="hu-HU" dirty="0"/>
                  <a:t>: Az a5 oszlopban lévő értéknél kisebb oszlopban már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⋀2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𝑗=1)^4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≠1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𝑗</a:t>
                </a:r>
                <a:r>
                  <a:rPr lang="hu-HU" sz="1200" i="0">
                    <a:latin typeface="Cambria Math" panose="02040503050406030204" pitchFamily="18" charset="0"/>
                  </a:rPr>
                  <a:t>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i="0">
                    <a:latin typeface="Cambria Math" panose="02040503050406030204" pitchFamily="18" charset="0"/>
                  </a:rPr>
                  <a:t>𝑖&lt;𝑎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|𝑎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−𝑎𝑗|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𝑖−𝑗|"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𝑎𝑖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𝑗) </a:t>
                </a:r>
                <a:r>
                  <a:rPr lang="hu-HU" dirty="0"/>
                  <a:t>: Nincs ütés a táblán. Tehát két különböző oszlopban lévő királynő nem áll ütésben egymással 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57355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Balról jobbra haladunk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Mindig a </a:t>
                </a:r>
                <a:r>
                  <a:rPr lang="hu-HU" dirty="0" err="1"/>
                  <a:t>köv</a:t>
                </a:r>
                <a:r>
                  <a:rPr lang="hu-HU" dirty="0"/>
                  <a:t> oszlopba helyezzük el a királynőt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a1,a2,a3,a4, </a:t>
                </a:r>
                <a:r>
                  <a:rPr lang="hu-HU" dirty="0" err="1"/>
                  <a:t>megmndja</a:t>
                </a:r>
                <a:r>
                  <a:rPr lang="hu-HU" dirty="0"/>
                  <a:t> melyik </a:t>
                </a:r>
                <a:r>
                  <a:rPr lang="hu-HU" dirty="0" err="1"/>
                  <a:t>soban</a:t>
                </a:r>
                <a:r>
                  <a:rPr lang="hu-HU" dirty="0"/>
                  <a:t> van a királynő a5 megmondja melyik oszlop következik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r>
                  <a:rPr lang="hu-HU" dirty="0"/>
                  <a:t>: Az a5 oszlopban lévő értéknél kisebb oszlopban már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⋀2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𝑗=1)^4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≠1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𝑗</a:t>
                </a:r>
                <a:r>
                  <a:rPr lang="hu-HU" sz="1200" i="0">
                    <a:latin typeface="Cambria Math" panose="02040503050406030204" pitchFamily="18" charset="0"/>
                  </a:rPr>
                  <a:t>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i="0">
                    <a:latin typeface="Cambria Math" panose="02040503050406030204" pitchFamily="18" charset="0"/>
                  </a:rPr>
                  <a:t>𝑖&lt;𝑎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|𝑎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−𝑎𝑗|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𝑖−𝑗|"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𝑎𝑖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𝑗) </a:t>
                </a:r>
                <a:r>
                  <a:rPr lang="hu-HU" dirty="0"/>
                  <a:t>: Nincs ütés a táblán. Tehát két különböző oszlopban lévő királynő nem áll ütésben egymással 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4908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Balról jobbra haladunk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Mindig a </a:t>
                </a:r>
                <a:r>
                  <a:rPr lang="hu-HU" dirty="0" err="1"/>
                  <a:t>köv</a:t>
                </a:r>
                <a:r>
                  <a:rPr lang="hu-HU" dirty="0"/>
                  <a:t> oszlopba helyezzük el a királynőt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a1,a2,a3,a4, </a:t>
                </a:r>
                <a:r>
                  <a:rPr lang="hu-HU" dirty="0" err="1"/>
                  <a:t>megmndja</a:t>
                </a:r>
                <a:r>
                  <a:rPr lang="hu-HU" dirty="0"/>
                  <a:t> melyik </a:t>
                </a:r>
                <a:r>
                  <a:rPr lang="hu-HU" dirty="0" err="1"/>
                  <a:t>soban</a:t>
                </a:r>
                <a:r>
                  <a:rPr lang="hu-HU" dirty="0"/>
                  <a:t> van a királynő a5 megmondja melyik oszlop következik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r>
                  <a:rPr lang="hu-HU" dirty="0"/>
                  <a:t>: Az a5 oszlopban lévő értéknél kisebb oszlopban már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⋀2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𝑗=1)^4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≠1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𝑗</a:t>
                </a:r>
                <a:r>
                  <a:rPr lang="hu-HU" sz="1200" i="0">
                    <a:latin typeface="Cambria Math" panose="02040503050406030204" pitchFamily="18" charset="0"/>
                  </a:rPr>
                  <a:t>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i="0">
                    <a:latin typeface="Cambria Math" panose="02040503050406030204" pitchFamily="18" charset="0"/>
                  </a:rPr>
                  <a:t>𝑖&lt;𝑎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|𝑎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−𝑎𝑗|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𝑖−𝑗|"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𝑎𝑖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𝑗) </a:t>
                </a:r>
                <a:r>
                  <a:rPr lang="hu-HU" dirty="0"/>
                  <a:t>: Nincs ütés a táblán. Tehát két különböző oszlopban lévő királynő nem áll ütésben egymással 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6898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Balról jobbra haladunk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Mindig a </a:t>
                </a:r>
                <a:r>
                  <a:rPr lang="hu-HU" dirty="0" err="1"/>
                  <a:t>köv</a:t>
                </a:r>
                <a:r>
                  <a:rPr lang="hu-HU" dirty="0"/>
                  <a:t> oszlopba helyezzük el a királynőt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a1,a2,a3,a4, </a:t>
                </a:r>
                <a:r>
                  <a:rPr lang="hu-HU" dirty="0" err="1"/>
                  <a:t>megmndja</a:t>
                </a:r>
                <a:r>
                  <a:rPr lang="hu-HU" dirty="0"/>
                  <a:t> melyik </a:t>
                </a:r>
                <a:r>
                  <a:rPr lang="hu-HU" dirty="0" err="1"/>
                  <a:t>soban</a:t>
                </a:r>
                <a:r>
                  <a:rPr lang="hu-HU" dirty="0"/>
                  <a:t> van a királynő a5 megmondja melyik oszlop következik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r>
                  <a:rPr lang="hu-HU" dirty="0"/>
                  <a:t>: Az a5 oszlopban lévő értéknél kisebb oszlopban már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⋀2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𝑗=1)^4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≠1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𝑗</a:t>
                </a:r>
                <a:r>
                  <a:rPr lang="hu-HU" sz="1200" i="0">
                    <a:latin typeface="Cambria Math" panose="02040503050406030204" pitchFamily="18" charset="0"/>
                  </a:rPr>
                  <a:t>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i="0">
                    <a:latin typeface="Cambria Math" panose="02040503050406030204" pitchFamily="18" charset="0"/>
                  </a:rPr>
                  <a:t>𝑖&lt;𝑎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|𝑎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−𝑎𝑗|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𝑖−𝑗|"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𝑎𝑖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𝑗) </a:t>
                </a:r>
                <a:r>
                  <a:rPr lang="hu-HU" dirty="0"/>
                  <a:t>: Nincs ütés a táblán. Tehát két különböző oszlopban lévő királynő nem áll ütésben egymással 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781719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Balról jobbra haladunk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Mindig a </a:t>
                </a:r>
                <a:r>
                  <a:rPr lang="hu-HU" dirty="0" err="1"/>
                  <a:t>köv</a:t>
                </a:r>
                <a:r>
                  <a:rPr lang="hu-HU" dirty="0"/>
                  <a:t> oszlopba helyezzük el a királynőt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a1,a2,a3,a4, </a:t>
                </a:r>
                <a:r>
                  <a:rPr lang="hu-HU" dirty="0" err="1"/>
                  <a:t>megmndja</a:t>
                </a:r>
                <a:r>
                  <a:rPr lang="hu-HU" dirty="0"/>
                  <a:t> melyik </a:t>
                </a:r>
                <a:r>
                  <a:rPr lang="hu-HU" dirty="0" err="1"/>
                  <a:t>soban</a:t>
                </a:r>
                <a:r>
                  <a:rPr lang="hu-HU" dirty="0"/>
                  <a:t> van a királynő a5 megmondja melyik oszlop következik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r>
                  <a:rPr lang="hu-HU" dirty="0"/>
                  <a:t>: Az a5 oszlopban lévő értéknél kisebb oszlopban már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⋀2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𝑗=1)^4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≠1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𝑗</a:t>
                </a:r>
                <a:r>
                  <a:rPr lang="hu-HU" sz="1200" i="0">
                    <a:latin typeface="Cambria Math" panose="02040503050406030204" pitchFamily="18" charset="0"/>
                  </a:rPr>
                  <a:t>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i="0">
                    <a:latin typeface="Cambria Math" panose="02040503050406030204" pitchFamily="18" charset="0"/>
                  </a:rPr>
                  <a:t>𝑖&lt;𝑎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|𝑎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−𝑎𝑗|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𝑖−𝑗|"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𝑎𝑖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𝑗) </a:t>
                </a:r>
                <a:r>
                  <a:rPr lang="hu-HU" dirty="0"/>
                  <a:t>: Nincs ütés a táblán. Tehát két különböző oszlopban lévő királynő nem áll ütésben egymással 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5005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Balról jobbra haladunk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Mindig a </a:t>
                </a:r>
                <a:r>
                  <a:rPr lang="hu-HU" dirty="0" err="1"/>
                  <a:t>köv</a:t>
                </a:r>
                <a:r>
                  <a:rPr lang="hu-HU" dirty="0"/>
                  <a:t> oszlopba helyezzük el a királynőt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a1,a2,a3,a4, </a:t>
                </a:r>
                <a:r>
                  <a:rPr lang="hu-HU" dirty="0" err="1"/>
                  <a:t>megmndja</a:t>
                </a:r>
                <a:r>
                  <a:rPr lang="hu-HU" dirty="0"/>
                  <a:t> melyik </a:t>
                </a:r>
                <a:r>
                  <a:rPr lang="hu-HU" dirty="0" err="1"/>
                  <a:t>soban</a:t>
                </a:r>
                <a:r>
                  <a:rPr lang="hu-HU" dirty="0"/>
                  <a:t> van a királynő a5 megmondja melyik oszlop következik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r>
                  <a:rPr lang="hu-HU" dirty="0"/>
                  <a:t>: Az a5 oszlopban lévő értéknél kisebb oszlopban már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⋀2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𝑗=1)^4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≠1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𝑗</a:t>
                </a:r>
                <a:r>
                  <a:rPr lang="hu-HU" sz="1200" i="0">
                    <a:latin typeface="Cambria Math" panose="02040503050406030204" pitchFamily="18" charset="0"/>
                  </a:rPr>
                  <a:t>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i="0">
                    <a:latin typeface="Cambria Math" panose="02040503050406030204" pitchFamily="18" charset="0"/>
                  </a:rPr>
                  <a:t>𝑖&lt;𝑎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|𝑎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−𝑎𝑗|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𝑖−𝑗|"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𝑎𝑖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𝑗) </a:t>
                </a:r>
                <a:r>
                  <a:rPr lang="hu-HU" dirty="0"/>
                  <a:t>: Nincs ütés a táblán. Tehát két különböző oszlopban lévő királynő nem áll ütésben egymással 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06658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Balról jobbra haladunk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Mindig a </a:t>
                </a:r>
                <a:r>
                  <a:rPr lang="hu-HU" dirty="0" err="1"/>
                  <a:t>köv</a:t>
                </a:r>
                <a:r>
                  <a:rPr lang="hu-HU" dirty="0"/>
                  <a:t> oszlopba helyezzük el a királynőt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a1,a2,a3,a4, </a:t>
                </a:r>
                <a:r>
                  <a:rPr lang="hu-HU" dirty="0" err="1"/>
                  <a:t>megmndja</a:t>
                </a:r>
                <a:r>
                  <a:rPr lang="hu-HU" dirty="0"/>
                  <a:t> melyik </a:t>
                </a:r>
                <a:r>
                  <a:rPr lang="hu-HU" dirty="0" err="1"/>
                  <a:t>soban</a:t>
                </a:r>
                <a:r>
                  <a:rPr lang="hu-HU" dirty="0"/>
                  <a:t> van a királynő a5 megmondja melyik oszlop következik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r>
                  <a:rPr lang="hu-HU" dirty="0"/>
                  <a:t>: Az a5 oszlopban lévő értéknél kisebb oszlopban már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⋀2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𝑗=1)^4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≠1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𝑗</a:t>
                </a:r>
                <a:r>
                  <a:rPr lang="hu-HU" sz="1200" i="0">
                    <a:latin typeface="Cambria Math" panose="02040503050406030204" pitchFamily="18" charset="0"/>
                  </a:rPr>
                  <a:t>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i="0">
                    <a:latin typeface="Cambria Math" panose="02040503050406030204" pitchFamily="18" charset="0"/>
                  </a:rPr>
                  <a:t>𝑖&lt;𝑎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|𝑎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−𝑎𝑗|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𝑖−𝑗|"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𝑎𝑖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𝑗) </a:t>
                </a:r>
                <a:r>
                  <a:rPr lang="hu-HU" dirty="0"/>
                  <a:t>: Nincs ütés a táblán. Tehát két különböző oszlopban lévő királynő nem áll ütésben egymással 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1783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Balról jobbra haladunk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Mindig a </a:t>
                </a:r>
                <a:r>
                  <a:rPr lang="hu-HU" dirty="0" err="1"/>
                  <a:t>köv</a:t>
                </a:r>
                <a:r>
                  <a:rPr lang="hu-HU" dirty="0"/>
                  <a:t> oszlopba helyezzük el a királynőt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a1,a2,a3,a4, </a:t>
                </a:r>
                <a:r>
                  <a:rPr lang="hu-HU" dirty="0" err="1"/>
                  <a:t>megmndja</a:t>
                </a:r>
                <a:r>
                  <a:rPr lang="hu-HU" dirty="0"/>
                  <a:t> melyik </a:t>
                </a:r>
                <a:r>
                  <a:rPr lang="hu-HU" dirty="0" err="1"/>
                  <a:t>soban</a:t>
                </a:r>
                <a:r>
                  <a:rPr lang="hu-HU" dirty="0"/>
                  <a:t> van a királynő a5 megmondja melyik oszlop következik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r>
                  <a:rPr lang="hu-HU" dirty="0"/>
                  <a:t>: Az a5 oszlopban lévő értéknél kisebb oszlopban már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⋀2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𝑗=1)^4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≠1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𝑗</a:t>
                </a:r>
                <a:r>
                  <a:rPr lang="hu-HU" sz="1200" i="0">
                    <a:latin typeface="Cambria Math" panose="02040503050406030204" pitchFamily="18" charset="0"/>
                  </a:rPr>
                  <a:t>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i="0">
                    <a:latin typeface="Cambria Math" panose="02040503050406030204" pitchFamily="18" charset="0"/>
                  </a:rPr>
                  <a:t>𝑖&lt;𝑎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|𝑎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−𝑎𝑗|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𝑖−𝑗|"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𝑎𝑖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𝑗) </a:t>
                </a:r>
                <a:r>
                  <a:rPr lang="hu-HU" dirty="0"/>
                  <a:t>: Nincs ütés a táblán. Tehát két különböző oszlopban lévő királynő nem áll ütésben egymással 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2545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Balról jobbra haladunk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Mindig a </a:t>
                </a:r>
                <a:r>
                  <a:rPr lang="hu-HU" dirty="0" err="1"/>
                  <a:t>köv</a:t>
                </a:r>
                <a:r>
                  <a:rPr lang="hu-HU" dirty="0"/>
                  <a:t> oszlopba helyezzük el a királynőt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r>
                  <a:rPr lang="hu-HU" dirty="0"/>
                  <a:t>: Az a5 oszlopban lévő értéknél kisebb oszlopban már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⋀2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𝑗=1)^4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≠1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𝑗</a:t>
                </a:r>
                <a:r>
                  <a:rPr lang="hu-HU" sz="1200" i="0">
                    <a:latin typeface="Cambria Math" panose="02040503050406030204" pitchFamily="18" charset="0"/>
                  </a:rPr>
                  <a:t>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i="0">
                    <a:latin typeface="Cambria Math" panose="02040503050406030204" pitchFamily="18" charset="0"/>
                  </a:rPr>
                  <a:t>𝑖&lt;𝑎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|𝑎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−𝑎𝑗|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𝑖−𝑗|"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𝑎𝑖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𝑗) </a:t>
                </a:r>
                <a:r>
                  <a:rPr lang="hu-HU" dirty="0"/>
                  <a:t>: Nincs ütés a táblán. Tehát két különböző oszlopban lévő királynő nem áll ütésben egymással 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33887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Balról jobbra haladunk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Mindig a </a:t>
                </a:r>
                <a:r>
                  <a:rPr lang="hu-HU" dirty="0" err="1"/>
                  <a:t>köv</a:t>
                </a:r>
                <a:r>
                  <a:rPr lang="hu-HU" dirty="0"/>
                  <a:t> oszlopba helyezzük el a királynőt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r>
                  <a:rPr lang="hu-HU" dirty="0"/>
                  <a:t>: Az a5 oszlopban lévő értéknél kisebb oszlopban már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⋀2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𝑗=1)^4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≠1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𝑗</a:t>
                </a:r>
                <a:r>
                  <a:rPr lang="hu-HU" sz="1200" i="0">
                    <a:latin typeface="Cambria Math" panose="02040503050406030204" pitchFamily="18" charset="0"/>
                  </a:rPr>
                  <a:t>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i="0">
                    <a:latin typeface="Cambria Math" panose="02040503050406030204" pitchFamily="18" charset="0"/>
                  </a:rPr>
                  <a:t>𝑖&lt;𝑎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|𝑎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−𝑎𝑗|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𝑖−𝑗|"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𝑎𝑖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𝑗) </a:t>
                </a:r>
                <a:r>
                  <a:rPr lang="hu-HU" dirty="0"/>
                  <a:t>: Nincs ütés a táblán. Tehát két különböző oszlopban lévő királynő nem áll ütésben egymással 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423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 rudakon lévő korongoknak együtt ki kell adniuk az összes korongot </a:t>
                </a:r>
                <a:r>
                  <a:rPr lang="hu-HU" b="1" u="sng" dirty="0"/>
                  <a:t>(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3</a:t>
                </a:r>
                <a:r>
                  <a:rPr lang="hu-HU" sz="1200" b="1" u="sng" dirty="0"/>
                  <a:t>={1, 2, 3}</a:t>
                </a:r>
                <a:r>
                  <a:rPr lang="hu-HU" b="1" u="sng" dirty="0"/>
                  <a:t>)</a:t>
                </a:r>
                <a:r>
                  <a:rPr lang="hu-HU" sz="1200" u="sng" baseline="-25000" dirty="0"/>
                  <a:t> </a:t>
                </a:r>
                <a:r>
                  <a:rPr lang="hu-HU" u="sng" dirty="0"/>
                  <a:t> és nem lehet két különböző rúdon ugyan olyan (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2 </a:t>
                </a:r>
                <a:r>
                  <a:rPr lang="hu-HU" sz="1200" b="1" u="sng" dirty="0"/>
                  <a:t> </a:t>
                </a:r>
                <a14:m>
                  <m:oMath xmlns:m="http://schemas.openxmlformats.org/officeDocument/2006/math">
                    <m:r>
                      <a:rPr lang="hu-HU" sz="1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u="sng" dirty="0"/>
                  <a:t> ∧ a</a:t>
                </a:r>
                <a:r>
                  <a:rPr lang="hu-HU" sz="1200" b="1" u="sng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3 </a:t>
                </a:r>
                <a:r>
                  <a:rPr lang="hu-HU" sz="1200" b="1" u="sng" dirty="0"/>
                  <a:t>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u="sng" dirty="0"/>
                  <a:t> ∧ a</a:t>
                </a:r>
                <a:r>
                  <a:rPr lang="hu-HU" sz="1200" b="1" u="sng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3 </a:t>
                </a:r>
                <a:r>
                  <a:rPr lang="hu-HU" sz="1200" b="1" u="sng" dirty="0"/>
                  <a:t>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6016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Balról jobbra haladunk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Mindig a </a:t>
                </a:r>
                <a:r>
                  <a:rPr lang="hu-HU" dirty="0" err="1"/>
                  <a:t>köv</a:t>
                </a:r>
                <a:r>
                  <a:rPr lang="hu-HU" dirty="0"/>
                  <a:t> oszlopba helyezzük el a királynőt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a1,a2,a3,a4, </a:t>
                </a:r>
                <a:r>
                  <a:rPr lang="hu-HU" dirty="0" err="1"/>
                  <a:t>megmndja</a:t>
                </a:r>
                <a:r>
                  <a:rPr lang="hu-HU" dirty="0"/>
                  <a:t> melyik </a:t>
                </a:r>
                <a:r>
                  <a:rPr lang="hu-HU" dirty="0" err="1"/>
                  <a:t>soban</a:t>
                </a:r>
                <a:r>
                  <a:rPr lang="hu-HU" dirty="0"/>
                  <a:t> van a királynő a5 megmondja melyik oszlop következik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r>
                  <a:rPr lang="hu-HU" dirty="0"/>
                  <a:t>: Az a5 oszlopban lévő értéknél kisebb oszlopban már van királynő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>
                    <a:latin typeface="Cambria Math" panose="02040503050406030204" pitchFamily="18" charset="0"/>
                  </a:rPr>
                  <a:t>⋀2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𝑗=1)^4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≠1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/>
                  <a:t>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𝑗</a:t>
                </a:r>
                <a:r>
                  <a:rPr lang="hu-HU" sz="1200" i="0">
                    <a:latin typeface="Cambria Math" panose="02040503050406030204" pitchFamily="18" charset="0"/>
                  </a:rPr>
                  <a:t>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i="0">
                    <a:latin typeface="Cambria Math" panose="02040503050406030204" pitchFamily="18" charset="0"/>
                  </a:rPr>
                  <a:t>𝑖&lt;𝑎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|𝑎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−𝑎𝑗|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𝑖−𝑗|" 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𝑎𝑖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 dirty="0">
                    <a:latin typeface="Cambria Math" panose="02040503050406030204" pitchFamily="18" charset="0"/>
                  </a:rPr>
                  <a:t>𝑗) </a:t>
                </a:r>
                <a:r>
                  <a:rPr lang="hu-HU" dirty="0"/>
                  <a:t>: Nincs ütés a táblán. Tehát két különböző oszlopban lévő királynő nem áll ütésben egymással 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8565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⋀2_(𝒊=𝟏)^𝟒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1" i="0">
                    <a:latin typeface="Cambria Math" panose="02040503050406030204" pitchFamily="18" charset="0"/>
                  </a:rPr>
                  <a:t>𝒋=𝟏)^𝟒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1" i="0">
                    <a:latin typeface="Cambria Math" panose="02040503050406030204" pitchFamily="18" charset="0"/>
                  </a:rPr>
                  <a:t>𝒊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≠𝟏 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𝒋</a:t>
                </a:r>
                <a:r>
                  <a:rPr lang="hu-HU" sz="1200" b="1" i="0">
                    <a:latin typeface="Cambria Math" panose="02040503050406030204" pitchFamily="18" charset="0"/>
                  </a:rPr>
                  <a:t>&lt;𝒂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𝟓" </a:t>
                </a:r>
                <a:r>
                  <a:rPr lang="hu-HU" sz="1200" b="1" i="0" dirty="0"/>
                  <a:t>∧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1" i="0">
                    <a:latin typeface="Cambria Math" panose="02040503050406030204" pitchFamily="18" charset="0"/>
                  </a:rPr>
                  <a:t>𝒊&lt;𝒂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𝟓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|𝒂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𝒊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−𝒂𝒋|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𝒊−𝒋|" </a:t>
                </a:r>
                <a:r>
                  <a:rPr lang="hu-HU" sz="1200" b="1" i="0" dirty="0"/>
                  <a:t>∧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𝒂𝒊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𝒂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𝒋) 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"i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"≠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"j "</a:t>
                </a:r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"|</a:t>
                </a:r>
                <a:r>
                  <a:rPr lang="hu-HU" sz="1200" b="0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𝑗"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 i|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"| j − 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|"</a:t>
                </a:r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94647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⋀2_(𝒊=𝟏)^𝟒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1" i="0">
                    <a:latin typeface="Cambria Math" panose="02040503050406030204" pitchFamily="18" charset="0"/>
                  </a:rPr>
                  <a:t>𝒋=𝟏)^𝟒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1" i="0">
                    <a:latin typeface="Cambria Math" panose="02040503050406030204" pitchFamily="18" charset="0"/>
                  </a:rPr>
                  <a:t>𝒊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≠𝟏 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𝒋</a:t>
                </a:r>
                <a:r>
                  <a:rPr lang="hu-HU" sz="1200" b="1" i="0">
                    <a:latin typeface="Cambria Math" panose="02040503050406030204" pitchFamily="18" charset="0"/>
                  </a:rPr>
                  <a:t>&lt;𝒂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𝟓" </a:t>
                </a:r>
                <a:r>
                  <a:rPr lang="hu-HU" sz="1200" b="1" i="0" dirty="0"/>
                  <a:t>∧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1" i="0">
                    <a:latin typeface="Cambria Math" panose="02040503050406030204" pitchFamily="18" charset="0"/>
                  </a:rPr>
                  <a:t>𝒊&lt;𝒂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𝟓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|𝒂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𝒊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−𝒂𝒋|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𝒊−𝒋|" </a:t>
                </a:r>
                <a:r>
                  <a:rPr lang="hu-HU" sz="1200" b="1" i="0" dirty="0"/>
                  <a:t>∧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𝒂𝒊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𝒂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𝒋) 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"i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"≠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"j "</a:t>
                </a:r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"|</a:t>
                </a:r>
                <a:r>
                  <a:rPr lang="hu-HU" sz="1200" b="0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𝑗"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 i|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"| j − 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|"</a:t>
                </a:r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91358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⋀2_(𝒊=𝟏)^𝟒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1" i="0">
                    <a:latin typeface="Cambria Math" panose="02040503050406030204" pitchFamily="18" charset="0"/>
                  </a:rPr>
                  <a:t>𝒋=𝟏)^𝟒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1" i="0">
                    <a:latin typeface="Cambria Math" panose="02040503050406030204" pitchFamily="18" charset="0"/>
                  </a:rPr>
                  <a:t>𝒊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≠𝟏 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𝒋</a:t>
                </a:r>
                <a:r>
                  <a:rPr lang="hu-HU" sz="1200" b="1" i="0">
                    <a:latin typeface="Cambria Math" panose="02040503050406030204" pitchFamily="18" charset="0"/>
                  </a:rPr>
                  <a:t>&lt;𝒂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𝟓" </a:t>
                </a:r>
                <a:r>
                  <a:rPr lang="hu-HU" sz="1200" b="1" i="0" dirty="0"/>
                  <a:t>∧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1" i="0">
                    <a:latin typeface="Cambria Math" panose="02040503050406030204" pitchFamily="18" charset="0"/>
                  </a:rPr>
                  <a:t>𝒊&lt;𝒂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𝟓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|𝒂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𝒊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−𝒂𝒋|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𝒊−𝒋|" </a:t>
                </a:r>
                <a:r>
                  <a:rPr lang="hu-HU" sz="1200" b="1" i="0" dirty="0"/>
                  <a:t>∧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𝒂𝒊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𝒂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𝒋) 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"i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"≠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"j "</a:t>
                </a:r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"|</a:t>
                </a:r>
                <a:r>
                  <a:rPr lang="hu-HU" sz="1200" b="0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𝑗"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 i|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"| j − 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|"</a:t>
                </a:r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4625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:r>
                  <a:rPr lang="hu-HU" sz="1200" i="0">
                    <a:latin typeface="Cambria Math" panose="02040503050406030204" pitchFamily="18" charset="0"/>
                  </a:rPr>
                  <a:t>⋁</a:t>
                </a:r>
                <a:r>
                  <a:rPr lang="hu-HU" sz="1200" b="0" i="0">
                    <a:latin typeface="Cambria Math" panose="02040503050406030204" pitchFamily="18" charset="0"/>
                  </a:rPr>
                  <a:t>_(𝑖=1)^4▒〖((𝑖&lt;𝑎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5 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 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≠0) </a:t>
                </a:r>
                <a:r>
                  <a:rPr lang="hu-HU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 dirty="0"/>
                  <a:t>∧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" (</a:t>
                </a:r>
                <a:r>
                  <a:rPr lang="hu-HU" sz="1200" i="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&gt;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" </a:t>
                </a:r>
                <a:r>
                  <a:rPr lang="hu-HU" sz="1200" b="1" i="0" dirty="0"/>
                  <a:t>⊃ </a:t>
                </a:r>
                <a:r>
                  <a:rPr lang="hu-HU" sz="1200" b="1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𝑖</a:t>
                </a:r>
                <a:r>
                  <a:rPr lang="hu-HU" sz="1200" b="0" i="0">
                    <a:latin typeface="Cambria Math" panose="02040503050406030204" pitchFamily="18" charset="0"/>
                  </a:rPr>
                  <a:t>=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hu-HU" sz="1200" b="0" i="0">
                    <a:latin typeface="Cambria Math" panose="02040503050406030204" pitchFamily="18" charset="0"/>
                  </a:rPr>
                  <a:t>)〗</a:t>
                </a:r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:r>
                  <a:rPr lang="hu-HU" sz="1200" b="1" i="0">
                    <a:latin typeface="Cambria Math" panose="02040503050406030204" pitchFamily="18" charset="0"/>
                  </a:rPr>
                  <a:t>⋀2_(𝒊=𝟏)^𝟒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⋀2_(</a:t>
                </a:r>
                <a:r>
                  <a:rPr lang="hu-HU" sz="1200" b="1" i="0">
                    <a:latin typeface="Cambria Math" panose="02040503050406030204" pitchFamily="18" charset="0"/>
                  </a:rPr>
                  <a:t>𝒋=𝟏)^𝟒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▒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(</a:t>
                </a:r>
                <a:r>
                  <a:rPr lang="hu-HU" sz="1200" b="1" i="0">
                    <a:latin typeface="Cambria Math" panose="02040503050406030204" pitchFamily="18" charset="0"/>
                  </a:rPr>
                  <a:t>𝒊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≠𝟏 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∧ 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𝒋</a:t>
                </a:r>
                <a:r>
                  <a:rPr lang="hu-HU" sz="1200" b="1" i="0">
                    <a:latin typeface="Cambria Math" panose="02040503050406030204" pitchFamily="18" charset="0"/>
                  </a:rPr>
                  <a:t>&lt;𝒂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𝟓" </a:t>
                </a:r>
                <a:r>
                  <a:rPr lang="hu-HU" sz="1200" b="1" i="0" dirty="0"/>
                  <a:t>∧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</a:t>
                </a:r>
                <a:r>
                  <a:rPr lang="hu-HU" sz="1200" b="1" i="0">
                    <a:latin typeface="Cambria Math" panose="02040503050406030204" pitchFamily="18" charset="0"/>
                  </a:rPr>
                  <a:t>𝒊&lt;𝒂</a:t>
                </a:r>
                <a:r>
                  <a:rPr lang="hu-HU" sz="1200" b="1" i="0" baseline="-25000">
                    <a:latin typeface="Cambria Math" panose="02040503050406030204" pitchFamily="18" charset="0"/>
                  </a:rPr>
                  <a:t>𝟓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"</a:t>
                </a:r>
                <a:r>
                  <a:rPr lang="hu-HU" sz="1200" b="1" i="0" dirty="0"/>
                  <a:t>⊃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|𝒂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𝒊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−𝒂𝒋|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𝒊−𝒋|" </a:t>
                </a:r>
                <a:r>
                  <a:rPr lang="hu-HU" sz="1200" b="1" i="0" dirty="0"/>
                  <a:t>∧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"  𝒂𝒊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1" i="0" dirty="0">
                    <a:latin typeface="Cambria Math" panose="02040503050406030204" pitchFamily="18" charset="0"/>
                  </a:rPr>
                  <a:t>𝒂</a:t>
                </a:r>
                <a:r>
                  <a:rPr lang="hu-HU" sz="1200" b="1" i="0" baseline="-25000" dirty="0">
                    <a:latin typeface="Cambria Math" panose="02040503050406030204" pitchFamily="18" charset="0"/>
                  </a:rPr>
                  <a:t>𝒋) 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"i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"≠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"j "</a:t>
                </a:r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"|</a:t>
                </a:r>
                <a:r>
                  <a:rPr lang="hu-HU" sz="1200" b="0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𝑗"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 i|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"| j − 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|"</a:t>
                </a:r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188566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"i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"≠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"j "</a:t>
                </a:r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"|</a:t>
                </a:r>
                <a:r>
                  <a:rPr lang="hu-HU" sz="1200" b="0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𝑗"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 i|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"| j − 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|"</a:t>
                </a:r>
                <a:r>
                  <a:rPr lang="hu-HU" baseline="0" dirty="0"/>
                  <a:t> átlók szerint hasonlítjuk össze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62128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"i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"≠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"j "</a:t>
                </a:r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"|</a:t>
                </a:r>
                <a:r>
                  <a:rPr lang="hu-HU" sz="1200" b="0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𝑗"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 i|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"| j − 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|"</a:t>
                </a:r>
                <a:r>
                  <a:rPr lang="hu-HU" baseline="0" dirty="0"/>
                  <a:t> átlók szerint hasonlítjuk össze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23492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"i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"≠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"j "</a:t>
                </a:r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"|</a:t>
                </a:r>
                <a:r>
                  <a:rPr lang="hu-HU" sz="1200" b="0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𝑗"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 i|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"| j − 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|"</a:t>
                </a:r>
                <a:r>
                  <a:rPr lang="hu-HU" baseline="0" dirty="0"/>
                  <a:t> átlók szerint hasonlítjuk össze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769588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o1 első sorba, o2 a második sorba rak királynőt.</a:t>
                </a:r>
                <a:endParaRPr lang="hu-HU" sz="1200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"i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"≠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"j "</a:t>
                </a:r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"|</a:t>
                </a:r>
                <a:r>
                  <a:rPr lang="hu-HU" sz="1200" b="0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𝑗"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 i|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"| j − 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|"</a:t>
                </a:r>
                <a:r>
                  <a:rPr lang="hu-HU" baseline="0" dirty="0"/>
                  <a:t> átlók szerint hasonlítjuk össze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091354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"i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"≠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"j "</a:t>
                </a:r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"|</a:t>
                </a:r>
                <a:r>
                  <a:rPr lang="hu-HU" sz="1200" b="0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𝑗"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 i|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"| j − 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|"</a:t>
                </a:r>
                <a:r>
                  <a:rPr lang="hu-HU" baseline="0" dirty="0"/>
                  <a:t> átlók szerint hasonlítjuk össze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656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none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u="sng" dirty="0"/>
                  <a:t>A rudakon lévő korongoknak együtt ki kell adniuk az összes korongot </a:t>
                </a:r>
                <a:r>
                  <a:rPr lang="hu-HU" b="1" u="sng" dirty="0"/>
                  <a:t>(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3</a:t>
                </a:r>
                <a:r>
                  <a:rPr lang="hu-HU" sz="1200" b="1" u="sng" dirty="0"/>
                  <a:t>={1, 2, 3}</a:t>
                </a:r>
                <a:r>
                  <a:rPr lang="hu-HU" b="1" u="sng" dirty="0"/>
                  <a:t>)</a:t>
                </a:r>
                <a:r>
                  <a:rPr lang="hu-HU" sz="1200" u="sng" baseline="-25000" dirty="0"/>
                  <a:t> </a:t>
                </a:r>
                <a:r>
                  <a:rPr lang="hu-HU" u="sng" dirty="0"/>
                  <a:t> és nem lehet két különböző rúdon ugyan olyan (</a:t>
                </a:r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2 </a:t>
                </a:r>
                <a:r>
                  <a:rPr lang="hu-HU" sz="1200" b="1" u="sng" dirty="0"/>
                  <a:t> </a:t>
                </a:r>
                <a14:m>
                  <m:oMath xmlns:m="http://schemas.openxmlformats.org/officeDocument/2006/math">
                    <m:r>
                      <a:rPr lang="hu-HU" sz="1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u="sng" dirty="0"/>
                  <a:t> ∧ a</a:t>
                </a:r>
                <a:r>
                  <a:rPr lang="hu-HU" sz="1200" b="1" u="sng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3 </a:t>
                </a:r>
                <a:r>
                  <a:rPr lang="hu-HU" sz="1200" b="1" u="sng" dirty="0"/>
                  <a:t>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1200" b="1" u="sng" dirty="0"/>
                  <a:t> ∧ a</a:t>
                </a:r>
                <a:r>
                  <a:rPr lang="hu-HU" sz="1200" b="1" u="sng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200" b="1" u="sng" dirty="0"/>
                  <a:t>a</a:t>
                </a:r>
                <a:r>
                  <a:rPr lang="hu-HU" sz="1200" b="1" u="sng" baseline="-25000" dirty="0"/>
                  <a:t>3 </a:t>
                </a:r>
                <a:r>
                  <a:rPr lang="hu-HU" sz="1200" b="1" u="sng" dirty="0"/>
                  <a:t> </a:t>
                </a:r>
                <a14:m>
                  <m:oMath xmlns:m="http://schemas.openxmlformats.org/officeDocument/2006/math"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b="1" u="sng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dirty="0"/>
                  <a:t>{</a:t>
                </a:r>
                <a14:m>
                  <m:oMath xmlns:m="http://schemas.openxmlformats.org/officeDocument/2006/math">
                    <m:r>
                      <a:rPr lang="hu-HU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b="1" i="1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755024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"i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"≠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"j "</a:t>
                </a:r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"|</a:t>
                </a:r>
                <a:r>
                  <a:rPr lang="hu-HU" sz="1200" b="0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𝑗"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 i|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"| j − 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|"</a:t>
                </a:r>
                <a:r>
                  <a:rPr lang="hu-HU" baseline="0" dirty="0"/>
                  <a:t> átlók szerint hasonlítjuk össze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715993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Továbbra is balról jobbra haladunk de mindig a következő oszlopba helyezzük el a királynőt. Ezért változtassuk meg úgy a reprezentációt hogy a1, a2, a3, a4 állapotok megmondjál melyik sorban van a királynő a5 megmondja melyik oszlop következik.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Állapotok halmaza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Dékárt</a:t>
                </a:r>
                <a:r>
                  <a:rPr lang="hu-HU" dirty="0"/>
                  <a:t> </a:t>
                </a:r>
                <a:r>
                  <a:rPr lang="hu-HU" dirty="0" err="1"/>
                  <a:t>szortzat</a:t>
                </a:r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i és j oszlopok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ai</a:t>
                </a:r>
                <a:r>
                  <a:rPr lang="hu-HU" dirty="0"/>
                  <a:t> és a</a:t>
                </a:r>
                <a:r>
                  <a:rPr lang="hu-HU" baseline="-25000" dirty="0"/>
                  <a:t>j</a:t>
                </a:r>
                <a:r>
                  <a:rPr lang="hu-HU" dirty="0"/>
                  <a:t> a sorok</a:t>
                </a:r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i és j olyan oszlopok amelyikben már van királynő </a:t>
                </a:r>
                <a14:m>
                  <m:oMath xmlns:m="http://schemas.openxmlformats.org/officeDocument/2006/math"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hu-HU" sz="1200" b="1" dirty="0"/>
                      <m:t>∧</m:t>
                    </m:r>
                    <m:r>
                      <a:rPr lang="hu-HU" sz="1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hu-HU" sz="1200" b="1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1" dirty="0"/>
                      <m:t>⊃</m:t>
                    </m:r>
                    <m:r>
                      <m:rPr>
                        <m:nor/>
                      </m:rPr>
                      <a:rPr lang="hu-HU" sz="1200" b="1" i="0" dirty="0" smtClean="0"/>
                      <m:t> </m:t>
                    </m:r>
                    <m:r>
                      <a:rPr lang="hu-HU" sz="1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hu-HU" sz="1200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hu-HU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hu-HU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Kimondjuk hogy az a5 által tartalmazott értéknél kisebb oszlopba már van királynő</a:t>
                </a:r>
                <a:r>
                  <a:rPr lang="hu-HU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200" dirty="0"/>
                          <m:t>∧</m:t>
                        </m:r>
                        <m:r>
                          <a:rPr lang="hu-HU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2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2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200" b="1" i="0" dirty="0" smtClean="0"/>
                          <m:t> </m:t>
                        </m:r>
                        <m:r>
                          <a:rPr lang="hu-HU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dirty="0"/>
              </a:p>
              <a:p>
                <a:pPr marL="628650" marR="0" lvl="1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dirty="0"/>
                  <a:t>Kimondjuk, hogy nincs ütés a táblán, tehát két különböző oszlopban lévő királynő nem áll ütésben egymással: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dirty="0" smtClean="0"/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hu-HU" sz="1200" b="1" i="1" baseline="-25000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dirty="0" smtClean="0">
                                        <a:latin typeface="Cambria Math" panose="02040503050406030204" pitchFamily="18" charset="0"/>
                                      </a:rPr>
                                      <m:t>𝒂𝒋</m:t>
                                    </m:r>
                                  </m:e>
                                </m:d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2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200" b="1" dirty="0"/>
                                  <m:t>∧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𝒂𝒊</m:t>
                                </m:r>
                                <m:r>
                                  <a:rPr lang="hu-HU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2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hu-HU" sz="1200" b="1" i="1" baseline="-25000" dirty="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o1 első sorba, o2 a második sorba rak királynőt.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i="0" dirty="0" smtClean="0"/>
                      <m:t>i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hu-HU" sz="1200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1200" b="0" i="0" dirty="0" smtClean="0"/>
                      <m:t>− </m:t>
                    </m:r>
                    <m:r>
                      <m:rPr>
                        <m:nor/>
                      </m:rPr>
                      <a:rPr lang="hu-HU" sz="1200" b="0" i="0" dirty="0" smtClean="0"/>
                      <m:t>i</m:t>
                    </m:r>
                    <m:r>
                      <m:rPr>
                        <m:nor/>
                      </m:rPr>
                      <a:rPr lang="hu-HU" sz="1200" b="0" i="0" dirty="0" smtClean="0"/>
                      <m:t>|</m:t>
                    </m:r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u-HU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u-HU" baseline="0" dirty="0"/>
                  <a:t> átlók szerint hasonlítjuk össze</a:t>
                </a:r>
                <a:endParaRPr lang="hu-HU" sz="1200" i="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i="0" dirty="0"/>
                  <a:t>Változás akkor lesz ha a soron következő oszlopban vagy </a:t>
                </a:r>
                <a:r>
                  <a:rPr lang="hu-HU" sz="1200" dirty="0"/>
                  <a:t>j=a</a:t>
                </a:r>
                <a:r>
                  <a:rPr lang="hu-HU" sz="1200" baseline="-25000" dirty="0"/>
                  <a:t>5 </a:t>
                </a:r>
                <a:r>
                  <a:rPr lang="hu-HU" sz="1200" i="0" dirty="0"/>
                  <a:t>és az i. sorban jelenik meg az új királynő</a:t>
                </a:r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"i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"≠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"j "</a:t>
                </a:r>
                <a:r>
                  <a:rPr lang="hu-HU" dirty="0"/>
                  <a:t>Az</a:t>
                </a:r>
                <a:r>
                  <a:rPr lang="hu-HU" baseline="0" dirty="0"/>
                  <a:t> újonnan lehelyezett királynő i. indexe nem fog megegyezni a már lerakott királynők indexével.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"|</a:t>
                </a:r>
                <a:r>
                  <a:rPr lang="hu-HU" sz="1200" b="0" i="0">
                    <a:latin typeface="Cambria Math" panose="02040503050406030204" pitchFamily="18" charset="0"/>
                  </a:rPr>
                  <a:t>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b="0" i="0" baseline="-25000">
                    <a:latin typeface="Cambria Math" panose="02040503050406030204" pitchFamily="18" charset="0"/>
                  </a:rPr>
                  <a:t>𝑗" 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− i|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"| j − " </a:t>
                </a:r>
                <a:r>
                  <a:rPr lang="hu-HU" sz="1200" i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>
                    <a:latin typeface="Cambria Math" panose="02040503050406030204" pitchFamily="18" charset="0"/>
                  </a:rPr>
                  <a:t>5</a:t>
                </a:r>
                <a:r>
                  <a:rPr lang="hu-HU" sz="1200" b="0" i="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hu-HU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|"</a:t>
                </a:r>
                <a:r>
                  <a:rPr lang="hu-HU" baseline="0" dirty="0"/>
                  <a:t> átlók szerint hasonlítjuk össze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80917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 </a:t>
            </a:r>
            <a:r>
              <a:rPr lang="hu-HU" dirty="0" err="1"/>
              <a:t>welcome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questions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76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6D26E-57A4-4FD3-9D4F-823ACBDE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2BDFEA-0582-417F-B570-DC5940BA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BF788-E76A-461F-8A46-8E76AD60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3A1FC0-D5DF-4339-85B4-BBDA06C9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768FBB-1B8D-4A12-A546-5929C0D8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6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D8FFC-663B-40CB-A5AC-9DF85B7E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AADD14-7D7A-4FCC-9DA4-4C2F7E2F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FDB559-66E4-4A8B-A77D-84576DBD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50792-F174-484B-B76A-9C28EC8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04B710-F38C-4C2C-9B41-7E29632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78FB40E-B3D3-40E0-8E38-34D703D0E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F5BF86-0974-48D5-9BC9-6219F5A8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747665-6152-4E29-9F9B-54444CC9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F07B3-D965-4504-B9D3-08645B4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CCE5DD-C1CA-406D-809E-5859916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2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0435F-8AE8-4C4B-9C75-EC5CEFF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02AE07-EB83-42B9-B6AC-82EFB79C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C67FD5-1A5A-49A7-B5C1-E0CCCEEF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DCD5B-FFB8-4D2F-A022-01F1C23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7F2F6-35DF-4EC6-A75C-8C00644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9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25106-EF39-49EC-A810-C7436B2D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2771D9-DBC6-4594-B6A8-811AE7C0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A1D29D-7BDA-4559-B5E4-5EA5A6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2D22ED-A364-442B-AA12-401F250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755748-7BB3-43EF-943F-0150A92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B4A3E-92E4-41EF-A0D3-7EA5EC6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3DEC2-D132-467F-A6F4-07DD1D5F1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C223D8-2932-4337-8725-E16669A0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E9F747-C7C1-41FE-88F6-406C1989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FE4A25-9CFD-4F01-BF61-A7C4B7E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7C6BDA5-B6D1-45D6-8497-BA3842E7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0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E9DFC-0FB6-435E-B401-D66A303B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522D42-23B1-4152-8850-F41B9CD9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30030D-0BED-4701-8AC6-25E6C79C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373A4A-E2F1-4485-A532-707FFCF6D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019E7F-89A3-4884-B8B9-57EB00AD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CED07A8-2FD6-4FC7-A825-CB09E901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59E387-B884-4871-937E-6F6F683D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775125-779B-4CAB-A578-5316C69E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3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0323B-67C7-454B-8502-BC4DC6E6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1D38A3-5FB2-4803-8CAE-61E11CB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A2314C-2B16-4B0D-9EB2-163BBB2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01FAD1-6789-44BA-BE4B-8FDB638D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681D38F-5EB2-4E22-A067-DC352EF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7FBC63F-81C8-4384-B918-52D5748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AD97C2-9D1C-4546-B72F-B2BE865D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1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FB74D-60D5-493B-B116-D8FB86E4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C59979-41B8-4418-9D1C-7A550B12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5B4701-CE56-48A7-8B5F-4D2C8306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8FD44E-0962-4A87-A156-40429E30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6C190A-1B8C-48DA-A33A-19EE6178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406CF4-F919-4FD9-AB64-654BAB2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C0B36-D071-422C-81A6-4BE4E22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E0A82E-E1A5-4BA0-9F12-57371681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85E2C2-3A9B-4C03-BA31-E1849705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E723B2-1F16-48E7-B23E-99BA30F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BB01DB-B8BA-4BD7-8A0D-CFB8AC4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6D9355-F69E-4F9B-991B-0DA396A5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36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D14AC7-229E-4912-868E-E57422B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F8C4E9-0A28-4350-AE6E-B4458D8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DD8A6-8276-4485-9B77-4B73772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EF4984-7E97-49D7-8473-294364BA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80BE58-BF49-4953-9C48-DB3E623F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49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22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22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22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2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00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22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22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3.png"/><Relationship Id="rId4" Type="http://schemas.openxmlformats.org/officeDocument/2006/relationships/image" Target="../media/image22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4.png"/><Relationship Id="rId4" Type="http://schemas.openxmlformats.org/officeDocument/2006/relationships/image" Target="../media/image2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2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1448C-224E-4C15-8C52-A7E2D8DE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6" y="527282"/>
            <a:ext cx="5689601" cy="1199923"/>
          </a:xfrm>
        </p:spPr>
        <p:txBody>
          <a:bodyPr>
            <a:normAutofit fontScale="90000"/>
          </a:bodyPr>
          <a:lstStyle/>
          <a:p>
            <a:pPr algn="l"/>
            <a:r>
              <a:rPr lang="hu-HU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Mesterséges Intelligencia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8" y="1683662"/>
            <a:ext cx="3744686" cy="6506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</a:rPr>
              <a:t>Lakatos Róbert</a:t>
            </a:r>
          </a:p>
          <a:p>
            <a:pPr algn="l"/>
            <a:r>
              <a:rPr lang="hu-HU" sz="2800" dirty="0">
                <a:solidFill>
                  <a:schemeClr val="bg1"/>
                </a:solidFill>
              </a:rPr>
              <a:t>lakatos.robert@inf.unideb.hu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 txBox="1">
            <a:spLocks/>
          </p:cNvSpPr>
          <p:nvPr/>
        </p:nvSpPr>
        <p:spPr>
          <a:xfrm>
            <a:off x="1302327" y="3182009"/>
            <a:ext cx="5489364" cy="114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4800" dirty="0">
                <a:solidFill>
                  <a:schemeClr val="bg1"/>
                </a:solidFill>
              </a:rPr>
              <a:t>3. Gyakorlat</a:t>
            </a:r>
          </a:p>
          <a:p>
            <a:pPr algn="l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0" y="4194928"/>
            <a:ext cx="6947731" cy="2663072"/>
          </a:xfrm>
          <a:prstGeom prst="rect">
            <a:avLst/>
          </a:prstGeom>
          <a:gradFill flip="none" rotWithShape="1">
            <a:gsLst>
              <a:gs pos="0">
                <a:srgbClr val="004735"/>
              </a:gs>
              <a:gs pos="3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8" y="5042627"/>
            <a:ext cx="1716303" cy="177899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" y="5204421"/>
            <a:ext cx="4005503" cy="13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{1}, {2}, {3}, {1, 2}, {1, 3}, {2, 3}, {1, 2, 3}}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{1}, {2}, {3}, {1, 2}, {1, 3}, {2, 3}, {1, 2, 3}}</a:t>
            </a:r>
            <a:endParaRPr lang="hu-HU" sz="1600" b="1" dirty="0"/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 {1}, {2}, {3}, {1, 2}, {1, 3}, {2, 3}, {1, 2, 3}}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{1}, {2}, {3}, {1, 2}, {1, 3}, {2, 3}, {1, 2, 3}}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{1}, {2}, {3}, {1, 2}, {1, 3}, {2, 3}, {1, 2, 3}}</a:t>
            </a:r>
            <a:endParaRPr lang="hu-HU" sz="1600" b="1" dirty="0"/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 {1}, {2}, {3}, {1, 2}, {1, 3}, {2, 3}, {1, 2, 3}}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3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3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= {0, {1}, {2}, {3}, {1, 2}, {1, 3}, {2, 3}, {1, 2, 3}}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3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A = 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, 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&gt;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3</a:t>
                </a:r>
                <a:r>
                  <a:rPr lang="hu-HU" sz="1600" b="1" dirty="0"/>
                  <a:t> </a:t>
                </a:r>
                <a:r>
                  <a:rPr lang="hu-HU" sz="1600" dirty="0"/>
                  <a:t>∧</a:t>
                </a:r>
                <a:r>
                  <a:rPr lang="hu-HU" sz="12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={1, 2, 3}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hu-HU" sz="1600" dirty="0"/>
                  <a:t> }</a:t>
                </a:r>
              </a:p>
              <a:p>
                <a:pPr lvl="1"/>
                <a:r>
                  <a:rPr lang="hu-HU" sz="1600" dirty="0"/>
                  <a:t>27 lehetséges állapot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9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= {0, {1}, {2}, {3}, {1, 2}, {1, 3}, {2, 3}, {1, 2, 3}}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3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A = 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, 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&gt;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3</a:t>
                </a:r>
                <a:r>
                  <a:rPr lang="hu-HU" sz="1600" b="1" dirty="0"/>
                  <a:t> </a:t>
                </a:r>
                <a:r>
                  <a:rPr lang="hu-HU" sz="1600" dirty="0"/>
                  <a:t>∧</a:t>
                </a:r>
                <a:r>
                  <a:rPr lang="hu-HU" sz="12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={1, 2, 3}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hu-HU" sz="1600" dirty="0"/>
                  <a:t> }</a:t>
                </a:r>
              </a:p>
              <a:p>
                <a:pPr lvl="1"/>
                <a:r>
                  <a:rPr lang="hu-HU" sz="1600" dirty="0"/>
                  <a:t>27 lehetséges állapot</a:t>
                </a:r>
              </a:p>
              <a:p>
                <a:r>
                  <a:rPr lang="hu-HU" sz="2000" b="1" dirty="0"/>
                  <a:t>Kezdő állapot:</a:t>
                </a:r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4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= {0, {1}, {2}, {3}, {1, 2}, {1, 3}, {2, 3}, {1, 2, 3}}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3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A = 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, 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&gt;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3</a:t>
                </a:r>
                <a:r>
                  <a:rPr lang="hu-HU" sz="1600" b="1" dirty="0"/>
                  <a:t> </a:t>
                </a:r>
                <a:r>
                  <a:rPr lang="hu-HU" sz="1600" dirty="0"/>
                  <a:t>∧</a:t>
                </a:r>
                <a:r>
                  <a:rPr lang="hu-HU" sz="12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={1, 2, 3}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hu-HU" sz="1600" dirty="0"/>
                  <a:t> }</a:t>
                </a:r>
              </a:p>
              <a:p>
                <a:pPr lvl="1"/>
                <a:r>
                  <a:rPr lang="hu-HU" sz="1600" dirty="0"/>
                  <a:t>27 lehetséges állapot</a:t>
                </a:r>
              </a:p>
              <a:p>
                <a:r>
                  <a:rPr lang="hu-HU" sz="2000" b="1" dirty="0"/>
                  <a:t>Kezdő állapot:</a:t>
                </a:r>
              </a:p>
              <a:p>
                <a:pPr lvl="1"/>
                <a:r>
                  <a:rPr lang="hu-HU" sz="1600" dirty="0"/>
                  <a:t>a</a:t>
                </a:r>
                <a:r>
                  <a:rPr lang="hu-HU" sz="1600" baseline="-25000" dirty="0"/>
                  <a:t>0 </a:t>
                </a:r>
                <a:r>
                  <a:rPr lang="hu-HU" sz="1600" dirty="0"/>
                  <a:t>= &lt;{1,2,3}, 0, 0&gt;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8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7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{&lt;0, 0, {1, 2, 3}&gt;}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4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{&lt;0, 0, {1, 2, 3}&gt;}</a:t>
            </a:r>
          </a:p>
          <a:p>
            <a:r>
              <a:rPr lang="hu-HU" sz="2000" b="1" dirty="0"/>
              <a:t>Operátorok: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2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{&lt;0, 0, {1, 2, 3}&gt;}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</a:t>
            </a:r>
            <a:r>
              <a:rPr lang="hu-HU" sz="1600" dirty="0" err="1"/>
              <a:t>o</a:t>
            </a:r>
            <a:r>
              <a:rPr lang="hu-HU" sz="1600" baseline="-25000" dirty="0" err="1"/>
              <a:t>j,k</a:t>
            </a:r>
            <a:r>
              <a:rPr lang="hu-HU" sz="1600" dirty="0"/>
              <a:t> | j ∈{1,2,3} ∧ k ∈{1,2,3}}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6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{&lt;0, 0, {1, 2, 3}&gt;}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</a:t>
            </a:r>
            <a:r>
              <a:rPr lang="hu-HU" sz="1600" dirty="0" err="1"/>
              <a:t>o</a:t>
            </a:r>
            <a:r>
              <a:rPr lang="hu-HU" sz="1600" baseline="-25000" dirty="0" err="1"/>
              <a:t>j,k</a:t>
            </a:r>
            <a:r>
              <a:rPr lang="hu-HU" sz="1600" dirty="0"/>
              <a:t> | j ∈{1,2,3} ∧ k ∈{1,2,3}}</a:t>
            </a:r>
          </a:p>
          <a:p>
            <a:pPr lvl="1"/>
            <a:r>
              <a:rPr lang="hu-HU" sz="1600" dirty="0"/>
              <a:t>9 lehetséges operátor 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9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Menetrend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3704318"/>
          </a:xfrm>
        </p:spPr>
        <p:txBody>
          <a:bodyPr>
            <a:normAutofit fontScale="47500" lnSpcReduction="20000"/>
          </a:bodyPr>
          <a:lstStyle/>
          <a:p>
            <a:r>
              <a:rPr lang="hu-HU" sz="2300" dirty="0"/>
              <a:t>1. hét	Bevezető, problémaismertetés, ágens szemlélet.</a:t>
            </a:r>
          </a:p>
          <a:p>
            <a:r>
              <a:rPr lang="hu-HU" sz="2300" dirty="0"/>
              <a:t>2. hét	Hagyományos rejtvények (3 korsó , hanoi-torony, 8 királynő) reprezentációi állapottéren.</a:t>
            </a:r>
          </a:p>
          <a:p>
            <a:r>
              <a:rPr lang="hu-HU" sz="2900" b="1" dirty="0">
                <a:solidFill>
                  <a:schemeClr val="bg1"/>
                </a:solidFill>
                <a:highlight>
                  <a:srgbClr val="004735"/>
                </a:highlight>
              </a:rPr>
              <a:t>3. hét	Hagyományos rejtvények (3 korsó , hanoi-torony, 8 királynő) reprezentációi állapottéren.</a:t>
            </a:r>
          </a:p>
          <a:p>
            <a:r>
              <a:rPr lang="hu-HU" sz="2400" dirty="0"/>
              <a:t>4. hét	Hagyományos rejtvények megoldása nem informált algoritmusokkal, implementációk</a:t>
            </a:r>
          </a:p>
          <a:p>
            <a:r>
              <a:rPr lang="hu-HU" sz="2400" dirty="0"/>
              <a:t>5. hét	Hagyományos rejtvények megoldása informált algoritmusokkal, implementációk.</a:t>
            </a:r>
          </a:p>
          <a:p>
            <a:r>
              <a:rPr lang="hu-HU" sz="2400" dirty="0"/>
              <a:t>6. hét	Súlyozott gráf alapú és A* algoritmusok, implementációk.</a:t>
            </a:r>
          </a:p>
          <a:p>
            <a:r>
              <a:rPr lang="hu-HU" sz="2400" dirty="0"/>
              <a:t>7. hét	1. Zárthelyi dolgozat (Március 21-ei hét)</a:t>
            </a:r>
          </a:p>
          <a:p>
            <a:r>
              <a:rPr lang="hu-HU" sz="2400" dirty="0"/>
              <a:t>8. hét	Lépésajánlás, </a:t>
            </a:r>
            <a:r>
              <a:rPr lang="hu-HU" sz="2400" dirty="0" err="1"/>
              <a:t>minimax</a:t>
            </a:r>
            <a:r>
              <a:rPr lang="hu-HU" sz="2400" dirty="0"/>
              <a:t> módszer.</a:t>
            </a:r>
          </a:p>
          <a:p>
            <a:r>
              <a:rPr lang="hu-HU" sz="2400" dirty="0"/>
              <a:t>9. hét	Alfa-béta vágás használata.</a:t>
            </a:r>
          </a:p>
          <a:p>
            <a:r>
              <a:rPr lang="hu-HU" sz="2400" dirty="0"/>
              <a:t>10. hét	Kényszerkielégítési feladatok gépi megoldása.</a:t>
            </a:r>
          </a:p>
          <a:p>
            <a:r>
              <a:rPr lang="hu-HU" sz="2400" dirty="0"/>
              <a:t>11. hét	Szakmai napok</a:t>
            </a:r>
          </a:p>
          <a:p>
            <a:r>
              <a:rPr lang="hu-HU" sz="2400" dirty="0"/>
              <a:t>12. hét	Gépitanuló algoritmusok</a:t>
            </a:r>
          </a:p>
          <a:p>
            <a:r>
              <a:rPr lang="hu-HU" sz="2400" dirty="0"/>
              <a:t>13. hét	Neurális hálók</a:t>
            </a:r>
          </a:p>
          <a:p>
            <a:r>
              <a:rPr lang="hu-HU" sz="2400" dirty="0"/>
              <a:t>14. hét	2. Zárthelyi dolgozat (Május 9-ei hét)</a:t>
            </a:r>
          </a:p>
          <a:p>
            <a:r>
              <a:rPr lang="hu-HU" sz="2400" dirty="0"/>
              <a:t>15. hét	Pót zárthelyi dolgozat (Május 13.)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{&lt;0, 0, {1, 2, 3}&gt;}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j,k</a:t>
                </a:r>
                <a:r>
                  <a:rPr lang="hu-HU" sz="1600" dirty="0"/>
                  <a:t> | j ∈{1,2,3} ∧ k ∈{1,2,3}}</a:t>
                </a:r>
              </a:p>
              <a:p>
                <a:pPr lvl="1"/>
                <a:r>
                  <a:rPr lang="hu-HU" sz="1600" dirty="0"/>
                  <a:t>9 lehetséges operátor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j,k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k&lt;min(a</a:t>
                </a:r>
                <a:r>
                  <a:rPr lang="hu-HU" sz="1600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∧ (k=min(a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V k=min(a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V k=min(a</a:t>
                </a:r>
                <a:r>
                  <a:rPr lang="hu-HU" sz="1600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}))} 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14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{&lt;0, 0, {1, 2, 3}&gt;}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j,k</a:t>
                </a:r>
                <a:r>
                  <a:rPr lang="hu-HU" sz="1600" dirty="0"/>
                  <a:t> | j ∈{1,2,3} ∧ k ∈{1,2,3}}</a:t>
                </a:r>
              </a:p>
              <a:p>
                <a:pPr lvl="1"/>
                <a:r>
                  <a:rPr lang="hu-HU" sz="1600" dirty="0"/>
                  <a:t>9 lehetséges operátor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j,k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k&lt;min(a</a:t>
                </a:r>
                <a:r>
                  <a:rPr lang="hu-HU" sz="1600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∧ (k=min(a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V k=min(a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V k=min(a</a:t>
                </a:r>
                <a:r>
                  <a:rPr lang="hu-HU" sz="1600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}))}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j,k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&gt;) = &lt;b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25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{&lt;0, 0, {1, 2, 3}&gt;}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j,k</a:t>
                </a:r>
                <a:r>
                  <a:rPr lang="hu-HU" sz="1600" dirty="0"/>
                  <a:t> | j ∈{1,2,3} ∧ k ∈{1,2,3}}</a:t>
                </a:r>
              </a:p>
              <a:p>
                <a:pPr lvl="1"/>
                <a:r>
                  <a:rPr lang="hu-HU" sz="1600" dirty="0"/>
                  <a:t>9 lehetséges operátor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j,k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k&lt;min(a</a:t>
                </a:r>
                <a:r>
                  <a:rPr lang="hu-HU" sz="1600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∧ (k=min(a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V k=min(a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V k=min(a</a:t>
                </a:r>
                <a:r>
                  <a:rPr lang="hu-HU" sz="1600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}))}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j,k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&gt;) = &lt;b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n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n=1,2,3</a:t>
                </a:r>
                <a:r>
                  <a:rPr lang="hu-HU" sz="1600" baseline="-25000" dirty="0"/>
                  <a:t> 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58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{&lt;0, 0, {1, 2, 3}&gt;}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j,k</a:t>
                </a:r>
                <a:r>
                  <a:rPr lang="hu-HU" sz="1600" dirty="0"/>
                  <a:t> | j ∈{1,2,3} ∧ k ∈{1,2,3}}</a:t>
                </a:r>
              </a:p>
              <a:p>
                <a:pPr lvl="1"/>
                <a:r>
                  <a:rPr lang="hu-HU" sz="1600" dirty="0"/>
                  <a:t>9 lehetséges operátor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j,k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k&lt;min(a</a:t>
                </a:r>
                <a:r>
                  <a:rPr lang="hu-HU" sz="1600" baseline="-25000" dirty="0"/>
                  <a:t>j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∧ (k=min(a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V k=min(a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V k=min(a</a:t>
                </a:r>
                <a:r>
                  <a:rPr lang="hu-HU" sz="1600" baseline="-25000" dirty="0"/>
                  <a:t>3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}))}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j,k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&gt;) = &lt;b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n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n=1,2,3</a:t>
                </a:r>
                <a:endParaRPr lang="hu-HU" sz="1600" baseline="-25000" dirty="0"/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dirty="0"/>
                  <a:t> {k}, ha n = j</a:t>
                </a:r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 </a:t>
                </a:r>
                <a:r>
                  <a:rPr lang="hu-HU" sz="1200" dirty="0"/>
                  <a:t>\ {k} </a:t>
                </a:r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</a:t>
                </a:r>
                <a:r>
                  <a:rPr lang="hu-HU" sz="1200" dirty="0"/>
                  <a:t> egyébként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44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3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{&lt;0, 0, {1, 2, 3}&gt;}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02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{&lt;0, 0, {1, 2, 3}&gt;}</a:t>
            </a:r>
          </a:p>
          <a:p>
            <a:r>
              <a:rPr lang="hu-HU" sz="2000" b="1" dirty="0"/>
              <a:t>Operátorok: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8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{&lt;0, 0, {1, 2, 3}&gt;}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5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{&lt;0, 0, {1, 2, 3}&gt;}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</a:t>
            </a:r>
          </a:p>
          <a:p>
            <a:pPr lvl="1"/>
            <a:r>
              <a:rPr lang="hu-HU" sz="1600" dirty="0"/>
              <a:t>6 lehetséges operátor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35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</a:t>
            </a:r>
            <a:r>
              <a:rPr lang="hu-HU" sz="4400" dirty="0"/>
              <a:t>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{&lt;0, 0, {1, 2, 3}&gt;}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 | i ∈{1,2,3} ∧ j ∈{1,2,3} ∧ i ≠j}</a:t>
                </a:r>
              </a:p>
              <a:p>
                <a:pPr lvl="1"/>
                <a:r>
                  <a:rPr lang="hu-HU" sz="1600" dirty="0"/>
                  <a:t>6 lehetséges operátor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min(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&lt; min(a</a:t>
                </a:r>
                <a:r>
                  <a:rPr lang="hu-HU" sz="1600" baseline="-25000" dirty="0"/>
                  <a:t>j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9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Hanoi tornyai</a:t>
            </a:r>
          </a:p>
          <a:p>
            <a:r>
              <a:rPr lang="hu-HU" sz="2000" dirty="0"/>
              <a:t>N királynő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50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</a:t>
            </a:r>
            <a:r>
              <a:rPr lang="hu-HU" sz="4400" dirty="0"/>
              <a:t>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{&lt;0, 0, {1, 2, 3}&gt;}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 | i ∈{1,2,3} ∧ j ∈{1,2,3} ∧ i ≠j}</a:t>
                </a:r>
              </a:p>
              <a:p>
                <a:pPr lvl="1"/>
                <a:r>
                  <a:rPr lang="hu-HU" sz="1600" dirty="0"/>
                  <a:t>6 lehetséges operátor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min(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&lt; min(a</a:t>
                </a:r>
                <a:r>
                  <a:rPr lang="hu-HU" sz="1600" baseline="-25000" dirty="0"/>
                  <a:t>j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&gt;) = &lt;b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75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</a:t>
            </a:r>
            <a:r>
              <a:rPr lang="hu-HU" sz="4400" dirty="0"/>
              <a:t>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{&lt;0, 0, {1, 2, 3}&gt;}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 | i ∈{1,2,3} ∧ j ∈{1,2,3} ∧ i ≠j}</a:t>
                </a:r>
              </a:p>
              <a:p>
                <a:pPr lvl="1"/>
                <a:r>
                  <a:rPr lang="hu-HU" sz="1600" dirty="0"/>
                  <a:t>6 lehetséges operátor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min(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&lt; min(a</a:t>
                </a:r>
                <a:r>
                  <a:rPr lang="hu-HU" sz="1600" baseline="-25000" dirty="0"/>
                  <a:t>j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&gt;) = &lt;b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n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n=1,2,3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9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</a:t>
            </a:r>
            <a:r>
              <a:rPr lang="hu-HU" sz="4400" dirty="0"/>
              <a:t>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{&lt;0, 0, {1, 2, 3}&gt;}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 | i ∈{1,2,3} ∧ j ∈{1,2,3} ∧ i ≠j}</a:t>
                </a:r>
              </a:p>
              <a:p>
                <a:pPr lvl="1"/>
                <a:r>
                  <a:rPr lang="hu-HU" sz="1600" dirty="0"/>
                  <a:t>6 lehetséges operátor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min(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&lt; min(a</a:t>
                </a:r>
                <a:r>
                  <a:rPr lang="hu-HU" sz="1600" baseline="-25000" dirty="0"/>
                  <a:t>j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&gt;) = &lt;b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n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n=1,2,3</a:t>
                </a:r>
                <a:endParaRPr lang="hu-HU" sz="1600" baseline="-25000" dirty="0"/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dirty="0"/>
                  <a:t> {min(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i</a:t>
                </a:r>
                <a:r>
                  <a:rPr lang="hu-HU" sz="1200" dirty="0"/>
                  <a:t>)}, ha n = j</a:t>
                </a:r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 </a:t>
                </a:r>
                <a:r>
                  <a:rPr lang="hu-HU" sz="1200" dirty="0"/>
                  <a:t>\ {min(</a:t>
                </a:r>
                <a:r>
                  <a:rPr lang="hu-HU" sz="1200" dirty="0" err="1"/>
                  <a:t>a</a:t>
                </a:r>
                <a:r>
                  <a:rPr lang="hu-HU" sz="1200" baseline="-25000" dirty="0" err="1"/>
                  <a:t>i</a:t>
                </a:r>
                <a:r>
                  <a:rPr lang="hu-HU" sz="1200" dirty="0"/>
                  <a:t>)} egyébként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09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Mik az egyes korongok helyei?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33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Mik az egyes korongok helyei?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{1, 2, 3}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97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Mik az egyes korongok helyei?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{1, 2, 3}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{1, 2, 3}</a:t>
            </a:r>
            <a:endParaRPr lang="hu-HU" sz="1600" b="1" dirty="0"/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{1, 2, 3}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5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Mik az egyes korongok helyei?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{1, 2, 3}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{1, 2, 3}</a:t>
            </a:r>
            <a:endParaRPr lang="hu-HU" sz="1600" b="1" dirty="0"/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{1, 2, 3}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68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Mik az egyes korongok helyei?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{1, 2, 3}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{1, 2, 3}</a:t>
            </a:r>
            <a:endParaRPr lang="hu-HU" sz="1600" b="1" dirty="0"/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{1, 2, 3}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3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51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Mik az egyes korongok helyei?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{1, 2, 3}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{1, 2, 3}</a:t>
            </a:r>
            <a:endParaRPr lang="hu-HU" sz="1600" b="1" dirty="0"/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{1, 2, 3}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3</a:t>
            </a:r>
          </a:p>
          <a:p>
            <a:pPr lvl="1"/>
            <a:r>
              <a:rPr lang="hu-HU" sz="1600" dirty="0"/>
              <a:t>A =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3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58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Mik az egyes korongok helyei?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{1, 2, 3}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{1, 2, 3}</a:t>
            </a:r>
            <a:endParaRPr lang="hu-HU" sz="1600" b="1" dirty="0"/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{1, 2, 3}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3</a:t>
            </a:r>
          </a:p>
          <a:p>
            <a:pPr lvl="1"/>
            <a:r>
              <a:rPr lang="hu-HU" sz="1600" dirty="0"/>
              <a:t>A =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3</a:t>
            </a:r>
            <a:endParaRPr lang="hu-HU" sz="1600" dirty="0"/>
          </a:p>
          <a:p>
            <a:pPr lvl="1"/>
            <a:r>
              <a:rPr lang="hu-HU" sz="1600" dirty="0"/>
              <a:t>A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 , a</a:t>
            </a:r>
            <a:r>
              <a:rPr lang="hu-HU" sz="1600" baseline="-25000" dirty="0"/>
              <a:t>3 </a:t>
            </a:r>
            <a:r>
              <a:rPr lang="hu-HU" sz="1600" dirty="0"/>
              <a:t>&gt;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H</a:t>
            </a:r>
            <a:r>
              <a:rPr lang="hu-HU" sz="1600" baseline="-25000" dirty="0"/>
              <a:t>1</a:t>
            </a:r>
            <a:r>
              <a:rPr lang="hu-HU" sz="1600" dirty="0"/>
              <a:t> x H</a:t>
            </a:r>
            <a:r>
              <a:rPr lang="hu-HU" sz="1600" baseline="-25000" dirty="0"/>
              <a:t>2</a:t>
            </a:r>
            <a:r>
              <a:rPr lang="hu-HU" sz="1600" dirty="0"/>
              <a:t> x H</a:t>
            </a:r>
            <a:r>
              <a:rPr lang="hu-HU" sz="1600" baseline="-25000" dirty="0"/>
              <a:t>3</a:t>
            </a:r>
            <a:r>
              <a:rPr lang="hu-HU" sz="1600" dirty="0"/>
              <a:t>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5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dirty="0"/>
              <a:t>Hanoi tornyai</a:t>
            </a:r>
          </a:p>
          <a:p>
            <a:r>
              <a:rPr lang="hu-HU" sz="2000" b="1" dirty="0"/>
              <a:t>N királynő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34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Mik az egyes korongok helyei?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{1, 2, 3}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{1, 2, 3}</a:t>
            </a:r>
            <a:endParaRPr lang="hu-HU" sz="1600" b="1" dirty="0"/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{1, 2, 3}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3</a:t>
            </a:r>
          </a:p>
          <a:p>
            <a:pPr lvl="1"/>
            <a:r>
              <a:rPr lang="hu-HU" sz="1600" dirty="0"/>
              <a:t>A =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3</a:t>
            </a:r>
            <a:endParaRPr lang="hu-HU" sz="1600" dirty="0"/>
          </a:p>
          <a:p>
            <a:pPr lvl="1"/>
            <a:r>
              <a:rPr lang="hu-HU" sz="1600" dirty="0"/>
              <a:t>A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 , a</a:t>
            </a:r>
            <a:r>
              <a:rPr lang="hu-HU" sz="1600" baseline="-25000" dirty="0"/>
              <a:t>3 </a:t>
            </a:r>
            <a:r>
              <a:rPr lang="hu-HU" sz="1600" dirty="0"/>
              <a:t>&gt;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H</a:t>
            </a:r>
            <a:r>
              <a:rPr lang="hu-HU" sz="1600" baseline="-25000" dirty="0"/>
              <a:t>1</a:t>
            </a:r>
            <a:r>
              <a:rPr lang="hu-HU" sz="1600" dirty="0"/>
              <a:t> x H</a:t>
            </a:r>
            <a:r>
              <a:rPr lang="hu-HU" sz="1600" baseline="-25000" dirty="0"/>
              <a:t>2</a:t>
            </a:r>
            <a:r>
              <a:rPr lang="hu-HU" sz="1600" dirty="0"/>
              <a:t> x H</a:t>
            </a:r>
            <a:r>
              <a:rPr lang="hu-HU" sz="1600" baseline="-25000" dirty="0"/>
              <a:t>3</a:t>
            </a:r>
            <a:r>
              <a:rPr lang="hu-HU" sz="1600" dirty="0"/>
              <a:t>}</a:t>
            </a:r>
          </a:p>
          <a:p>
            <a:pPr lvl="1"/>
            <a:r>
              <a:rPr lang="hu-HU" sz="1600" dirty="0"/>
              <a:t>27 lehetséges állapot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9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Mik az egyes korongok helyei?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{1, 2, 3}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{1, 2, 3}</a:t>
            </a:r>
            <a:endParaRPr lang="hu-HU" sz="1600" b="1" dirty="0"/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{1, 2, 3}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3</a:t>
            </a:r>
          </a:p>
          <a:p>
            <a:pPr lvl="1"/>
            <a:r>
              <a:rPr lang="hu-HU" sz="1600" dirty="0"/>
              <a:t>A =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3</a:t>
            </a:r>
            <a:endParaRPr lang="hu-HU" sz="1600" dirty="0"/>
          </a:p>
          <a:p>
            <a:pPr lvl="1"/>
            <a:r>
              <a:rPr lang="hu-HU" sz="1600" dirty="0"/>
              <a:t>A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 , a</a:t>
            </a:r>
            <a:r>
              <a:rPr lang="hu-HU" sz="1600" baseline="-25000" dirty="0"/>
              <a:t>3 </a:t>
            </a:r>
            <a:r>
              <a:rPr lang="hu-HU" sz="1600" dirty="0"/>
              <a:t>&gt;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H</a:t>
            </a:r>
            <a:r>
              <a:rPr lang="hu-HU" sz="1600" baseline="-25000" dirty="0"/>
              <a:t>1</a:t>
            </a:r>
            <a:r>
              <a:rPr lang="hu-HU" sz="1600" dirty="0"/>
              <a:t> x H</a:t>
            </a:r>
            <a:r>
              <a:rPr lang="hu-HU" sz="1600" baseline="-25000" dirty="0"/>
              <a:t>2</a:t>
            </a:r>
            <a:r>
              <a:rPr lang="hu-HU" sz="1600" dirty="0"/>
              <a:t> x H</a:t>
            </a:r>
            <a:r>
              <a:rPr lang="hu-HU" sz="1600" baseline="-25000" dirty="0"/>
              <a:t>3</a:t>
            </a:r>
            <a:r>
              <a:rPr lang="hu-HU" sz="1600" dirty="0"/>
              <a:t>}</a:t>
            </a:r>
          </a:p>
          <a:p>
            <a:pPr lvl="1"/>
            <a:r>
              <a:rPr lang="hu-HU" sz="1600" dirty="0"/>
              <a:t>27 lehetséges állapot</a:t>
            </a:r>
          </a:p>
          <a:p>
            <a:r>
              <a:rPr lang="hu-HU" sz="2000" b="1" dirty="0"/>
              <a:t>Kezdő állapot: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28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 lnSpcReduction="10000"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Mik az egyes korongok helyei?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{1, 2, 3}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{1, 2, 3}</a:t>
            </a:r>
            <a:endParaRPr lang="hu-HU" sz="1600" b="1" dirty="0"/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{1, 2, 3}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3</a:t>
            </a:r>
          </a:p>
          <a:p>
            <a:pPr lvl="1"/>
            <a:r>
              <a:rPr lang="hu-HU" sz="1600" dirty="0"/>
              <a:t>A =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3</a:t>
            </a:r>
            <a:endParaRPr lang="hu-HU" sz="1600" dirty="0"/>
          </a:p>
          <a:p>
            <a:pPr lvl="1"/>
            <a:r>
              <a:rPr lang="hu-HU" sz="1600" dirty="0"/>
              <a:t>A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 , a</a:t>
            </a:r>
            <a:r>
              <a:rPr lang="hu-HU" sz="1600" baseline="-25000" dirty="0"/>
              <a:t>3 </a:t>
            </a:r>
            <a:r>
              <a:rPr lang="hu-HU" sz="1600" dirty="0"/>
              <a:t>&gt;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H</a:t>
            </a:r>
            <a:r>
              <a:rPr lang="hu-HU" sz="1600" baseline="-25000" dirty="0"/>
              <a:t>1</a:t>
            </a:r>
            <a:r>
              <a:rPr lang="hu-HU" sz="1600" dirty="0"/>
              <a:t> x H</a:t>
            </a:r>
            <a:r>
              <a:rPr lang="hu-HU" sz="1600" baseline="-25000" dirty="0"/>
              <a:t>2</a:t>
            </a:r>
            <a:r>
              <a:rPr lang="hu-HU" sz="1600" dirty="0"/>
              <a:t> x H</a:t>
            </a:r>
            <a:r>
              <a:rPr lang="hu-HU" sz="1600" baseline="-25000" dirty="0"/>
              <a:t>3</a:t>
            </a:r>
            <a:r>
              <a:rPr lang="hu-HU" sz="1600" dirty="0"/>
              <a:t>}</a:t>
            </a:r>
          </a:p>
          <a:p>
            <a:pPr lvl="1"/>
            <a:r>
              <a:rPr lang="hu-HU" sz="1600" dirty="0"/>
              <a:t>27 lehetséges állapot</a:t>
            </a:r>
          </a:p>
          <a:p>
            <a:r>
              <a:rPr lang="hu-HU" sz="2000" b="1" dirty="0"/>
              <a:t>Kezdő állapot:</a:t>
            </a:r>
          </a:p>
          <a:p>
            <a:pPr lvl="1"/>
            <a:r>
              <a:rPr lang="hu-HU" sz="1600" dirty="0"/>
              <a:t>a</a:t>
            </a:r>
            <a:r>
              <a:rPr lang="hu-HU" sz="1600" baseline="-25000" dirty="0"/>
              <a:t>0 </a:t>
            </a:r>
            <a:r>
              <a:rPr lang="hu-HU" sz="1600" dirty="0"/>
              <a:t>= &lt;1, 1, 1&gt;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00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6.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94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6.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{&lt;3, 3, 3&gt;}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6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6.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{&lt;3, 3, 3&gt;}</a:t>
            </a:r>
          </a:p>
          <a:p>
            <a:r>
              <a:rPr lang="hu-HU" sz="2000" b="1" dirty="0"/>
              <a:t>Operátorok: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52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6.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{&lt;3, 3, 3&gt;}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58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6.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{&lt;3, 3, 3&gt;}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</a:t>
            </a:r>
          </a:p>
          <a:p>
            <a:pPr lvl="1"/>
            <a:r>
              <a:rPr lang="hu-HU" sz="1600" dirty="0"/>
              <a:t>6 lehetséges operátor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35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6. példa: Hanoi tornyai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{&lt;3, 3, 3&gt;}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 | i ∈{1,2,3} ∧ j ∈{1,2,3} ∧ i ≠j}</a:t>
                </a:r>
              </a:p>
              <a:p>
                <a:pPr lvl="1"/>
                <a:r>
                  <a:rPr lang="hu-HU" sz="1600" dirty="0"/>
                  <a:t>6 lehetséges operátor</a:t>
                </a:r>
              </a:p>
              <a:p>
                <a:pPr lvl="1"/>
                <a:r>
                  <a:rPr lang="hu-HU" sz="1600" dirty="0"/>
                  <a:t>Dom(o</a:t>
                </a:r>
                <a:r>
                  <a:rPr lang="hu-HU" sz="1600" baseline="-25000" dirty="0"/>
                  <a:t>1,2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=1}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&lt;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=2}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  <a:endParaRPr lang="hu-HU" sz="12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4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6. példa: Hanoi tornyai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{&lt;3, 3, 3&gt;}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 | i ∈{1,2,3} ∧ j ∈{1,2,3} ∧ i ≠j}</a:t>
                </a:r>
              </a:p>
              <a:p>
                <a:pPr lvl="1"/>
                <a:r>
                  <a:rPr lang="hu-HU" sz="1600" dirty="0"/>
                  <a:t>6 lehetséges operátor</a:t>
                </a:r>
              </a:p>
              <a:p>
                <a:pPr lvl="1"/>
                <a:r>
                  <a:rPr lang="hu-HU" sz="1600" dirty="0"/>
                  <a:t>Dom(o</a:t>
                </a:r>
                <a:r>
                  <a:rPr lang="hu-HU" sz="1600" baseline="-25000" dirty="0"/>
                  <a:t>1,2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=1}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&lt;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=2}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=i}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&lt;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=j}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&gt;) = &lt;b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</a:t>
                </a:r>
                <a:endParaRPr lang="hu-HU" sz="12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8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Állapottér-reprezentáció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 mesterséges intelligencia problémáinak megoldása a probléma megfogalmazásával kezdődik: a problémát leírjuk, </a:t>
            </a:r>
            <a:r>
              <a:rPr lang="hu-HU" sz="1600" i="1" dirty="0"/>
              <a:t>reprezentáljuk</a:t>
            </a:r>
            <a:r>
              <a:rPr lang="hu-HU" sz="1600" dirty="0"/>
              <a:t>. Az egyik legelterjedtebb reprezentációs technika az </a:t>
            </a:r>
            <a:r>
              <a:rPr lang="hu-HU" sz="1600" b="1" i="1" dirty="0"/>
              <a:t>állapottér-reprezentáció.</a:t>
            </a:r>
          </a:p>
          <a:p>
            <a:pPr marL="0" indent="0" algn="ctr">
              <a:buNone/>
            </a:pPr>
            <a:r>
              <a:rPr lang="hu-HU" sz="3200" b="1" dirty="0"/>
              <a:t>P = &lt;A, a</a:t>
            </a:r>
            <a:r>
              <a:rPr lang="hu-HU" sz="3200" b="1" baseline="-25000" dirty="0"/>
              <a:t>0</a:t>
            </a:r>
            <a:r>
              <a:rPr lang="hu-HU" sz="3200" b="1" dirty="0"/>
              <a:t>, C, O&gt; </a:t>
            </a:r>
            <a:endParaRPr lang="hu-HU" sz="1600" b="1" i="1" dirty="0"/>
          </a:p>
          <a:p>
            <a:r>
              <a:rPr lang="hu-HU" sz="1600" dirty="0"/>
              <a:t>Legyen </a:t>
            </a:r>
            <a:r>
              <a:rPr lang="hu-HU" sz="1600" b="1" dirty="0"/>
              <a:t>P</a:t>
            </a:r>
            <a:r>
              <a:rPr lang="hu-HU" sz="1600" dirty="0"/>
              <a:t> egy probléma. Azt mondjuk, hogy a </a:t>
            </a:r>
            <a:r>
              <a:rPr lang="hu-HU" sz="1600" b="1" dirty="0"/>
              <a:t>P</a:t>
            </a:r>
            <a:r>
              <a:rPr lang="hu-HU" sz="1600" dirty="0"/>
              <a:t> problémát állapottér-reprezentáltuk, ha megadtuk az </a:t>
            </a:r>
            <a:r>
              <a:rPr lang="hu-HU" sz="1600" b="1" dirty="0"/>
              <a:t>&lt;A, a</a:t>
            </a:r>
            <a:r>
              <a:rPr lang="hu-HU" sz="1600" b="1" baseline="-25000" dirty="0"/>
              <a:t>0</a:t>
            </a:r>
            <a:r>
              <a:rPr lang="hu-HU" sz="1600" b="1" dirty="0"/>
              <a:t>, C, O&gt; </a:t>
            </a:r>
            <a:r>
              <a:rPr lang="hu-HU" sz="1600" dirty="0"/>
              <a:t>négyest.</a:t>
            </a:r>
          </a:p>
          <a:p>
            <a:pPr lvl="1"/>
            <a:r>
              <a:rPr lang="hu-HU" sz="1600" dirty="0"/>
              <a:t>A: A ≠ 0 halmaz a probléma állapottere. A jellemzők egyrészhalmaza.</a:t>
            </a:r>
          </a:p>
          <a:p>
            <a:pPr lvl="1"/>
            <a:r>
              <a:rPr lang="hu-HU" sz="1600" dirty="0"/>
              <a:t>a</a:t>
            </a:r>
            <a:r>
              <a:rPr lang="hu-HU" sz="1600" baseline="-25000" dirty="0"/>
              <a:t>0: </a:t>
            </a:r>
            <a:r>
              <a:rPr lang="hu-HU" sz="1600" dirty="0"/>
              <a:t>Kezdő állapot, ahol a</a:t>
            </a:r>
            <a:r>
              <a:rPr lang="hu-HU" sz="1600" baseline="-25000" dirty="0"/>
              <a:t>0</a:t>
            </a:r>
            <a:r>
              <a:rPr lang="hu-HU" sz="1600" dirty="0"/>
              <a:t> </a:t>
            </a:r>
            <a:r>
              <a:rPr lang="hu-HU" sz="1200" dirty="0"/>
              <a:t>∈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C: Célállapotok halmaza, ahol C </a:t>
            </a:r>
            <a:r>
              <a:rPr lang="hu-HU" sz="1200" dirty="0"/>
              <a:t>⊂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O: Operátorok halmaza, ahol O ≠ 0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53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6. példa: Hanoi tornyai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{&lt;3, 3, 3&gt;}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 | i ∈{1,2,3} ∧ j ∈{1,2,3} ∧ i ≠j}</a:t>
                </a:r>
              </a:p>
              <a:p>
                <a:pPr lvl="1"/>
                <a:r>
                  <a:rPr lang="hu-HU" sz="1600" dirty="0"/>
                  <a:t>6 lehetséges operátor</a:t>
                </a:r>
              </a:p>
              <a:p>
                <a:pPr lvl="1"/>
                <a:r>
                  <a:rPr lang="hu-HU" sz="1600" dirty="0"/>
                  <a:t>Dom(o</a:t>
                </a:r>
                <a:r>
                  <a:rPr lang="hu-HU" sz="1600" baseline="-25000" dirty="0"/>
                  <a:t>1,2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=1}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&lt;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=2}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=i}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&lt;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=j}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&gt;) = &lt;b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n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n=1,2,3</a:t>
                </a:r>
                <a:endParaRPr lang="hu-HU" sz="12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0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6. példa: Hanoi tornyai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{&lt;3, 3, 3&gt;}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 | i ∈{1,2,3} ∧ j ∈{1,2,3} ∧ i ≠j}</a:t>
                </a:r>
              </a:p>
              <a:p>
                <a:pPr lvl="1"/>
                <a:r>
                  <a:rPr lang="hu-HU" sz="1600" dirty="0"/>
                  <a:t>6 lehetséges operátor</a:t>
                </a:r>
              </a:p>
              <a:p>
                <a:pPr lvl="1"/>
                <a:r>
                  <a:rPr lang="hu-HU" sz="1600" dirty="0"/>
                  <a:t>Dom(o</a:t>
                </a:r>
                <a:r>
                  <a:rPr lang="hu-HU" sz="1600" baseline="-25000" dirty="0"/>
                  <a:t>1,2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=1}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&lt;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=2}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=i}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&lt; min({</a:t>
                </a:r>
                <a:r>
                  <a:rPr lang="hu-HU" sz="1600" dirty="0" err="1"/>
                  <a:t>n|n</a:t>
                </a:r>
                <a:r>
                  <a:rPr lang="hu-HU" sz="1600" dirty="0"/>
                  <a:t> ∈{1,2,3} ∧ a</a:t>
                </a:r>
                <a:r>
                  <a:rPr lang="hu-HU" sz="1600" baseline="-25000" dirty="0"/>
                  <a:t>n</a:t>
                </a:r>
                <a:r>
                  <a:rPr lang="hu-HU" sz="1600" dirty="0"/>
                  <a:t>=j}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 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&gt;) = &lt;b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n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n=1,2,3</a:t>
                </a:r>
                <a:endParaRPr lang="hu-HU" sz="1600" baseline="-25000" dirty="0"/>
              </a:p>
              <a:p>
                <a:pPr lvl="2"/>
                <a:r>
                  <a:rPr lang="hu-HU" sz="1200" dirty="0"/>
                  <a:t>j ha n=min({m | m ∈ {1, 2, 3} és a</a:t>
                </a:r>
                <a:r>
                  <a:rPr lang="hu-HU" sz="1200" baseline="-25000" dirty="0"/>
                  <a:t>m</a:t>
                </a:r>
                <a:r>
                  <a:rPr lang="hu-HU" sz="1200" dirty="0"/>
                  <a:t>=i})</a:t>
                </a:r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 </a:t>
                </a:r>
                <a:r>
                  <a:rPr lang="hu-HU" sz="1200" dirty="0"/>
                  <a:t>egyébként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41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9600" dirty="0"/>
              <a:t>N királynő</a:t>
            </a:r>
            <a:endParaRPr lang="hu-HU" sz="5400" dirty="0"/>
          </a:p>
        </p:txBody>
      </p:sp>
      <p:pic>
        <p:nvPicPr>
          <p:cNvPr id="4" name="Picture 2" descr="data:image/png;base64,iVBORw0KGgoAAAANSUhEUgAAAPMAAADQCAMAAADlEKeVAAACFlBMVEX////Y2Nje3t5zc3Nvb2/b29tjY2PFxcWAgIDNzc2lpaXs7Oyfn5+SkpL19fXIyMhqamoAAADj4+Pl6vR2dnbT09OYmJh9fX1YWl0tLS3///W+vr4AAB21tbV3eoA/Pz+IiIgAABkPAAApAAAAADMkAADs//8AMmcAADlCAAAAACDt8flCQkLbzcIAABAAHkpRc543Nzf//+w1AAAAAD4AMl++ytk7DADT39wAACtVVVUAHUD+9O7DnoOWuN97RDELHQAqPXPsxaR0kLXp2sueoasxHxiUiZMOLE9ljWrB1tZoNQCChaA+KhS2qqPE0+acZRhSW39tTxGGfWmlfU4GJT1hcX+omZogQWOZfXgATIG5jl0dIz46HBes2/h1MABkkMbWpXoAImP74bc1KzRWFwCTxPHV6v/Qt3Nmor31z6IHXJzh1KuKWhKHYC1+QABwmKSizaelmnmAYVJEVGw2FgBQdqmKi21UhG+cgGy9pXm9lU2wspxNJQ9Chq4uFBnRtaFZNQAeFACZqL9kQB0VHBSHXzukhU5eKgAaLysyRzIrLhsAJ1AwVHKTbk+gvKFOLziCcE5TOhP22sN+ZGR8pXltZndCQ1oAM3eCvNBVd3deQS6PnIxrl412ntAtdaYrCCaFOwAAQo+LZlUAUIxRbI1Uj6kxSFWjusqgekBNaU5GSTEvHADi4sVnXEIzT2CXVQA8GCVZUje7AAALLElEQVR4nO2d/VsS6RrHZ0aH1AC5VUgREPEtxUHzBV9xN1EP62svQKRmabplm8ZWnlaSxHSJStpj77u22TmthW21u//hAQbMumTEBc5hnofvD47i9b2cD8/M4DzP3PeXIHIJLiH521xVOofS8vPSIisvP4133jSVHzo9h4qsHAnnexaLV8LpTU+YNy2w3xQZWdQezDF4JQnzpphjZW4v/Pz6gDqzobWj7quvj5Z3thqxYO4SdjM9/zA1l31T3NvXP+AbFA6hziw/dvxE/8mB2vJOTYfcbLGesp0e1iLOTIyMnhmTnz1HdJZ1EOMT2vOTPbUE6sxE+9S38rOrFy7CdHvfRO6lmgsEBsx9w7lnFWPH4LvLJRM5M6s4MNfNwq0r8F0fVMxCxQh4cWCWm3UA9srD31cevgoaqC3HgJkYsV2D63PFgrKqa3B85p8EDszjAKVqtVokUt+AHzQvsWA+D9OZYnHdvFErz3bAGBbMxM0qexarBeet8IuIM1+eVFkPBXSyQNGBCXPnYgd7sZa7enBhvgimQ6yW4A0mzDO3N8SsbhYPY8JM1AllrLovbL+GOvNuSjGnmBO537EyS7IPRFa2QHwwssQCHnr974hWkCWMrKxqdUZkqYs4vUUJ81b/fW9GvpYg8riPhIStcnAfgbF4uVc50kLHN8ff5uFVam/v/4qZpmicmGlptpRyVS9TZHYmvU8vL5n9pxCzoqllNO90PrPOpvefbKgz0/OTk6KCPFPvyo+NzJKqQHTkiJFGnJm5cvzE5qDzFuXSLFPmmu552+kKPeLM9KBAM8ZMeZsdOnuXe0J/WZO/jPo4kxTjvJU5VeO7AxuMsybTXKNH/nwmaWap1OeB6SvwmwMqFppMehp5ZrLLDTbP3ba5e21z91fXwdu7Dy9fmZsfAIDd0/BT5epV/3ebzRgwUw9s6xCWta+WwoCZHoe7Xv89nlJ5YOFfv4MRB2aya8rqv7s7WbLqvwtca9Dvy8tXZsrR5guvgZx5Q+3Ly1dm2vV+kl34uQpVyzQezI6qZXaiWHh10Y4J8wx4C1nNwgYezOSpNVtGcNkn46G1e59evjLTtDSTlZTGYs4gEd4U8/69fJzr5R6nPed6tfkyUWTJivK4dITTeyRh3qIYvIE5/fTw9WU3SQWEOLIIScK8Ek6vIAYvrmt0ycmM41rsF96DeDG7RBfkD6CWeCQawoK5XUo+Kng8/AGeQO/KU8uQNDMXdWb57LMB0f1Wb7kBjHUrrbZTpmsbyDNvXV8fk599SXQqhojx58Ql2zryzES7a26sfWq4/GLxz3UnJrTnG/Ri5JmJR56Ng57DvVuBmojn4pmKC9F4ec5cdwKW++DcFTi6Bc8d4NXiwOwGy9wvZS1PSqrWWgY04ZoIpJkJs20d+p2HX9Sb5uHZ0rmovHxnHmmb0xUVVft1H36tfBmVl+/Ml8Cu928GOwi58s52TQTazMQxiyojIyPN/+WFcyM6L++ZHbbuQ+wDfCdf/YwJc+diP3uxrptvG4rOy3tmB1xn21DkfQRcxvnfcC703U34DybMxGVJqLGIZCxKL/+Z9+9NMaeYWeZYViq4vYl7Kj2WVY48gsjl7mZUIBFElqSAf15Bfm5s61XJOZKp2oTdvKgzf1kTgTozlUPRjEpP+7dYMNMUxbg1Rqb+XkOvWbcppdjxRpmZNgisg5bTjQv17xoWBjJGswQC9ll5hJmZvqcPrSfLaimDwtflbrG/Hn5dIUWcmZ4vGvUxU7XNBsVyl3uC7FRUG1EfZ5JyzU0zU436O/DG5ZwgR8I1ESgz0y5no9Kjs7M1Ef4f9J+8qDKTXSuw6QGbE1aXoMINXhyYP7gDNRFNDT/V1+ysiUCaudltW4dJgALQ9YB1qRYHZsoM0CCUyYRC2Q24By9pDJhpV4k9S6lccA4rlVlrpUM7vMgyk/Sdtu5wTUT9dk0E4syGgklr8HnHj9CyXROBOvPoMtvKotBQhQvzFthCD8MuwS08jm3p63WvktXs2008mEmKyQpLT+30IswcqAQJ6XMv0swRvNxzvek5dGTtWZvA5d2rl0wCvWJJZnZkZbZmcamVh16BmBALknLPEueViBN59CbnkR84l3Fcl4wPc+DTIDhz/uljAXVmmvF/6s9rjM3+bVwqInnAzDyc9C7AN+Bzj1r0ODCbq26reiSmXjd4maWnk+rinlrUmZmZ6yvGA55gF6WckRq9wfa4MeYuSknOTDOnywJdlIZCXZQ6i62+mLsoJTmzH9qzmekp9W3Bhqu+JttcE4eOQsnOTDJLLcueQLBCxQhULJTYcGDucoPJ+Vax+K6q7Pe2+HRRSnrm5geWHuhfOvyicnUeFO9r49BFKemZqQemT12UfvHUUhgw0+PwRz9F5Qz6cj48/ghGGgNmsqvvjzSJRPLeIpHkfWyMRxel5GemHKM+mUgkk4lkL87Yqai8fGemXXPPfIH+0NmuHkVcuijxgNlRbA1VEJwsi0sXJR4w/wkbVHCSgtqC4Xjsd/Izk8qrltBjswNvlJgw0zuenMVlziDu+51ijjczlrUJXA/y87H6YA9vqjZh17/NwzM2VZuwN3N7phYrZoOgQ/4VHC3vFPA74Tla5q6sbuZ9MOFZxyY8Z/E34TlK5lDC8yYSCc/RjvPIqHOMOHuOeBROeF7fKEedmU14bgwmPF+ZyL0U7h2ANvOnhOf6idwZPqdaR83MJjxvXIEKM1QYwIYDs9ys02nsTaXfV5Ze1d3mdcJz9J/PwYRnpyKtpOox2Hid8Bw98zhAS96hQxnqQzfgh5JzWDCfh2lpoNuLkeB7wvM+/ve8WWyXBSs2ZDxPeN4H8+VFVTqb8FxUzOu0430wPzqzjEbC8z6YL4KN7VCtWoFpTJj/hHBPspvwmxgPZqJuu1U5vxOeU3NDKeZEMyfu/YqdGbWUAG5veiArIoZEBz4mSQSyIvi4XrX3SkVkpWoT+Mq8WxclhJlpUkrSrnwfFdjiwBxKll7QvCvudcOnZGmEmen5I29FltOmQufdRmZAZREW7eiugyhzsIvSYJORMihCydI7uighykwPtirGAl2UHMXBmohLkL+M+jiTlMv5hpmq0d+BW66mCal5ZxclVJlpZqkmlCw9AhWuJtuOjkKoMge6KHk9d01z99qc9xtXtmsi0GYOdlFyfpksjTRzhGRptJlH4EdbYWGhUlm48NfnXZSQZaaZSqtMrb5R1ui/R1xr6CUxYCapO6btZOn66fCLaDPThtuv7MKA1r7oooQws2N0OTTOhld2PJjJWQh3FDoBG3gc2+TpNa+a1UNrPybjTJHZbIewA9nk9muIM+/qTTHvxpycCc8JnevV5mdwSF2UJYysrGr13/cWJcxbzekVBPKfxQcjSywIXyN2U7aAh14Jgesa3f9nv1PMhHg/Xv4zM8JQwrMwPgnPyc7cTlNdPaGE59mnliGK1qLOLN96NiDqybeVjwQSnvMtp0xxSDtOeubr6x3BhOfiUMLztQ0t4sxEu6tpO+F5dkJ7vtSH/LEdSnguDSY810+It+KR8Jz0zHUndB1nAwnPgbUIh8aLBfODQMKzpuXJK8Va2wBsxiHhOemZgwnPxqWGF5WmebDFJeE5+ZnHLQNQ4NeRgvvw61Q8Ep6Tn/kS2H3+DTNEyE+twbdYMIcSngVW/53velwSnnnA7LD5Qnf7L/6KS/IvD5g7F0MX67rXVXFJeOYB80VdqD+T6poGl3GOe8IzD5jFlwWhPlyCMXF0Xt4z/839TjGnmGNkTtgqxx7MCVvl8HtzVRwNidLy8tPSIyuNOzs6Kb3pqlw/NOd7huJv/wvjCWTg2O0sjAAAAABJRU5ErkJggg==">
            <a:extLst>
              <a:ext uri="{FF2B5EF4-FFF2-40B4-BE49-F238E27FC236}">
                <a16:creationId xmlns:a16="http://schemas.microsoft.com/office/drawing/2014/main" id="{0E6E3767-BEA8-4CD0-A11A-A3E1EEEF8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36" y="2214911"/>
            <a:ext cx="4296727" cy="367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79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02539683-EFB7-4647-BB1E-4B33A6A7E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6" y="0"/>
            <a:ext cx="11147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3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7.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Balról jobbra haladunk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641C903-12EB-46D6-BE51-6A7AD089C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01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7.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Balról jobbra haladunk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1,1 </a:t>
            </a:r>
            <a:r>
              <a:rPr lang="hu-HU" sz="1600" dirty="0"/>
              <a:t>= {0 (üres), 1 (királynő), 2 (ütésben van)}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BE71C9-CA9C-464D-AC0C-A8BDE1620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14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7.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Balról jobbra haladunk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1,1 </a:t>
            </a:r>
            <a:r>
              <a:rPr lang="hu-HU" sz="1600" dirty="0"/>
              <a:t>= {0 (üres), 1 (királynő), 2 (ütésben van)}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1,2 </a:t>
            </a:r>
            <a:r>
              <a:rPr lang="hu-HU" sz="1600" dirty="0"/>
              <a:t>= {0, 1, 2}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86E2FFC-207D-447A-811E-249F60395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10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7.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Balról jobbra haladunk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1,1 </a:t>
            </a:r>
            <a:r>
              <a:rPr lang="hu-HU" sz="1600" dirty="0"/>
              <a:t>= {0 (üres), 1 (királynő), 2 (ütésben van)}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1,2 </a:t>
            </a:r>
            <a:r>
              <a:rPr lang="hu-HU" sz="1600" dirty="0"/>
              <a:t>= {0, 1, 2} </a:t>
            </a:r>
          </a:p>
          <a:p>
            <a:pPr lvl="1"/>
            <a:r>
              <a:rPr lang="hu-HU" sz="1600" dirty="0"/>
              <a:t>… H</a:t>
            </a:r>
            <a:r>
              <a:rPr lang="hu-HU" sz="1600" baseline="-25000" dirty="0"/>
              <a:t>4,4 </a:t>
            </a:r>
            <a:r>
              <a:rPr lang="hu-HU" sz="1600" dirty="0"/>
              <a:t>= {0, 1, 2}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5DB9D5C-653C-478E-9B0D-81E8E9AAD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740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7.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Állapotok halmaza: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CFBF5E5-D15A-49B6-8414-D468059F5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49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7.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1,1 </a:t>
            </a:r>
            <a:r>
              <a:rPr lang="hu-HU" sz="1600" dirty="0"/>
              <a:t>x H</a:t>
            </a:r>
            <a:r>
              <a:rPr lang="hu-HU" sz="1600" baseline="-25000" dirty="0"/>
              <a:t>1,2 </a:t>
            </a:r>
            <a:r>
              <a:rPr lang="hu-HU" sz="1600" dirty="0"/>
              <a:t>x … 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4,4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14C95E2-842F-4980-A637-C9D0326ED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1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9600" dirty="0" err="1"/>
              <a:t>Hanói</a:t>
            </a:r>
            <a:r>
              <a:rPr lang="hu-HU" sz="9600" dirty="0"/>
              <a:t> tornyai</a:t>
            </a:r>
            <a:endParaRPr lang="hu-HU" sz="5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895A8BE-3172-41CE-90A2-E7B023A9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2068830"/>
            <a:ext cx="5524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40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7.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1,1 </a:t>
            </a:r>
            <a:r>
              <a:rPr lang="hu-HU" sz="1600" dirty="0"/>
              <a:t>x H</a:t>
            </a:r>
            <a:r>
              <a:rPr lang="hu-HU" sz="1600" baseline="-25000" dirty="0"/>
              <a:t>1,2 </a:t>
            </a:r>
            <a:r>
              <a:rPr lang="hu-HU" sz="1600" dirty="0"/>
              <a:t>x … 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4,4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ECB95BE-29D2-4C38-A4CD-C43AFF5C7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009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7.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1,1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1,2 </a:t>
                </a:r>
                <a:r>
                  <a:rPr lang="hu-HU" sz="1600" dirty="0"/>
                  <a:t>x … x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4,4</a:t>
                </a:r>
              </a:p>
              <a:p>
                <a:pPr lvl="1"/>
                <a:endParaRPr lang="hu-HU" sz="1600" baseline="-25000" dirty="0"/>
              </a:p>
              <a:p>
                <a:pPr lvl="1"/>
                <a:r>
                  <a:rPr lang="hu-HU" sz="1600" dirty="0"/>
                  <a:t>A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 ∈ H</a:t>
                </a:r>
                <a:r>
                  <a:rPr lang="hu-HU" sz="1600" baseline="-25000" dirty="0"/>
                  <a:t>1,1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1,2</a:t>
                </a:r>
                <a:r>
                  <a:rPr lang="hu-HU" sz="1600" dirty="0"/>
                  <a:t>x … xH</a:t>
                </a:r>
                <a:r>
                  <a:rPr lang="hu-HU" sz="1600" baseline="-25000" dirty="0"/>
                  <a:t>4,4 </a:t>
                </a:r>
                <a:r>
                  <a:rPr lang="hu-HU" sz="1600" dirty="0"/>
                  <a:t>∧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217089B-2C4F-4CEB-A24F-BC2D68CDFE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13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7.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1,1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1,2 </a:t>
                </a:r>
                <a:r>
                  <a:rPr lang="hu-HU" sz="1600" dirty="0"/>
                  <a:t>x … x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4,4</a:t>
                </a:r>
              </a:p>
              <a:p>
                <a:pPr lvl="1"/>
                <a:endParaRPr lang="hu-HU" sz="1600" baseline="-25000" dirty="0"/>
              </a:p>
              <a:p>
                <a:pPr lvl="1"/>
                <a:r>
                  <a:rPr lang="hu-HU" sz="1600" dirty="0"/>
                  <a:t>A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 ∈ H</a:t>
                </a:r>
                <a:r>
                  <a:rPr lang="hu-HU" sz="1600" baseline="-25000" dirty="0"/>
                  <a:t>1,1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1,2</a:t>
                </a:r>
                <a:r>
                  <a:rPr lang="hu-HU" sz="1600" dirty="0"/>
                  <a:t>x … xH</a:t>
                </a:r>
                <a:r>
                  <a:rPr lang="hu-HU" sz="1600" baseline="-25000" dirty="0"/>
                  <a:t>4,4 </a:t>
                </a:r>
                <a:r>
                  <a:rPr lang="hu-HU" sz="1600" dirty="0"/>
                  <a:t>∧</a:t>
                </a:r>
              </a:p>
              <a:p>
                <a:pPr lvl="1"/>
                <a:endParaRPr lang="hu-HU" sz="1600" dirty="0"/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=2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1" dirty="0"/>
                                  <m:t>⊃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 </m:t>
                                </m:r>
                                <m:nary>
                                  <m:naryPr>
                                    <m:chr m:val="⋁"/>
                                    <m:ctrl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⋁"/>
                                        <m:ctrlP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a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=1∧(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|]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 ∧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E8933BD-F8F3-4310-98A3-BC254A0F4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859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7.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1,1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1,2 </a:t>
                </a:r>
                <a:r>
                  <a:rPr lang="hu-HU" sz="1600" dirty="0"/>
                  <a:t>x … x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4,4</a:t>
                </a:r>
              </a:p>
              <a:p>
                <a:pPr lvl="1"/>
                <a:endParaRPr lang="hu-HU" sz="1600" baseline="-25000" dirty="0"/>
              </a:p>
              <a:p>
                <a:pPr lvl="1"/>
                <a:r>
                  <a:rPr lang="hu-HU" sz="1600" dirty="0"/>
                  <a:t>A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 ∈ H</a:t>
                </a:r>
                <a:r>
                  <a:rPr lang="hu-HU" sz="1600" baseline="-25000" dirty="0"/>
                  <a:t>1,1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1,2</a:t>
                </a:r>
                <a:r>
                  <a:rPr lang="hu-HU" sz="1600" dirty="0"/>
                  <a:t>x … xH</a:t>
                </a:r>
                <a:r>
                  <a:rPr lang="hu-HU" sz="1600" baseline="-25000" dirty="0"/>
                  <a:t>4,4 </a:t>
                </a:r>
                <a:r>
                  <a:rPr lang="hu-HU" sz="1600" dirty="0"/>
                  <a:t>∧</a:t>
                </a:r>
              </a:p>
              <a:p>
                <a:pPr lvl="1"/>
                <a:endParaRPr lang="hu-HU" sz="1600" dirty="0"/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=2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1" dirty="0"/>
                                  <m:t>⊃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 </m:t>
                                </m:r>
                                <m:nary>
                                  <m:naryPr>
                                    <m:chr m:val="⋁"/>
                                    <m:ctrl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⋁"/>
                                        <m:ctrlP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a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=1∧(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|]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 ∧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0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1" dirty="0"/>
                                  <m:t>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]</m:t>
                                        </m:r>
                                        <m: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="0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a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hu-HU" sz="1600" dirty="0"/>
                  <a:t> }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E2867C3-5508-47F6-85F4-26B8A7C91C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925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7.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1,1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1,2 </a:t>
                </a:r>
                <a:r>
                  <a:rPr lang="hu-HU" sz="1600" dirty="0"/>
                  <a:t>x … x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4,4</a:t>
                </a:r>
              </a:p>
              <a:p>
                <a:pPr lvl="1"/>
                <a:endParaRPr lang="hu-HU" sz="1600" baseline="-25000" dirty="0"/>
              </a:p>
              <a:p>
                <a:pPr lvl="1"/>
                <a:r>
                  <a:rPr lang="hu-HU" sz="1600" dirty="0"/>
                  <a:t>A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 ∈ H</a:t>
                </a:r>
                <a:r>
                  <a:rPr lang="hu-HU" sz="1600" baseline="-25000" dirty="0"/>
                  <a:t>1,1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1,2</a:t>
                </a:r>
                <a:r>
                  <a:rPr lang="hu-HU" sz="1600" dirty="0"/>
                  <a:t>x … xH</a:t>
                </a:r>
                <a:r>
                  <a:rPr lang="hu-HU" sz="1600" baseline="-25000" dirty="0"/>
                  <a:t>4,4 </a:t>
                </a:r>
                <a:r>
                  <a:rPr lang="hu-HU" sz="1600" dirty="0"/>
                  <a:t>∧</a:t>
                </a:r>
              </a:p>
              <a:p>
                <a:pPr lvl="1"/>
                <a:endParaRPr lang="hu-HU" sz="1600" dirty="0"/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=2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1" dirty="0"/>
                                  <m:t>⊃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 </m:t>
                                </m:r>
                                <m:nary>
                                  <m:naryPr>
                                    <m:chr m:val="⋁"/>
                                    <m:ctrl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⋁"/>
                                        <m:ctrlP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a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=1∧(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|]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 ∧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0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1" dirty="0"/>
                                  <m:t>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]</m:t>
                                        </m:r>
                                        <m: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="0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a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hu-HU" sz="1600" dirty="0"/>
                  <a:t> }</a:t>
                </a:r>
              </a:p>
              <a:p>
                <a:r>
                  <a:rPr lang="hu-HU" sz="2000" b="1" dirty="0"/>
                  <a:t>Kezdő állapot:</a:t>
                </a:r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DFB858E-B7F4-48E6-A31B-2DEA80440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682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7.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1,1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1,2 </a:t>
                </a:r>
                <a:r>
                  <a:rPr lang="hu-HU" sz="1600" dirty="0"/>
                  <a:t>x … x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4,4</a:t>
                </a:r>
              </a:p>
              <a:p>
                <a:pPr lvl="1"/>
                <a:endParaRPr lang="hu-HU" sz="1600" baseline="-25000" dirty="0"/>
              </a:p>
              <a:p>
                <a:pPr lvl="1"/>
                <a:r>
                  <a:rPr lang="hu-HU" sz="1600" dirty="0"/>
                  <a:t>A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 ∈ H</a:t>
                </a:r>
                <a:r>
                  <a:rPr lang="hu-HU" sz="1600" baseline="-25000" dirty="0"/>
                  <a:t>1,1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1,2</a:t>
                </a:r>
                <a:r>
                  <a:rPr lang="hu-HU" sz="1600" dirty="0"/>
                  <a:t>x … xH</a:t>
                </a:r>
                <a:r>
                  <a:rPr lang="hu-HU" sz="1600" baseline="-25000" dirty="0"/>
                  <a:t>4,4 </a:t>
                </a:r>
                <a:r>
                  <a:rPr lang="hu-HU" sz="1600" dirty="0"/>
                  <a:t>∧</a:t>
                </a:r>
              </a:p>
              <a:p>
                <a:pPr lvl="1"/>
                <a:endParaRPr lang="hu-HU" sz="1600" dirty="0"/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=2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1" dirty="0"/>
                                  <m:t>⊃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 </m:t>
                                </m:r>
                                <m:nary>
                                  <m:naryPr>
                                    <m:chr m:val="⋁"/>
                                    <m:ctrl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⋁"/>
                                        <m:ctrlP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a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=1∧(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|]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 ∧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⋀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1600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0" i="0" dirty="0" smtClean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1" dirty="0"/>
                                  <m:t>⊃</m:t>
                                </m:r>
                                <m:nary>
                                  <m:naryPr>
                                    <m:chr m:val="⋀"/>
                                    <m:ctrlP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⋀"/>
                                        <m:ctrlP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|=|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]</m:t>
                                        </m:r>
                                        <m:r>
                                          <a:rPr lang="hu-HU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∧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="0" i="0" dirty="0" smtClean="0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¬(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i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 ∧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j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="1" dirty="0"/>
                                          <m:t>⊃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a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baseline="-25000" dirty="0"/>
                                          <m:t>l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hu-HU" sz="1600" dirty="0"/>
                                          <m:t>=2</m:t>
                                        </m:r>
                                      </m:e>
                                    </m:nary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hu-HU" sz="1600" dirty="0"/>
                  <a:t> }</a:t>
                </a:r>
              </a:p>
              <a:p>
                <a:r>
                  <a:rPr lang="hu-HU" sz="2000" b="1" dirty="0"/>
                  <a:t>Kezdő állapot:</a:t>
                </a:r>
              </a:p>
              <a:p>
                <a:pPr lvl="1"/>
                <a:r>
                  <a:rPr lang="hu-HU" sz="1600" dirty="0"/>
                  <a:t>a</a:t>
                </a:r>
                <a:r>
                  <a:rPr lang="hu-HU" sz="1600" baseline="-25000" dirty="0"/>
                  <a:t>0 </a:t>
                </a:r>
                <a:r>
                  <a:rPr lang="hu-HU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5ECA163-2C8D-4221-ACC7-08E85374B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580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hu-HU" sz="4400" dirty="0"/>
              <a:t>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930453A-592A-4262-A336-0C1965591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3ECE973-20E1-4B06-97A3-AC5CA1E13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82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hu-HU" sz="4400" dirty="0"/>
              <a:t>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endParaRPr lang="hu-HU" sz="2000" b="1" dirty="0"/>
              </a:p>
              <a:p>
                <a:pPr lvl="1"/>
                <a:r>
                  <a:rPr lang="hu-HU" sz="1600" dirty="0"/>
                  <a:t>C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∈ A ∧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hu-HU" sz="1600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hu-HU" sz="1600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600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hu-HU" sz="1600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}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930453A-592A-4262-A336-0C1965591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34D4C6E-9239-4988-84C7-96F72C259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31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hu-HU" sz="4400" dirty="0"/>
              <a:t>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= 1,2,3,4 ∧ j = 1,2,3,4}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930453A-592A-4262-A336-0C1965591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38573BD-45D9-47AA-8FCD-5B8435651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445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hu-HU" sz="4400" dirty="0"/>
              <a:t>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 | i = 1,2,3,4 ∧ j = 1,2,3,4}</a:t>
                </a:r>
              </a:p>
              <a:p>
                <a:pPr marL="457200" lvl="1" indent="0">
                  <a:buNone/>
                </a:pPr>
                <a:endParaRPr lang="hu-HU" sz="1600" dirty="0"/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)={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∈ A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600" dirty="0"/>
                      <m:t>a</m:t>
                    </m:r>
                    <m:r>
                      <m:rPr>
                        <m:nor/>
                      </m:rPr>
                      <a:rPr lang="hu-HU" sz="1600" baseline="-25000" dirty="0"/>
                      <m:t>i</m:t>
                    </m:r>
                    <m:r>
                      <m:rPr>
                        <m:nor/>
                      </m:rPr>
                      <a:rPr lang="hu-HU" sz="1600" baseline="-25000" dirty="0"/>
                      <m:t>,</m:t>
                    </m:r>
                    <m:r>
                      <m:rPr>
                        <m:nor/>
                      </m:rPr>
                      <a:rPr lang="hu-HU" sz="1600" baseline="-25000" dirty="0"/>
                      <m:t>j</m:t>
                    </m:r>
                    <m:r>
                      <m:rPr>
                        <m:nor/>
                      </m:rPr>
                      <a:rPr lang="hu-HU" sz="1600" dirty="0"/>
                      <m:t>=</m:t>
                    </m:r>
                    <m:r>
                      <m:rPr>
                        <m:nor/>
                      </m:rPr>
                      <a:rPr lang="hu-HU" sz="1600" b="0" i="0" dirty="0" smtClean="0"/>
                      <m:t>0</m:t>
                    </m:r>
                  </m:oMath>
                </a14:m>
                <a:r>
                  <a:rPr lang="hu-HU" sz="1600" dirty="0"/>
                  <a:t>}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930453A-592A-4262-A336-0C1965591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2295BDF-FB9D-410E-ADE9-B2024A0DBA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448E0912-D104-46D9-8BD8-39CAFEF6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0"/>
            <a:ext cx="10953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071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hu-HU" sz="4400" dirty="0"/>
              <a:t>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 | i = 1,2,3,4 ∧ j = 1,2,3,4}</a:t>
                </a:r>
              </a:p>
              <a:p>
                <a:pPr marL="457200" lvl="1" indent="0">
                  <a:buNone/>
                </a:pPr>
                <a:endParaRPr lang="hu-HU" sz="1600" dirty="0"/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)={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∈ A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600" dirty="0"/>
                      <m:t>a</m:t>
                    </m:r>
                    <m:r>
                      <m:rPr>
                        <m:nor/>
                      </m:rPr>
                      <a:rPr lang="hu-HU" sz="1600" baseline="-25000" dirty="0"/>
                      <m:t>i</m:t>
                    </m:r>
                    <m:r>
                      <m:rPr>
                        <m:nor/>
                      </m:rPr>
                      <a:rPr lang="hu-HU" sz="1600" baseline="-25000" dirty="0"/>
                      <m:t>,</m:t>
                    </m:r>
                    <m:r>
                      <m:rPr>
                        <m:nor/>
                      </m:rPr>
                      <a:rPr lang="hu-HU" sz="1600" baseline="-25000" dirty="0"/>
                      <m:t>j</m:t>
                    </m:r>
                    <m:r>
                      <m:rPr>
                        <m:nor/>
                      </m:rPr>
                      <a:rPr lang="hu-HU" sz="1600" dirty="0"/>
                      <m:t>=</m:t>
                    </m:r>
                    <m:r>
                      <m:rPr>
                        <m:nor/>
                      </m:rPr>
                      <a:rPr lang="hu-HU" sz="1600" b="0" i="0" dirty="0" smtClean="0"/>
                      <m:t>0</m:t>
                    </m:r>
                  </m:oMath>
                </a14:m>
                <a:r>
                  <a:rPr lang="hu-HU" sz="1600" dirty="0"/>
                  <a:t>}</a:t>
                </a:r>
              </a:p>
              <a:p>
                <a:pPr lvl="1"/>
                <a:endParaRPr lang="hu-HU" sz="1600" dirty="0"/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930453A-592A-4262-A336-0C1965591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2705CB6-2C7F-4022-99A8-E3CB69711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030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hu-HU" sz="4400" dirty="0"/>
              <a:t>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 | i = 1,2,3,4 ∧ j = 1,2,3,4}</a:t>
                </a:r>
              </a:p>
              <a:p>
                <a:pPr marL="457200" lvl="1" indent="0">
                  <a:buNone/>
                </a:pPr>
                <a:endParaRPr lang="hu-HU" sz="1600" dirty="0"/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)={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∈ A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600" dirty="0"/>
                      <m:t>a</m:t>
                    </m:r>
                    <m:r>
                      <m:rPr>
                        <m:nor/>
                      </m:rPr>
                      <a:rPr lang="hu-HU" sz="1600" baseline="-25000" dirty="0"/>
                      <m:t>i</m:t>
                    </m:r>
                    <m:r>
                      <m:rPr>
                        <m:nor/>
                      </m:rPr>
                      <a:rPr lang="hu-HU" sz="1600" baseline="-25000" dirty="0"/>
                      <m:t>,</m:t>
                    </m:r>
                    <m:r>
                      <m:rPr>
                        <m:nor/>
                      </m:rPr>
                      <a:rPr lang="hu-HU" sz="1600" baseline="-25000" dirty="0"/>
                      <m:t>j</m:t>
                    </m:r>
                    <m:r>
                      <m:rPr>
                        <m:nor/>
                      </m:rPr>
                      <a:rPr lang="hu-HU" sz="1600" dirty="0"/>
                      <m:t>=</m:t>
                    </m:r>
                    <m:r>
                      <m:rPr>
                        <m:nor/>
                      </m:rPr>
                      <a:rPr lang="hu-HU" sz="1600" b="0" i="0" dirty="0" smtClean="0"/>
                      <m:t>0</m:t>
                    </m:r>
                  </m:oMath>
                </a14:m>
                <a:r>
                  <a:rPr lang="hu-HU" sz="1600" dirty="0"/>
                  <a:t>}</a:t>
                </a:r>
              </a:p>
              <a:p>
                <a:pPr lvl="1"/>
                <a:endParaRPr lang="hu-HU" sz="1600" dirty="0"/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sz="1600" dirty="0"/>
              </a:p>
              <a:p>
                <a:pPr lvl="1"/>
                <a:endParaRPr lang="hu-HU" sz="1600" dirty="0"/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k,l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k=1,2,3,4 és l=1,2,3,4</a:t>
                </a:r>
                <a:endParaRPr lang="hu-HU" sz="1200" baseline="-25000" dirty="0"/>
              </a:p>
              <a:p>
                <a:pPr lvl="2"/>
                <a:r>
                  <a:rPr lang="hu-HU" sz="1200" dirty="0"/>
                  <a:t>1 ha k=i ∧ l=j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930453A-592A-4262-A336-0C1965591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69B921C-7617-4B93-AC17-C28A1FA00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33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hu-HU" sz="4400" dirty="0"/>
              <a:t>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 | i = 1,2,3,4 ∧ j = 1,2,3,4}</a:t>
                </a:r>
              </a:p>
              <a:p>
                <a:pPr marL="457200" lvl="1" indent="0">
                  <a:buNone/>
                </a:pPr>
                <a:endParaRPr lang="hu-HU" sz="1600" dirty="0"/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)={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∈ A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600" dirty="0"/>
                      <m:t>a</m:t>
                    </m:r>
                    <m:r>
                      <m:rPr>
                        <m:nor/>
                      </m:rPr>
                      <a:rPr lang="hu-HU" sz="1600" baseline="-25000" dirty="0"/>
                      <m:t>i</m:t>
                    </m:r>
                    <m:r>
                      <m:rPr>
                        <m:nor/>
                      </m:rPr>
                      <a:rPr lang="hu-HU" sz="1600" baseline="-25000" dirty="0"/>
                      <m:t>,</m:t>
                    </m:r>
                    <m:r>
                      <m:rPr>
                        <m:nor/>
                      </m:rPr>
                      <a:rPr lang="hu-HU" sz="1600" baseline="-25000" dirty="0"/>
                      <m:t>j</m:t>
                    </m:r>
                    <m:r>
                      <m:rPr>
                        <m:nor/>
                      </m:rPr>
                      <a:rPr lang="hu-HU" sz="1600" dirty="0"/>
                      <m:t>=</m:t>
                    </m:r>
                    <m:r>
                      <m:rPr>
                        <m:nor/>
                      </m:rPr>
                      <a:rPr lang="hu-HU" sz="1600" b="0" i="0" dirty="0" smtClean="0"/>
                      <m:t>0</m:t>
                    </m:r>
                  </m:oMath>
                </a14:m>
                <a:r>
                  <a:rPr lang="hu-HU" sz="1600" dirty="0"/>
                  <a:t>}</a:t>
                </a:r>
              </a:p>
              <a:p>
                <a:pPr lvl="1"/>
                <a:endParaRPr lang="hu-HU" sz="1600" dirty="0"/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mr>
                        </m:m>
                      </m:e>
                    </m:d>
                    <m:r>
                      <a:rPr lang="hu-HU" sz="160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sz="1600" dirty="0"/>
              </a:p>
              <a:p>
                <a:pPr lvl="1"/>
                <a:endParaRPr lang="hu-HU" sz="1600" dirty="0"/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k,l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k=1,2,3,4 és l=1,2,3,4</a:t>
                </a:r>
                <a:endParaRPr lang="hu-HU" sz="1200" baseline="-25000" dirty="0"/>
              </a:p>
              <a:p>
                <a:pPr lvl="2"/>
                <a:r>
                  <a:rPr lang="hu-HU" sz="1200" dirty="0"/>
                  <a:t>1 ha k=i ∧ l=j</a:t>
                </a:r>
              </a:p>
              <a:p>
                <a:pPr lvl="2"/>
                <a:r>
                  <a:rPr lang="hu-HU" sz="1200" dirty="0"/>
                  <a:t>2 ha (k=i V l=j V |i-k|=|j-l| ∧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smtClean="0"/>
                      <m:t>¬</m:t>
                    </m:r>
                    <m:r>
                      <m:rPr>
                        <m:nor/>
                      </m:rPr>
                      <a:rPr lang="hu-HU" sz="1200" b="0" i="0" smtClean="0"/>
                      <m:t>(</m:t>
                    </m:r>
                    <m:r>
                      <m:rPr>
                        <m:nor/>
                      </m:rPr>
                      <a:rPr lang="hu-HU" sz="1200" b="0" i="0" smtClean="0"/>
                      <m:t>i</m:t>
                    </m:r>
                    <m:r>
                      <m:rPr>
                        <m:nor/>
                      </m:rPr>
                      <a:rPr lang="hu-HU" sz="1200" b="0" i="0" smtClean="0"/>
                      <m:t>=</m:t>
                    </m:r>
                    <m:r>
                      <m:rPr>
                        <m:nor/>
                      </m:rPr>
                      <a:rPr lang="hu-HU" sz="1200" b="0" i="0" smtClean="0"/>
                      <m:t>k</m:t>
                    </m:r>
                    <m:r>
                      <m:rPr>
                        <m:nor/>
                      </m:rPr>
                      <a:rPr lang="hu-HU" sz="1200" b="0" i="0" smtClean="0"/>
                      <m:t> ∧ </m:t>
                    </m:r>
                    <m:r>
                      <m:rPr>
                        <m:nor/>
                      </m:rPr>
                      <a:rPr lang="hu-HU" sz="1200" b="0" i="0" dirty="0" smtClean="0"/>
                      <m:t>j</m:t>
                    </m:r>
                    <m:r>
                      <m:rPr>
                        <m:nor/>
                      </m:rPr>
                      <a:rPr lang="hu-HU" sz="1200" b="0" i="0" dirty="0" smtClean="0"/>
                      <m:t>=</m:t>
                    </m:r>
                    <m:r>
                      <m:rPr>
                        <m:nor/>
                      </m:rPr>
                      <a:rPr lang="hu-HU" sz="1200" b="0" i="0" dirty="0" smtClean="0"/>
                      <m:t>l</m:t>
                    </m:r>
                    <m:r>
                      <m:rPr>
                        <m:nor/>
                      </m:rPr>
                      <a:rPr lang="hu-HU" sz="1200" b="0" i="0" smtClean="0"/>
                      <m:t>)</m:t>
                    </m:r>
                  </m:oMath>
                </a14:m>
                <a:r>
                  <a:rPr lang="hu-HU" sz="1200" dirty="0"/>
                  <a:t>)</a:t>
                </a:r>
              </a:p>
              <a:p>
                <a:pPr lvl="2"/>
                <a:r>
                  <a:rPr lang="hu-HU" sz="1200" dirty="0" err="1"/>
                  <a:t>a</a:t>
                </a:r>
                <a:r>
                  <a:rPr lang="hu-HU" sz="1200" baseline="-25000" dirty="0" err="1"/>
                  <a:t>k,l</a:t>
                </a:r>
                <a:r>
                  <a:rPr lang="hu-HU" sz="1200" baseline="-25000" dirty="0"/>
                  <a:t> </a:t>
                </a:r>
                <a:r>
                  <a:rPr lang="hu-HU" sz="1200" dirty="0"/>
                  <a:t>egyébként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23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930453A-592A-4262-A336-0C1965591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FFC58E3-025D-4365-A025-F5BA46C591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3422" y="3812132"/>
            <a:ext cx="1444078" cy="13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055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hu-HU" sz="4400" dirty="0"/>
              <a:t>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D88C4BC-BADE-4187-8319-492695446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7DB8033-9221-4580-82B5-86106038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171" y="4178628"/>
            <a:ext cx="2048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643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hu-HU" sz="4400" dirty="0"/>
              <a:t>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Balról jobbra haladunk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D88C4BC-BADE-4187-8319-492695446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5D14975-3798-43C9-ADEF-BE21D4A84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171" y="4178628"/>
            <a:ext cx="2048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472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hu-HU" sz="4400" dirty="0"/>
              <a:t>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Balról jobbra haladunk</a:t>
            </a:r>
          </a:p>
          <a:p>
            <a:pPr lvl="1"/>
            <a:r>
              <a:rPr lang="hu-HU" sz="1600" dirty="0"/>
              <a:t>Megadja a királynők helyét az első 4 oszlopban: </a:t>
            </a:r>
          </a:p>
          <a:p>
            <a:pPr lvl="2"/>
            <a:r>
              <a:rPr lang="hu-HU" sz="1200" dirty="0"/>
              <a:t>H</a:t>
            </a:r>
            <a:r>
              <a:rPr lang="hu-HU" sz="1200" baseline="-25000" dirty="0"/>
              <a:t>1</a:t>
            </a:r>
            <a:r>
              <a:rPr lang="hu-HU" sz="1200" dirty="0"/>
              <a:t>={0,1,2,3,4}</a:t>
            </a:r>
          </a:p>
          <a:p>
            <a:pPr lvl="2"/>
            <a:r>
              <a:rPr lang="hu-HU" sz="1200" dirty="0"/>
              <a:t>H</a:t>
            </a:r>
            <a:r>
              <a:rPr lang="hu-HU" sz="1200" baseline="-25000" dirty="0"/>
              <a:t>2</a:t>
            </a:r>
            <a:r>
              <a:rPr lang="hu-HU" sz="1200" dirty="0"/>
              <a:t>={0,1,2,3,4}</a:t>
            </a:r>
          </a:p>
          <a:p>
            <a:pPr lvl="2"/>
            <a:r>
              <a:rPr lang="hu-HU" sz="1200" dirty="0"/>
              <a:t>H</a:t>
            </a:r>
            <a:r>
              <a:rPr lang="hu-HU" sz="1200" baseline="-25000" dirty="0"/>
              <a:t>3</a:t>
            </a:r>
            <a:r>
              <a:rPr lang="hu-HU" sz="1200" dirty="0"/>
              <a:t>={0,1,2,3,4}</a:t>
            </a:r>
          </a:p>
          <a:p>
            <a:pPr lvl="2"/>
            <a:r>
              <a:rPr lang="hu-HU" sz="1200" dirty="0"/>
              <a:t>H</a:t>
            </a:r>
            <a:r>
              <a:rPr lang="hu-HU" sz="1200" baseline="-25000" dirty="0"/>
              <a:t>4</a:t>
            </a:r>
            <a:r>
              <a:rPr lang="hu-HU" sz="1200" dirty="0"/>
              <a:t>={0,1,2,3,4} 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D88C4BC-BADE-4187-8319-492695446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38A53F9-A13A-4CA8-9983-02222CD91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171" y="4178628"/>
            <a:ext cx="2048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6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hu-HU" sz="4400" dirty="0"/>
              <a:t>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Balról jobbra haladunk</a:t>
            </a:r>
          </a:p>
          <a:p>
            <a:pPr lvl="1"/>
            <a:r>
              <a:rPr lang="hu-HU" sz="1600" dirty="0"/>
              <a:t>Megadja a királynők helyét az első 4 oszlopban: </a:t>
            </a:r>
          </a:p>
          <a:p>
            <a:pPr lvl="2"/>
            <a:r>
              <a:rPr lang="hu-HU" sz="1200" dirty="0"/>
              <a:t>H</a:t>
            </a:r>
            <a:r>
              <a:rPr lang="hu-HU" sz="1200" baseline="-25000" dirty="0"/>
              <a:t>1</a:t>
            </a:r>
            <a:r>
              <a:rPr lang="hu-HU" sz="1200" dirty="0"/>
              <a:t>={0,1,2,3,4}</a:t>
            </a:r>
          </a:p>
          <a:p>
            <a:pPr lvl="2"/>
            <a:r>
              <a:rPr lang="hu-HU" sz="1200" dirty="0"/>
              <a:t>H</a:t>
            </a:r>
            <a:r>
              <a:rPr lang="hu-HU" sz="1200" baseline="-25000" dirty="0"/>
              <a:t>2</a:t>
            </a:r>
            <a:r>
              <a:rPr lang="hu-HU" sz="1200" dirty="0"/>
              <a:t>={0,1,2,3,4}</a:t>
            </a:r>
          </a:p>
          <a:p>
            <a:pPr lvl="2"/>
            <a:r>
              <a:rPr lang="hu-HU" sz="1200" dirty="0"/>
              <a:t>H</a:t>
            </a:r>
            <a:r>
              <a:rPr lang="hu-HU" sz="1200" baseline="-25000" dirty="0"/>
              <a:t>3</a:t>
            </a:r>
            <a:r>
              <a:rPr lang="hu-HU" sz="1200" dirty="0"/>
              <a:t>={0,1,2,3,4}</a:t>
            </a:r>
          </a:p>
          <a:p>
            <a:pPr lvl="2"/>
            <a:r>
              <a:rPr lang="hu-HU" sz="1200" dirty="0"/>
              <a:t>H</a:t>
            </a:r>
            <a:r>
              <a:rPr lang="hu-HU" sz="1200" baseline="-25000" dirty="0"/>
              <a:t>4</a:t>
            </a:r>
            <a:r>
              <a:rPr lang="hu-HU" sz="1200" dirty="0"/>
              <a:t>={0,1,2,3,4}</a:t>
            </a:r>
          </a:p>
          <a:p>
            <a:pPr lvl="1"/>
            <a:r>
              <a:rPr lang="hu-HU" sz="1600" dirty="0"/>
              <a:t>Megadja a következő oszlopot: </a:t>
            </a:r>
          </a:p>
          <a:p>
            <a:pPr lvl="2"/>
            <a:r>
              <a:rPr lang="hu-HU" sz="1200" dirty="0"/>
              <a:t>H</a:t>
            </a:r>
            <a:r>
              <a:rPr lang="hu-HU" sz="1200" baseline="-25000" dirty="0"/>
              <a:t>5</a:t>
            </a:r>
            <a:r>
              <a:rPr lang="hu-HU" sz="1200" dirty="0"/>
              <a:t>={0,1,2,3,4,5} 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D88C4BC-BADE-4187-8319-492695446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9C0ED49-35EA-49FB-85DC-A344448BD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171" y="4178628"/>
            <a:ext cx="2048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382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hu-HU" sz="4400" dirty="0"/>
              <a:t>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Állapotok halmaza: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D88C4BC-BADE-4187-8319-492695446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367DFEB-F8DD-402A-B522-B2D12653B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171" y="4178628"/>
            <a:ext cx="2048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521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hu-HU" sz="4400" dirty="0"/>
              <a:t>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 H</a:t>
            </a:r>
            <a:r>
              <a:rPr lang="hu-HU" sz="1600" baseline="-25000" dirty="0"/>
              <a:t>3 </a:t>
            </a:r>
            <a:r>
              <a:rPr lang="hu-HU" sz="1600" dirty="0"/>
              <a:t>x H</a:t>
            </a:r>
            <a:r>
              <a:rPr lang="hu-HU" sz="1600" baseline="-25000" dirty="0"/>
              <a:t>4 </a:t>
            </a:r>
            <a:r>
              <a:rPr lang="hu-HU" sz="1600" dirty="0"/>
              <a:t>x H</a:t>
            </a:r>
            <a:r>
              <a:rPr lang="hu-HU" sz="1600" baseline="-25000" dirty="0"/>
              <a:t>5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D88C4BC-BADE-4187-8319-492695446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C8EF468-969A-4EAD-8024-C220F3A5D3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171" y="4178628"/>
            <a:ext cx="2048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615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hu-HU" sz="4400" dirty="0"/>
              <a:t>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 H</a:t>
            </a:r>
            <a:r>
              <a:rPr lang="hu-HU" sz="1600" baseline="-25000" dirty="0"/>
              <a:t>3 </a:t>
            </a:r>
            <a:r>
              <a:rPr lang="hu-HU" sz="1600" dirty="0"/>
              <a:t>x H</a:t>
            </a:r>
            <a:r>
              <a:rPr lang="hu-HU" sz="1600" baseline="-25000" dirty="0"/>
              <a:t>4 </a:t>
            </a:r>
            <a:r>
              <a:rPr lang="hu-HU" sz="1600" dirty="0"/>
              <a:t>x H</a:t>
            </a:r>
            <a:r>
              <a:rPr lang="hu-HU" sz="1600" baseline="-25000" dirty="0"/>
              <a:t>5</a:t>
            </a:r>
          </a:p>
          <a:p>
            <a:pPr lvl="1"/>
            <a:r>
              <a:rPr lang="hu-HU" sz="1600" dirty="0"/>
              <a:t>A = {(a</a:t>
            </a:r>
            <a:r>
              <a:rPr lang="hu-HU" sz="1600" baseline="-25000" dirty="0"/>
              <a:t>1,</a:t>
            </a:r>
            <a:r>
              <a:rPr lang="hu-HU" sz="1600" dirty="0"/>
              <a:t> a</a:t>
            </a:r>
            <a:r>
              <a:rPr lang="hu-HU" sz="1600" baseline="-25000" dirty="0"/>
              <a:t>2,</a:t>
            </a:r>
            <a:r>
              <a:rPr lang="hu-HU" sz="1600" dirty="0"/>
              <a:t> a</a:t>
            </a:r>
            <a:r>
              <a:rPr lang="hu-HU" sz="1600" baseline="-25000" dirty="0"/>
              <a:t>3,</a:t>
            </a:r>
            <a:r>
              <a:rPr lang="hu-HU" sz="1600" dirty="0"/>
              <a:t> a</a:t>
            </a:r>
            <a:r>
              <a:rPr lang="hu-HU" sz="1600" baseline="-25000" dirty="0"/>
              <a:t>4,</a:t>
            </a:r>
            <a:r>
              <a:rPr lang="hu-HU" sz="1600" dirty="0"/>
              <a:t> a</a:t>
            </a:r>
            <a:r>
              <a:rPr lang="hu-HU" sz="1600" baseline="-25000" dirty="0"/>
              <a:t>5</a:t>
            </a:r>
            <a:r>
              <a:rPr lang="hu-HU" sz="1600" dirty="0"/>
              <a:t>) | (a</a:t>
            </a:r>
            <a:r>
              <a:rPr lang="hu-HU" sz="1600" baseline="-25000" dirty="0"/>
              <a:t>1,</a:t>
            </a:r>
            <a:r>
              <a:rPr lang="hu-HU" sz="1600" dirty="0"/>
              <a:t> a</a:t>
            </a:r>
            <a:r>
              <a:rPr lang="hu-HU" sz="1600" baseline="-25000" dirty="0"/>
              <a:t>2,</a:t>
            </a:r>
            <a:r>
              <a:rPr lang="hu-HU" sz="1600" dirty="0"/>
              <a:t> a</a:t>
            </a:r>
            <a:r>
              <a:rPr lang="hu-HU" sz="1600" baseline="-25000" dirty="0"/>
              <a:t>3,</a:t>
            </a:r>
            <a:r>
              <a:rPr lang="hu-HU" sz="1600" dirty="0"/>
              <a:t> a</a:t>
            </a:r>
            <a:r>
              <a:rPr lang="hu-HU" sz="1600" baseline="-25000" dirty="0"/>
              <a:t>4,</a:t>
            </a:r>
            <a:r>
              <a:rPr lang="hu-HU" sz="1600" dirty="0"/>
              <a:t> a</a:t>
            </a:r>
            <a:r>
              <a:rPr lang="hu-HU" sz="1600" baseline="-25000" dirty="0"/>
              <a:t>5</a:t>
            </a:r>
            <a:r>
              <a:rPr lang="hu-HU" sz="1600" dirty="0"/>
              <a:t>) ∈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 H</a:t>
            </a:r>
            <a:r>
              <a:rPr lang="hu-HU" sz="1600" baseline="-25000" dirty="0"/>
              <a:t>3 </a:t>
            </a:r>
            <a:r>
              <a:rPr lang="hu-HU" sz="1600" dirty="0"/>
              <a:t>x H</a:t>
            </a:r>
            <a:r>
              <a:rPr lang="hu-HU" sz="1600" baseline="-25000" dirty="0"/>
              <a:t>4 </a:t>
            </a:r>
            <a:r>
              <a:rPr lang="hu-HU" sz="1600" dirty="0"/>
              <a:t>x H</a:t>
            </a:r>
            <a:r>
              <a:rPr lang="hu-HU" sz="1600" baseline="-25000" dirty="0"/>
              <a:t>5 </a:t>
            </a:r>
            <a:r>
              <a:rPr lang="hu-HU" sz="1600" dirty="0"/>
              <a:t>∧ 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D88C4BC-BADE-4187-8319-492695446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3EE4962-9F96-48C1-8CEA-8B36A53B64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171" y="4178628"/>
            <a:ext cx="2048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4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514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hu-HU" sz="4400" dirty="0"/>
              <a:t>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4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5</a:t>
                </a:r>
              </a:p>
              <a:p>
                <a:pPr lvl="1"/>
                <a:r>
                  <a:rPr lang="hu-HU" sz="1600" dirty="0"/>
                  <a:t>A = 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 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4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5 </a:t>
                </a:r>
                <a:r>
                  <a:rPr lang="hu-HU" sz="1600" dirty="0"/>
                  <a:t>∧ 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600" b="1" dirty="0"/>
                          <m:t>⊃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600" dirty="0"/>
                          <m:t>∧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6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6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600" b="1" i="0" dirty="0" smtClean="0"/>
                          <m:t> 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hu-HU" sz="1600" dirty="0"/>
                  <a:t> ∧  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D88C4BC-BADE-4187-8319-4926954464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B9EB722-5FAD-4DFA-AD19-9A17922A73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9171" y="4178628"/>
            <a:ext cx="2048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525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hu-HU" sz="4400" dirty="0"/>
              <a:t>. példa: 4 királynő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4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5</a:t>
                </a:r>
              </a:p>
              <a:p>
                <a:pPr lvl="1"/>
                <a:r>
                  <a:rPr lang="hu-HU" sz="1600" dirty="0"/>
                  <a:t>A = 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 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4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5 </a:t>
                </a:r>
                <a:r>
                  <a:rPr lang="hu-HU" sz="1600" dirty="0"/>
                  <a:t>∧ 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600" b="1" dirty="0"/>
                          <m:t>⊃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600" dirty="0"/>
                          <m:t>∧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6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6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600" b="1" i="0" dirty="0" smtClean="0"/>
                          <m:t> 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hu-HU" sz="1600" dirty="0"/>
                  <a:t> ∧ 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0" i="0" dirty="0" smtClean="0"/>
                                  <m:t> 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u-HU" sz="1600" i="1" baseline="-250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0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∧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u-HU" sz="1600" i="1" baseline="-250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𝑎𝑗</m:t>
                                    </m:r>
                                  </m:e>
                                </m:d>
                                <m:r>
                                  <a:rPr lang="hu-H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∧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𝑎𝑖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u-HU" sz="1600" b="0" i="1" baseline="-25000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}  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D88C4BC-BADE-4187-8319-4926954464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9702636-91AC-4205-BF70-85EEE02CFD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9171" y="4178628"/>
            <a:ext cx="2048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hu-HU" sz="4400" dirty="0"/>
              <a:t>. példa: 4 királynő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4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5</a:t>
                </a:r>
              </a:p>
              <a:p>
                <a:pPr lvl="1"/>
                <a:r>
                  <a:rPr lang="hu-HU" sz="1600" dirty="0"/>
                  <a:t>A = 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 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4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5 </a:t>
                </a:r>
                <a:r>
                  <a:rPr lang="hu-HU" sz="1600" dirty="0"/>
                  <a:t>∧ 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600" b="1" dirty="0"/>
                          <m:t>⊃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600" dirty="0"/>
                          <m:t>∧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6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6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600" b="1" i="0" dirty="0" smtClean="0"/>
                          <m:t> 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hu-HU" sz="1600" dirty="0"/>
                  <a:t> ∧ 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0" i="0" dirty="0" smtClean="0"/>
                                  <m:t> 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u-HU" sz="1600" i="1" baseline="-250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0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∧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u-HU" sz="1600" i="1" baseline="-250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𝑎𝑗</m:t>
                                    </m:r>
                                  </m:e>
                                </m:d>
                                <m:r>
                                  <a:rPr lang="hu-H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∧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𝑎𝑖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u-HU" sz="1600" b="0" i="1" baseline="-25000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} </a:t>
                </a:r>
              </a:p>
              <a:p>
                <a:r>
                  <a:rPr lang="hu-HU" sz="2000" b="1" dirty="0"/>
                  <a:t>Kezdő állapot: </a:t>
                </a:r>
                <a:endParaRPr lang="hu-HU" sz="16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D88C4BC-BADE-4187-8319-4926954464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7D775F9-F975-40A5-909D-544F5B1388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9171" y="4178628"/>
            <a:ext cx="2048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816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FA5273-EF5C-441D-A3D7-C481AB918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hu-HU" sz="4400" dirty="0"/>
              <a:t>. példa: 4 királynő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4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5</a:t>
                </a:r>
              </a:p>
              <a:p>
                <a:pPr lvl="1"/>
                <a:r>
                  <a:rPr lang="hu-HU" sz="1600" dirty="0"/>
                  <a:t>A = 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 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4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5 </a:t>
                </a:r>
                <a:r>
                  <a:rPr lang="hu-HU" sz="1600" dirty="0"/>
                  <a:t>∧ 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hu-HU" sz="1600" b="1" dirty="0"/>
                          <m:t>⊃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≠0) </m:t>
                        </m:r>
                        <m:r>
                          <m:rPr>
                            <m:nor/>
                          </m:rPr>
                          <a:rPr lang="hu-HU" sz="1600" dirty="0"/>
                          <m:t>∧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hu-HU" sz="16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600" b="1" dirty="0"/>
                          <m:t>⊃</m:t>
                        </m:r>
                        <m:r>
                          <m:rPr>
                            <m:nor/>
                          </m:rPr>
                          <a:rPr lang="hu-HU" sz="1600" b="1" i="0" dirty="0" smtClean="0"/>
                          <m:t> 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hu-HU" sz="1600" dirty="0"/>
                  <a:t> ∧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⋀"/>
                            <m:limLoc m:val="subSup"/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hu-H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0" i="0" dirty="0" smtClean="0"/>
                                  <m:t> 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u-HU" sz="1600" i="1" baseline="-250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0" i="0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∧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u-HU" sz="1600" i="1" baseline="-250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hu-HU" sz="1600" b="1" dirty="0"/>
                                  <m:t>⊃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𝑎𝑗</m:t>
                                    </m:r>
                                  </m:e>
                                </m:d>
                                <m:r>
                                  <a:rPr lang="hu-H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hu-HU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hu-HU" sz="1600" dirty="0"/>
                                  <m:t>∧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𝑎𝑖</m:t>
                                </m:r>
                                <m:r>
                                  <a:rPr lang="hu-H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u-HU" sz="1600" b="0" i="1" baseline="-25000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} </a:t>
                </a:r>
              </a:p>
              <a:p>
                <a:r>
                  <a:rPr lang="hu-HU" sz="2000" b="1" dirty="0"/>
                  <a:t>Kezdő állapot:</a:t>
                </a:r>
              </a:p>
              <a:p>
                <a:pPr lvl="1"/>
                <a:r>
                  <a:rPr lang="hu-HU" sz="1600" dirty="0"/>
                  <a:t>a</a:t>
                </a:r>
                <a:r>
                  <a:rPr lang="hu-HU" sz="1600" baseline="-25000" dirty="0"/>
                  <a:t>0 </a:t>
                </a:r>
                <a:r>
                  <a:rPr lang="hu-HU" sz="1600" dirty="0"/>
                  <a:t>=&lt;0,0,0,0,1&gt;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D88C4BC-BADE-4187-8319-4926954464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5C4B608-DC3D-4A08-A749-5840BE79D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9171" y="4178628"/>
            <a:ext cx="2048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100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7081A883-99DB-4336-82B5-F116D3608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8.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 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CA9CEF3-0DBD-4334-9A75-3AA595157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8191D8A-08ED-4958-84AF-14F9A44D11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2742" y="4224348"/>
            <a:ext cx="125747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857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7081A883-99DB-4336-82B5-F116D3608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8.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{(a</a:t>
            </a:r>
            <a:r>
              <a:rPr lang="hu-HU" sz="1600" baseline="-25000" dirty="0"/>
              <a:t>1,</a:t>
            </a:r>
            <a:r>
              <a:rPr lang="hu-HU" sz="1600" dirty="0"/>
              <a:t> a</a:t>
            </a:r>
            <a:r>
              <a:rPr lang="hu-HU" sz="1600" baseline="-25000" dirty="0"/>
              <a:t>2,</a:t>
            </a:r>
            <a:r>
              <a:rPr lang="hu-HU" sz="1600" dirty="0"/>
              <a:t> a</a:t>
            </a:r>
            <a:r>
              <a:rPr lang="hu-HU" sz="1600" baseline="-25000" dirty="0"/>
              <a:t>3,</a:t>
            </a:r>
            <a:r>
              <a:rPr lang="hu-HU" sz="1600" dirty="0"/>
              <a:t> a</a:t>
            </a:r>
            <a:r>
              <a:rPr lang="hu-HU" sz="1600" baseline="-25000" dirty="0"/>
              <a:t>4,</a:t>
            </a:r>
            <a:r>
              <a:rPr lang="hu-HU" sz="1600" dirty="0"/>
              <a:t> a</a:t>
            </a:r>
            <a:r>
              <a:rPr lang="hu-HU" sz="1600" baseline="-25000" dirty="0"/>
              <a:t>5</a:t>
            </a:r>
            <a:r>
              <a:rPr lang="hu-HU" sz="1600" dirty="0"/>
              <a:t>) | (a</a:t>
            </a:r>
            <a:r>
              <a:rPr lang="hu-HU" sz="1600" baseline="-25000" dirty="0"/>
              <a:t>1,</a:t>
            </a:r>
            <a:r>
              <a:rPr lang="hu-HU" sz="1600" dirty="0"/>
              <a:t> a</a:t>
            </a:r>
            <a:r>
              <a:rPr lang="hu-HU" sz="1600" baseline="-25000" dirty="0"/>
              <a:t>2,</a:t>
            </a:r>
            <a:r>
              <a:rPr lang="hu-HU" sz="1600" dirty="0"/>
              <a:t> a</a:t>
            </a:r>
            <a:r>
              <a:rPr lang="hu-HU" sz="1600" baseline="-25000" dirty="0"/>
              <a:t>3,</a:t>
            </a:r>
            <a:r>
              <a:rPr lang="hu-HU" sz="1600" dirty="0"/>
              <a:t> a</a:t>
            </a:r>
            <a:r>
              <a:rPr lang="hu-HU" sz="1600" baseline="-25000" dirty="0"/>
              <a:t>4,</a:t>
            </a:r>
            <a:r>
              <a:rPr lang="hu-HU" sz="1600" dirty="0"/>
              <a:t> a</a:t>
            </a:r>
            <a:r>
              <a:rPr lang="hu-HU" sz="1600" baseline="-25000" dirty="0"/>
              <a:t>5</a:t>
            </a:r>
            <a:r>
              <a:rPr lang="hu-HU" sz="1600" dirty="0"/>
              <a:t>) ∈A ∧ a</a:t>
            </a:r>
            <a:r>
              <a:rPr lang="hu-HU" sz="1600" baseline="-25000" dirty="0"/>
              <a:t>5 </a:t>
            </a:r>
            <a:r>
              <a:rPr lang="hu-HU" sz="1600" dirty="0"/>
              <a:t>=5} 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B4B2D75-49E0-4034-A16A-9D2789A57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971A8AB-8827-49FF-ACF1-773DFF1E5C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2742" y="4224348"/>
            <a:ext cx="125747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770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7081A883-99DB-4336-82B5-F116D3608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8.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{(a</a:t>
            </a:r>
            <a:r>
              <a:rPr lang="hu-HU" sz="1600" baseline="-25000" dirty="0"/>
              <a:t>1,</a:t>
            </a:r>
            <a:r>
              <a:rPr lang="hu-HU" sz="1600" dirty="0"/>
              <a:t> a</a:t>
            </a:r>
            <a:r>
              <a:rPr lang="hu-HU" sz="1600" baseline="-25000" dirty="0"/>
              <a:t>2,</a:t>
            </a:r>
            <a:r>
              <a:rPr lang="hu-HU" sz="1600" dirty="0"/>
              <a:t> a</a:t>
            </a:r>
            <a:r>
              <a:rPr lang="hu-HU" sz="1600" baseline="-25000" dirty="0"/>
              <a:t>3,</a:t>
            </a:r>
            <a:r>
              <a:rPr lang="hu-HU" sz="1600" dirty="0"/>
              <a:t> a</a:t>
            </a:r>
            <a:r>
              <a:rPr lang="hu-HU" sz="1600" baseline="-25000" dirty="0"/>
              <a:t>4,</a:t>
            </a:r>
            <a:r>
              <a:rPr lang="hu-HU" sz="1600" dirty="0"/>
              <a:t> a</a:t>
            </a:r>
            <a:r>
              <a:rPr lang="hu-HU" sz="1600" baseline="-25000" dirty="0"/>
              <a:t>5</a:t>
            </a:r>
            <a:r>
              <a:rPr lang="hu-HU" sz="1600" dirty="0"/>
              <a:t>) | (a</a:t>
            </a:r>
            <a:r>
              <a:rPr lang="hu-HU" sz="1600" baseline="-25000" dirty="0"/>
              <a:t>1,</a:t>
            </a:r>
            <a:r>
              <a:rPr lang="hu-HU" sz="1600" dirty="0"/>
              <a:t> a</a:t>
            </a:r>
            <a:r>
              <a:rPr lang="hu-HU" sz="1600" baseline="-25000" dirty="0"/>
              <a:t>2,</a:t>
            </a:r>
            <a:r>
              <a:rPr lang="hu-HU" sz="1600" dirty="0"/>
              <a:t> a</a:t>
            </a:r>
            <a:r>
              <a:rPr lang="hu-HU" sz="1600" baseline="-25000" dirty="0"/>
              <a:t>3,</a:t>
            </a:r>
            <a:r>
              <a:rPr lang="hu-HU" sz="1600" dirty="0"/>
              <a:t> a</a:t>
            </a:r>
            <a:r>
              <a:rPr lang="hu-HU" sz="1600" baseline="-25000" dirty="0"/>
              <a:t>4,</a:t>
            </a:r>
            <a:r>
              <a:rPr lang="hu-HU" sz="1600" dirty="0"/>
              <a:t> a</a:t>
            </a:r>
            <a:r>
              <a:rPr lang="hu-HU" sz="1600" baseline="-25000" dirty="0"/>
              <a:t>5</a:t>
            </a:r>
            <a:r>
              <a:rPr lang="hu-HU" sz="1600" dirty="0"/>
              <a:t>) ∈A ∧ a</a:t>
            </a:r>
            <a:r>
              <a:rPr lang="hu-HU" sz="1600" baseline="-25000" dirty="0"/>
              <a:t>5 </a:t>
            </a:r>
            <a:r>
              <a:rPr lang="hu-HU" sz="1600" dirty="0"/>
              <a:t>=5}</a:t>
            </a:r>
          </a:p>
          <a:p>
            <a:r>
              <a:rPr lang="hu-HU" sz="2000" b="1" dirty="0"/>
              <a:t>Operátorok: 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E651A7B-A672-4040-8056-C2ACEBCCF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6121AC0-785A-4F37-92B9-ABB83161B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2742" y="4224348"/>
            <a:ext cx="125747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394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7081A883-99DB-4336-82B5-F116D3608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8.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{(a</a:t>
            </a:r>
            <a:r>
              <a:rPr lang="hu-HU" sz="1600" baseline="-25000" dirty="0"/>
              <a:t>1,</a:t>
            </a:r>
            <a:r>
              <a:rPr lang="hu-HU" sz="1600" dirty="0"/>
              <a:t> a</a:t>
            </a:r>
            <a:r>
              <a:rPr lang="hu-HU" sz="1600" baseline="-25000" dirty="0"/>
              <a:t>2,</a:t>
            </a:r>
            <a:r>
              <a:rPr lang="hu-HU" sz="1600" dirty="0"/>
              <a:t> a</a:t>
            </a:r>
            <a:r>
              <a:rPr lang="hu-HU" sz="1600" baseline="-25000" dirty="0"/>
              <a:t>3,</a:t>
            </a:r>
            <a:r>
              <a:rPr lang="hu-HU" sz="1600" dirty="0"/>
              <a:t> a</a:t>
            </a:r>
            <a:r>
              <a:rPr lang="hu-HU" sz="1600" baseline="-25000" dirty="0"/>
              <a:t>4,</a:t>
            </a:r>
            <a:r>
              <a:rPr lang="hu-HU" sz="1600" dirty="0"/>
              <a:t> a</a:t>
            </a:r>
            <a:r>
              <a:rPr lang="hu-HU" sz="1600" baseline="-25000" dirty="0"/>
              <a:t>5</a:t>
            </a:r>
            <a:r>
              <a:rPr lang="hu-HU" sz="1600" dirty="0"/>
              <a:t>) | (a</a:t>
            </a:r>
            <a:r>
              <a:rPr lang="hu-HU" sz="1600" baseline="-25000" dirty="0"/>
              <a:t>1,</a:t>
            </a:r>
            <a:r>
              <a:rPr lang="hu-HU" sz="1600" dirty="0"/>
              <a:t> a</a:t>
            </a:r>
            <a:r>
              <a:rPr lang="hu-HU" sz="1600" baseline="-25000" dirty="0"/>
              <a:t>2,</a:t>
            </a:r>
            <a:r>
              <a:rPr lang="hu-HU" sz="1600" dirty="0"/>
              <a:t> a</a:t>
            </a:r>
            <a:r>
              <a:rPr lang="hu-HU" sz="1600" baseline="-25000" dirty="0"/>
              <a:t>3,</a:t>
            </a:r>
            <a:r>
              <a:rPr lang="hu-HU" sz="1600" dirty="0"/>
              <a:t> a</a:t>
            </a:r>
            <a:r>
              <a:rPr lang="hu-HU" sz="1600" baseline="-25000" dirty="0"/>
              <a:t>4,</a:t>
            </a:r>
            <a:r>
              <a:rPr lang="hu-HU" sz="1600" dirty="0"/>
              <a:t> a</a:t>
            </a:r>
            <a:r>
              <a:rPr lang="hu-HU" sz="1600" baseline="-25000" dirty="0"/>
              <a:t>5</a:t>
            </a:r>
            <a:r>
              <a:rPr lang="hu-HU" sz="1600" dirty="0"/>
              <a:t>) ∈A ∧ a</a:t>
            </a:r>
            <a:r>
              <a:rPr lang="hu-HU" sz="1600" baseline="-25000" dirty="0"/>
              <a:t>5 </a:t>
            </a:r>
            <a:r>
              <a:rPr lang="hu-HU" sz="1600" dirty="0"/>
              <a:t>=5}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</a:t>
            </a:r>
            <a:r>
              <a:rPr lang="hu-HU" sz="1600" dirty="0"/>
              <a:t> o</a:t>
            </a:r>
            <a:r>
              <a:rPr lang="hu-HU" sz="1600" baseline="-25000" dirty="0"/>
              <a:t>2,</a:t>
            </a:r>
            <a:r>
              <a:rPr lang="hu-HU" sz="1600" dirty="0"/>
              <a:t> o</a:t>
            </a:r>
            <a:r>
              <a:rPr lang="hu-HU" sz="1600" baseline="-25000" dirty="0"/>
              <a:t>3,</a:t>
            </a:r>
            <a:r>
              <a:rPr lang="hu-HU" sz="1600" dirty="0"/>
              <a:t> o</a:t>
            </a:r>
            <a:r>
              <a:rPr lang="hu-HU" sz="1600" baseline="-25000" dirty="0"/>
              <a:t>4</a:t>
            </a:r>
            <a:r>
              <a:rPr lang="hu-HU" sz="1600" dirty="0"/>
              <a:t>} 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F8A80E6-38FD-434C-94A4-A155D12ED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52AB174-94FE-46ED-A79D-8A98372ED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2742" y="4224348"/>
            <a:ext cx="125747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2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7081A883-99DB-4336-82B5-F116D3608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8. példa: 4 királynő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{(a</a:t>
            </a:r>
            <a:r>
              <a:rPr lang="hu-HU" sz="1600" baseline="-25000" dirty="0"/>
              <a:t>1,</a:t>
            </a:r>
            <a:r>
              <a:rPr lang="hu-HU" sz="1600" dirty="0"/>
              <a:t> a</a:t>
            </a:r>
            <a:r>
              <a:rPr lang="hu-HU" sz="1600" baseline="-25000" dirty="0"/>
              <a:t>2,</a:t>
            </a:r>
            <a:r>
              <a:rPr lang="hu-HU" sz="1600" dirty="0"/>
              <a:t> a</a:t>
            </a:r>
            <a:r>
              <a:rPr lang="hu-HU" sz="1600" baseline="-25000" dirty="0"/>
              <a:t>3,</a:t>
            </a:r>
            <a:r>
              <a:rPr lang="hu-HU" sz="1600" dirty="0"/>
              <a:t> a</a:t>
            </a:r>
            <a:r>
              <a:rPr lang="hu-HU" sz="1600" baseline="-25000" dirty="0"/>
              <a:t>4,</a:t>
            </a:r>
            <a:r>
              <a:rPr lang="hu-HU" sz="1600" dirty="0"/>
              <a:t> a</a:t>
            </a:r>
            <a:r>
              <a:rPr lang="hu-HU" sz="1600" baseline="-25000" dirty="0"/>
              <a:t>5</a:t>
            </a:r>
            <a:r>
              <a:rPr lang="hu-HU" sz="1600" dirty="0"/>
              <a:t>) | (a</a:t>
            </a:r>
            <a:r>
              <a:rPr lang="hu-HU" sz="1600" baseline="-25000" dirty="0"/>
              <a:t>1,</a:t>
            </a:r>
            <a:r>
              <a:rPr lang="hu-HU" sz="1600" dirty="0"/>
              <a:t> a</a:t>
            </a:r>
            <a:r>
              <a:rPr lang="hu-HU" sz="1600" baseline="-25000" dirty="0"/>
              <a:t>2,</a:t>
            </a:r>
            <a:r>
              <a:rPr lang="hu-HU" sz="1600" dirty="0"/>
              <a:t> a</a:t>
            </a:r>
            <a:r>
              <a:rPr lang="hu-HU" sz="1600" baseline="-25000" dirty="0"/>
              <a:t>3,</a:t>
            </a:r>
            <a:r>
              <a:rPr lang="hu-HU" sz="1600" dirty="0"/>
              <a:t> a</a:t>
            </a:r>
            <a:r>
              <a:rPr lang="hu-HU" sz="1600" baseline="-25000" dirty="0"/>
              <a:t>4,</a:t>
            </a:r>
            <a:r>
              <a:rPr lang="hu-HU" sz="1600" dirty="0"/>
              <a:t> a</a:t>
            </a:r>
            <a:r>
              <a:rPr lang="hu-HU" sz="1600" baseline="-25000" dirty="0"/>
              <a:t>5</a:t>
            </a:r>
            <a:r>
              <a:rPr lang="hu-HU" sz="1600" dirty="0"/>
              <a:t>) ∈A ∧ a</a:t>
            </a:r>
            <a:r>
              <a:rPr lang="hu-HU" sz="1600" baseline="-25000" dirty="0"/>
              <a:t>5 </a:t>
            </a:r>
            <a:r>
              <a:rPr lang="hu-HU" sz="1600" dirty="0"/>
              <a:t>=5}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</a:t>
            </a:r>
            <a:r>
              <a:rPr lang="hu-HU" sz="1600" dirty="0"/>
              <a:t> o</a:t>
            </a:r>
            <a:r>
              <a:rPr lang="hu-HU" sz="1600" baseline="-25000" dirty="0"/>
              <a:t>2,</a:t>
            </a:r>
            <a:r>
              <a:rPr lang="hu-HU" sz="1600" dirty="0"/>
              <a:t> o</a:t>
            </a:r>
            <a:r>
              <a:rPr lang="hu-HU" sz="1600" baseline="-25000" dirty="0"/>
              <a:t>3,</a:t>
            </a:r>
            <a:r>
              <a:rPr lang="hu-HU" sz="1600" dirty="0"/>
              <a:t> o</a:t>
            </a:r>
            <a:r>
              <a:rPr lang="hu-HU" sz="1600" baseline="-25000" dirty="0"/>
              <a:t>4</a:t>
            </a:r>
            <a:r>
              <a:rPr lang="hu-HU" sz="1600" dirty="0"/>
              <a:t>}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</a:t>
            </a:r>
            <a:r>
              <a:rPr lang="hu-HU" sz="1600" dirty="0" err="1"/>
              <a:t>o</a:t>
            </a:r>
            <a:r>
              <a:rPr lang="hu-HU" sz="1600" baseline="-25000" dirty="0" err="1"/>
              <a:t>i</a:t>
            </a:r>
            <a:r>
              <a:rPr lang="hu-HU" sz="1600" dirty="0"/>
              <a:t>)={(a</a:t>
            </a:r>
            <a:r>
              <a:rPr lang="hu-HU" sz="1600" baseline="-25000" dirty="0"/>
              <a:t>1,</a:t>
            </a:r>
            <a:r>
              <a:rPr lang="hu-HU" sz="1600" dirty="0"/>
              <a:t> a</a:t>
            </a:r>
            <a:r>
              <a:rPr lang="hu-HU" sz="1600" baseline="-25000" dirty="0"/>
              <a:t>2,</a:t>
            </a:r>
            <a:r>
              <a:rPr lang="hu-HU" sz="1600" dirty="0"/>
              <a:t> a</a:t>
            </a:r>
            <a:r>
              <a:rPr lang="hu-HU" sz="1600" baseline="-25000" dirty="0"/>
              <a:t>3,</a:t>
            </a:r>
            <a:r>
              <a:rPr lang="hu-HU" sz="1600" dirty="0"/>
              <a:t> a</a:t>
            </a:r>
            <a:r>
              <a:rPr lang="hu-HU" sz="1600" baseline="-25000" dirty="0"/>
              <a:t>4,</a:t>
            </a:r>
            <a:r>
              <a:rPr lang="hu-HU" sz="1600" dirty="0"/>
              <a:t> a</a:t>
            </a:r>
            <a:r>
              <a:rPr lang="hu-HU" sz="1600" baseline="-25000" dirty="0"/>
              <a:t>5</a:t>
            </a:r>
            <a:r>
              <a:rPr lang="hu-HU" sz="1600" dirty="0"/>
              <a:t>) | (a</a:t>
            </a:r>
            <a:r>
              <a:rPr lang="hu-HU" sz="1600" baseline="-25000" dirty="0"/>
              <a:t>1,</a:t>
            </a:r>
            <a:r>
              <a:rPr lang="hu-HU" sz="1600" dirty="0"/>
              <a:t> a</a:t>
            </a:r>
            <a:r>
              <a:rPr lang="hu-HU" sz="1600" baseline="-25000" dirty="0"/>
              <a:t>2,</a:t>
            </a:r>
            <a:r>
              <a:rPr lang="hu-HU" sz="1600" dirty="0"/>
              <a:t> a</a:t>
            </a:r>
            <a:r>
              <a:rPr lang="hu-HU" sz="1600" baseline="-25000" dirty="0"/>
              <a:t>3,</a:t>
            </a:r>
            <a:r>
              <a:rPr lang="hu-HU" sz="1600" dirty="0"/>
              <a:t> a</a:t>
            </a:r>
            <a:r>
              <a:rPr lang="hu-HU" sz="1600" baseline="-25000" dirty="0"/>
              <a:t>4,</a:t>
            </a:r>
            <a:r>
              <a:rPr lang="hu-HU" sz="1600" dirty="0"/>
              <a:t> a</a:t>
            </a:r>
            <a:r>
              <a:rPr lang="hu-HU" sz="1600" baseline="-25000" dirty="0"/>
              <a:t>5</a:t>
            </a:r>
            <a:r>
              <a:rPr lang="hu-HU" sz="1600" dirty="0"/>
              <a:t>) ∈A ∧  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E3AAF83-6964-436D-AF65-73CECE3AC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67F9EAB-1D06-402A-A0B6-72CB78674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2742" y="4224348"/>
            <a:ext cx="125747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148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7081A883-99DB-4336-82B5-F116D3608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8.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∈A ∧ a</a:t>
                </a:r>
                <a:r>
                  <a:rPr lang="hu-HU" sz="1600" baseline="-25000" dirty="0"/>
                  <a:t>5 </a:t>
                </a:r>
                <a:r>
                  <a:rPr lang="hu-HU" sz="1600" dirty="0"/>
                  <a:t>=5}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{o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4</a:t>
                </a:r>
                <a:r>
                  <a:rPr lang="hu-HU" sz="1600" dirty="0"/>
                  <a:t>}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)={(a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∈A ∧ 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d>
                          <m:d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⊃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i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∧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 |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−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|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 baseline="-250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hu-HU" sz="1600" dirty="0"/>
                  <a:t>} 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E3AAF83-6964-436D-AF65-73CECE3AC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B5410D5-1394-49BE-8BD8-503FC218C1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742" y="4224348"/>
            <a:ext cx="125747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4.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{1}, {2}, {3}, {1, 2}, {1, 3}, {2, 3}, {1, 2, 3}}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{1}, {2}, {3}, {1, 2}, {1, 3}, {2, 3}, {1, 2, 3}}</a:t>
            </a:r>
            <a:endParaRPr lang="hu-HU" sz="1600" b="1" dirty="0"/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 {1}, {2}, {3}, {1, 2}, {1, 3}, {2, 3}, {1, 2, 3}}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23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7081A883-99DB-4336-82B5-F116D3608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8.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∈A ∧ a</a:t>
                </a:r>
                <a:r>
                  <a:rPr lang="hu-HU" sz="1600" baseline="-25000" dirty="0"/>
                  <a:t>5 </a:t>
                </a:r>
                <a:r>
                  <a:rPr lang="hu-HU" sz="1600" dirty="0"/>
                  <a:t>=5}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{o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4</a:t>
                </a:r>
                <a:r>
                  <a:rPr lang="hu-HU" sz="1600" dirty="0"/>
                  <a:t>}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)={(a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∈A ∧ 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d>
                          <m:d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⊃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i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∧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 |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−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|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 baseline="-250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hu-HU" sz="1600" dirty="0"/>
                  <a:t>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5&gt;</a:t>
                </a:r>
                <a:r>
                  <a:rPr lang="hu-HU" sz="1600" dirty="0"/>
                  <a:t>) = &lt;b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&gt;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E3AAF83-6964-436D-AF65-73CECE3AC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25CC0DB-373B-4CBA-801B-F2B8F37733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742" y="4224348"/>
            <a:ext cx="125747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215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7081A883-99DB-4336-82B5-F116D3608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8.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∈A ∧ a</a:t>
                </a:r>
                <a:r>
                  <a:rPr lang="hu-HU" sz="1600" baseline="-25000" dirty="0"/>
                  <a:t>5 </a:t>
                </a:r>
                <a:r>
                  <a:rPr lang="hu-HU" sz="1600" dirty="0"/>
                  <a:t>=5}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{o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4</a:t>
                </a:r>
                <a:r>
                  <a:rPr lang="hu-HU" sz="1600" dirty="0"/>
                  <a:t>}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)={(a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∈A ∧ 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d>
                          <m:d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⊃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i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∧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 |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−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|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 baseline="-250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hu-HU" sz="1600" dirty="0"/>
                  <a:t>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5&gt;</a:t>
                </a:r>
                <a:r>
                  <a:rPr lang="hu-HU" sz="1600" dirty="0"/>
                  <a:t>) = &lt;b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&gt; </a:t>
                </a:r>
              </a:p>
              <a:p>
                <a:pPr lvl="1"/>
                <a:r>
                  <a:rPr lang="hu-HU" sz="1600" dirty="0"/>
                  <a:t>B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=a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+1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E3AAF83-6964-436D-AF65-73CECE3AC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25CC0DB-373B-4CBA-801B-F2B8F37733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742" y="4224348"/>
            <a:ext cx="125747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635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7081A883-99DB-4336-82B5-F116D3608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8.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∈A ∧ a</a:t>
                </a:r>
                <a:r>
                  <a:rPr lang="hu-HU" sz="1600" baseline="-25000" dirty="0"/>
                  <a:t>5 </a:t>
                </a:r>
                <a:r>
                  <a:rPr lang="hu-HU" sz="1600" dirty="0"/>
                  <a:t>=5}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{o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4</a:t>
                </a:r>
                <a:r>
                  <a:rPr lang="hu-HU" sz="1600" dirty="0"/>
                  <a:t>}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)={(a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∈A ∧ 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d>
                          <m:d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⊃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i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∧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 |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−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|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 baseline="-250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hu-HU" sz="1600" dirty="0"/>
                  <a:t>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5&gt;</a:t>
                </a:r>
                <a:r>
                  <a:rPr lang="hu-HU" sz="1600" dirty="0"/>
                  <a:t>) = &lt;b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hu-HU" sz="1600" dirty="0"/>
                  <a:t>B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=a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+1</a:t>
                </a:r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j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j=1,2,3,4</a:t>
                </a:r>
                <a:r>
                  <a:rPr lang="hu-HU" sz="1200" baseline="-25000" dirty="0"/>
                  <a:t> 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E3AAF83-6964-436D-AF65-73CECE3AC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CA6ED85-A850-4672-9E2D-C3A0954360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742" y="4231968"/>
            <a:ext cx="125747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537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7081A883-99DB-4336-82B5-F116D3608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8.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∈A ∧ a</a:t>
                </a:r>
                <a:r>
                  <a:rPr lang="hu-HU" sz="1600" baseline="-25000" dirty="0"/>
                  <a:t>5 </a:t>
                </a:r>
                <a:r>
                  <a:rPr lang="hu-HU" sz="1600" dirty="0"/>
                  <a:t>=5}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{o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4</a:t>
                </a:r>
                <a:r>
                  <a:rPr lang="hu-HU" sz="1600" dirty="0"/>
                  <a:t>}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)={(a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∈A ∧ 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d>
                          <m:d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⊃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i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∧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 |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−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|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 baseline="-250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hu-HU" sz="1600" dirty="0"/>
                  <a:t>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5&gt;</a:t>
                </a:r>
                <a:r>
                  <a:rPr lang="hu-HU" sz="1600" dirty="0"/>
                  <a:t>) = &lt;b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hu-HU" sz="1600" dirty="0"/>
                  <a:t>B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=a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+1</a:t>
                </a:r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j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j=1,2,3,4</a:t>
                </a:r>
                <a:endParaRPr lang="hu-HU" sz="1200" baseline="-25000" dirty="0"/>
              </a:p>
              <a:p>
                <a:pPr lvl="2"/>
                <a:r>
                  <a:rPr lang="hu-HU" sz="1200" dirty="0"/>
                  <a:t>i ha j=a</a:t>
                </a:r>
                <a:r>
                  <a:rPr lang="hu-HU" sz="1200" baseline="-25000" dirty="0"/>
                  <a:t>5 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E3AAF83-6964-436D-AF65-73CECE3AC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58683DD-06A8-4E01-A641-9BBEA68BF9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742" y="4224348"/>
            <a:ext cx="125747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899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7081A883-99DB-4336-82B5-F116D3608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6" y="0"/>
            <a:ext cx="5573654" cy="3429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8. példa: 4 királynő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∈A ∧ a</a:t>
                </a:r>
                <a:r>
                  <a:rPr lang="hu-HU" sz="1600" baseline="-25000" dirty="0"/>
                  <a:t>5 </a:t>
                </a:r>
                <a:r>
                  <a:rPr lang="hu-HU" sz="1600" dirty="0"/>
                  <a:t>=5}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{o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o</a:t>
                </a:r>
                <a:r>
                  <a:rPr lang="hu-HU" sz="1600" baseline="-25000" dirty="0"/>
                  <a:t>4</a:t>
                </a:r>
                <a:r>
                  <a:rPr lang="hu-HU" sz="1600" dirty="0"/>
                  <a:t>}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)={(a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| (a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) ∈A ∧ </a:t>
                </a:r>
              </a:p>
              <a:p>
                <a:pPr marL="457200" lvl="1" indent="0">
                  <a:buNone/>
                </a:pPr>
                <a:r>
                  <a:rPr lang="hu-HU" sz="16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hu-HU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d>
                          <m:d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⊃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i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∧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 |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hu-HU" sz="1600" b="0" i="0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−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|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 baseline="-250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hu-HU" sz="1600" i="0" dirty="0" smtClean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hu-HU" sz="1600" dirty="0"/>
                  <a:t>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a</a:t>
                </a:r>
                <a:r>
                  <a:rPr lang="hu-HU" sz="1600" baseline="-25000" dirty="0"/>
                  <a:t>5&gt;</a:t>
                </a:r>
                <a:r>
                  <a:rPr lang="hu-HU" sz="1600" dirty="0"/>
                  <a:t>) = &lt;b</a:t>
                </a:r>
                <a:r>
                  <a:rPr lang="hu-HU" sz="1600" baseline="-25000" dirty="0"/>
                  <a:t>1,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2,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3,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4,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hu-HU" sz="1600" dirty="0"/>
                  <a:t>B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=a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+1</a:t>
                </a:r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j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j=1,2,3,4</a:t>
                </a:r>
                <a:endParaRPr lang="hu-HU" sz="1200" baseline="-25000" dirty="0"/>
              </a:p>
              <a:p>
                <a:pPr lvl="2"/>
                <a:r>
                  <a:rPr lang="hu-HU" sz="1200" dirty="0"/>
                  <a:t>i ha j=a</a:t>
                </a:r>
                <a:r>
                  <a:rPr lang="hu-HU" sz="1200" baseline="-25000" dirty="0"/>
                  <a:t>5</a:t>
                </a:r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j </a:t>
                </a:r>
                <a:r>
                  <a:rPr lang="hu-HU" sz="1200" dirty="0"/>
                  <a:t>egyébként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5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E3AAF83-6964-436D-AF65-73CECE3AC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224" y="1825625"/>
            <a:ext cx="2010056" cy="235300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26D327E-8042-44F2-A30E-A533CF2062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742" y="4224348"/>
            <a:ext cx="125747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23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0" y="2784657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Köszönöm a figyelmet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hu-H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0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6386</TotalTime>
  <Words>22352</Words>
  <Application>Microsoft Office PowerPoint</Application>
  <PresentationFormat>Szélesvásznú</PresentationFormat>
  <Paragraphs>1434</Paragraphs>
  <Slides>95</Slides>
  <Notes>92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95</vt:i4>
      </vt:variant>
    </vt:vector>
  </HeadingPairs>
  <TitlesOfParts>
    <vt:vector size="101" baseType="lpstr">
      <vt:lpstr>Arial</vt:lpstr>
      <vt:lpstr>Calibri</vt:lpstr>
      <vt:lpstr>Calibri Light</vt:lpstr>
      <vt:lpstr>Cambria Math</vt:lpstr>
      <vt:lpstr>Verdana</vt:lpstr>
      <vt:lpstr>Office-téma</vt:lpstr>
      <vt:lpstr>Mesterséges Intelligencia</vt:lpstr>
      <vt:lpstr>Menetrend</vt:lpstr>
      <vt:lpstr>Tartalom</vt:lpstr>
      <vt:lpstr>Tartalom</vt:lpstr>
      <vt:lpstr>Állapottér-reprezentáció</vt:lpstr>
      <vt:lpstr>PowerPoint-bemutató</vt:lpstr>
      <vt:lpstr>PowerPoint-bemutató</vt:lpstr>
      <vt:lpstr>4. példa: Hanoi tornyai</vt:lpstr>
      <vt:lpstr>4. példa: Hanoi tornyai</vt:lpstr>
      <vt:lpstr>4. példa: Hanoi tornyai</vt:lpstr>
      <vt:lpstr>4. példa: Hanoi tornyai</vt:lpstr>
      <vt:lpstr>4. példa: Hanoi tornyai</vt:lpstr>
      <vt:lpstr>4. példa: Hanoi tornyai</vt:lpstr>
      <vt:lpstr>4. példa: Hanoi tornyai</vt:lpstr>
      <vt:lpstr>4. példa: Hanoi tornyai</vt:lpstr>
      <vt:lpstr>4. példa: Hanoi tornyai</vt:lpstr>
      <vt:lpstr>4. példa: Hanoi tornyai</vt:lpstr>
      <vt:lpstr>4. példa: Hanoi tornyai</vt:lpstr>
      <vt:lpstr>4. példa: Hanoi tornyai</vt:lpstr>
      <vt:lpstr>4. példa: Hanoi tornyai</vt:lpstr>
      <vt:lpstr>4. példa: Hanoi tornyai</vt:lpstr>
      <vt:lpstr>4. példa: Hanoi tornyai</vt:lpstr>
      <vt:lpstr>4. példa: Hanoi tornyai</vt:lpstr>
      <vt:lpstr>5. példa: Hanoi tornyai</vt:lpstr>
      <vt:lpstr>5. példa: Hanoi tornyai</vt:lpstr>
      <vt:lpstr>5. példa: Hanoi tornyai</vt:lpstr>
      <vt:lpstr>5. példa: Hanoi tornyai</vt:lpstr>
      <vt:lpstr>5. példa: Hanoi tornyai</vt:lpstr>
      <vt:lpstr>5. példa: Hanoi tornyai</vt:lpstr>
      <vt:lpstr>5. példa: Hanoi tornyai</vt:lpstr>
      <vt:lpstr>5. példa: Hanoi tornyai</vt:lpstr>
      <vt:lpstr>5. példa: Hanoi tornyai</vt:lpstr>
      <vt:lpstr>6. példa: Hanoi tornyai</vt:lpstr>
      <vt:lpstr>6. példa: Hanoi tornyai</vt:lpstr>
      <vt:lpstr>6. példa: Hanoi tornyai</vt:lpstr>
      <vt:lpstr>6. példa: Hanoi tornyai</vt:lpstr>
      <vt:lpstr>6. példa: Hanoi tornyai</vt:lpstr>
      <vt:lpstr>6. példa: Hanoi tornyai</vt:lpstr>
      <vt:lpstr>6. példa: Hanoi tornyai</vt:lpstr>
      <vt:lpstr>6. példa: Hanoi tornyai</vt:lpstr>
      <vt:lpstr>6. példa: Hanoi tornyai</vt:lpstr>
      <vt:lpstr>6. példa: Hanoi tornyai</vt:lpstr>
      <vt:lpstr>6. példa: Hanoi tornyai</vt:lpstr>
      <vt:lpstr>6. példa: Hanoi tornyai</vt:lpstr>
      <vt:lpstr>6. példa: Hanoi tornyai</vt:lpstr>
      <vt:lpstr>6. példa: Hanoi tornyai</vt:lpstr>
      <vt:lpstr>6. példa: Hanoi tornyai</vt:lpstr>
      <vt:lpstr>6. példa: Hanoi tornyai</vt:lpstr>
      <vt:lpstr>6. példa: Hanoi tornyai</vt:lpstr>
      <vt:lpstr>6. példa: Hanoi tornyai</vt:lpstr>
      <vt:lpstr>6. példa: Hanoi tornyai</vt:lpstr>
      <vt:lpstr>PowerPoint-bemutató</vt:lpstr>
      <vt:lpstr>PowerPoint-bemutató</vt:lpstr>
      <vt:lpstr>7. példa: 4 királynő</vt:lpstr>
      <vt:lpstr>7. példa: 4 királynő</vt:lpstr>
      <vt:lpstr>7. példa: 4 királynő</vt:lpstr>
      <vt:lpstr>7. példa: 4 királynő</vt:lpstr>
      <vt:lpstr>7. példa: 4 királynő</vt:lpstr>
      <vt:lpstr>7. példa: 4 királynő</vt:lpstr>
      <vt:lpstr>7. példa: 4 királynő</vt:lpstr>
      <vt:lpstr>7. példa: 4 királynő</vt:lpstr>
      <vt:lpstr>7. példa: 4 királynő</vt:lpstr>
      <vt:lpstr>7. példa: 4 királynő</vt:lpstr>
      <vt:lpstr>7. példa: 4 királynő</vt:lpstr>
      <vt:lpstr>7. példa: 4 királynő</vt:lpstr>
      <vt:lpstr>7. példa: 4 királynő</vt:lpstr>
      <vt:lpstr>7. példa: 4 királynő</vt:lpstr>
      <vt:lpstr>7. példa: 4 királynő</vt:lpstr>
      <vt:lpstr>7. példa: 4 királynő</vt:lpstr>
      <vt:lpstr>7. példa: 4 királynő</vt:lpstr>
      <vt:lpstr>7. példa: 4 királynő</vt:lpstr>
      <vt:lpstr>7.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8. példa: 4 királynő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 címe</dc:title>
  <dc:creator>Atte</dc:creator>
  <cp:lastModifiedBy>opell</cp:lastModifiedBy>
  <cp:revision>430</cp:revision>
  <dcterms:created xsi:type="dcterms:W3CDTF">2017-11-07T12:57:53Z</dcterms:created>
  <dcterms:modified xsi:type="dcterms:W3CDTF">2022-02-25T12:34:02Z</dcterms:modified>
</cp:coreProperties>
</file>