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96" r:id="rId3"/>
    <p:sldId id="299" r:id="rId4"/>
    <p:sldId id="365" r:id="rId5"/>
    <p:sldId id="479" r:id="rId6"/>
    <p:sldId id="410" r:id="rId7"/>
    <p:sldId id="434" r:id="rId8"/>
    <p:sldId id="419" r:id="rId9"/>
    <p:sldId id="427" r:id="rId10"/>
    <p:sldId id="328" r:id="rId11"/>
    <p:sldId id="437" r:id="rId12"/>
    <p:sldId id="451" r:id="rId13"/>
    <p:sldId id="452" r:id="rId14"/>
    <p:sldId id="457" r:id="rId15"/>
    <p:sldId id="462" r:id="rId16"/>
    <p:sldId id="468" r:id="rId17"/>
    <p:sldId id="477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78387" autoAdjust="0"/>
  </p:normalViewPr>
  <p:slideViewPr>
    <p:cSldViewPr snapToGrid="0">
      <p:cViewPr varScale="1">
        <p:scale>
          <a:sx n="126" d="100"/>
          <a:sy n="126" d="100"/>
        </p:scale>
        <p:origin x="145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6073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u="none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u="none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u="none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 u="none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u="none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u="none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u="none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"i=k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azonos oszlopban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j=l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átlóban ütésben </a:t>
                </a:r>
                <a:r>
                  <a:rPr lang="hu-HU" sz="1200" b="1" i="0">
                    <a:latin typeface="Cambria Math" panose="02040503050406030204" pitchFamily="18" charset="0"/>
                  </a:rPr>
                  <a:t>|i−l|=|j−l|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</a:rPr>
                  <a:t>áll: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=2 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⋁_(𝒌=𝟏)^𝟒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⋁_(𝒍=𝟏)^𝟒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"[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k,l</a:t>
                </a:r>
                <a:r>
                  <a:rPr lang="hu-HU" sz="1200" b="1" i="0" dirty="0"/>
                  <a:t>=1∧(i=k V j=l V |i−k|=|j−l|]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〖⋀_(𝒋=𝟏)^𝟒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 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⋀_(𝒌=𝟏)^𝟒▒⋀_(𝒍=𝟏)^𝟒▒〖"(</a:t>
                </a:r>
                <a:r>
                  <a:rPr lang="hu-HU" sz="1200" b="1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b="1" i="0" dirty="0"/>
                  <a:t>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"</a:t>
                </a:r>
                <a:r>
                  <a:rPr lang="hu-HU" sz="1200" b="1" i="0" dirty="0"/>
                  <a:t>∧ </a:t>
                </a:r>
                <a:r>
                  <a:rPr lang="hu-HU" sz="1200" b="1" i="0"/>
                  <a:t>¬(i=k ∧ </a:t>
                </a:r>
                <a:r>
                  <a:rPr lang="hu-HU" sz="1200" b="1" i="0" dirty="0"/>
                  <a:t>j=l</a:t>
                </a:r>
                <a:r>
                  <a:rPr lang="hu-HU" sz="1200" b="1" i="0"/>
                  <a:t>)</a:t>
                </a:r>
                <a:r>
                  <a:rPr lang="hu-HU" sz="1200" b="1" i="0" dirty="0"/>
                  <a:t>⊃ak</a:t>
                </a:r>
                <a:r>
                  <a:rPr lang="hu-HU" sz="1200" b="1" i="0" baseline="-25000" dirty="0"/>
                  <a:t>,l</a:t>
                </a:r>
                <a:r>
                  <a:rPr lang="hu-HU" sz="1200" b="1" i="0" dirty="0"/>
                  <a:t>=2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〗 "</a:t>
                </a:r>
                <a:r>
                  <a:rPr lang="hu-HU" sz="1200" b="1" i="0" dirty="0"/>
                  <a:t>)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┤ )</a:t>
                </a:r>
                <a:r>
                  <a:rPr lang="hu-HU" sz="1200" b="1" i="0">
                    <a:latin typeface="Cambria Math" panose="02040503050406030204" pitchFamily="18" charset="0"/>
                  </a:rPr>
                  <a:t>〗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⋁_(𝒋=𝟏)^𝟒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▒"</a:t>
                </a:r>
                <a:r>
                  <a:rPr lang="hu-HU" sz="1200" b="1" i="0" u="sng" dirty="0"/>
                  <a:t>a</a:t>
                </a:r>
                <a:r>
                  <a:rPr lang="hu-HU" sz="1200" b="1" i="0" u="sng" baseline="-25000" dirty="0"/>
                  <a:t>i,j</a:t>
                </a:r>
                <a:r>
                  <a:rPr lang="hu-HU" sz="1200" b="1" i="0" u="sng" dirty="0"/>
                  <a:t>=1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1" i="0" dirty="0"/>
                  <a:t>"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644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u="none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u="none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u="none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 u="none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u="none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u="none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u="none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none" dirty="0" smtClean="0"/>
                      <m:t>a</m:t>
                    </m:r>
                    <m:r>
                      <m:rPr>
                        <m:nor/>
                      </m:rPr>
                      <a:rPr lang="hu-HU" sz="1200" b="1" u="none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u="none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u="none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u="none" dirty="0" smtClean="0"/>
                      <m:t>=</m:t>
                    </m:r>
                    <m:r>
                      <m:rPr>
                        <m:nor/>
                      </m:rPr>
                      <a:rPr lang="hu-HU" sz="1200" b="1" i="0" u="none" dirty="0" smtClean="0"/>
                      <m:t>0</m:t>
                    </m:r>
                  </m:oMath>
                </a14:m>
                <a:endParaRPr lang="hu-HU" sz="1200" b="1" i="0" u="none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u="none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none" smtClean="0"/>
                      <m:t>¬</m:t>
                    </m:r>
                    <m:r>
                      <m:rPr>
                        <m:nor/>
                      </m:rPr>
                      <a:rPr lang="hu-HU" sz="1200" b="1" i="0" u="none" smtClean="0"/>
                      <m:t>(</m:t>
                    </m:r>
                    <m:r>
                      <m:rPr>
                        <m:nor/>
                      </m:rPr>
                      <a:rPr lang="hu-HU" sz="1200" b="1" i="0" u="none" smtClean="0"/>
                      <m:t>i</m:t>
                    </m:r>
                    <m:r>
                      <m:rPr>
                        <m:nor/>
                      </m:rPr>
                      <a:rPr lang="hu-HU" sz="1200" b="1" i="0" u="none" smtClean="0"/>
                      <m:t>=</m:t>
                    </m:r>
                    <m:r>
                      <m:rPr>
                        <m:nor/>
                      </m:rPr>
                      <a:rPr lang="hu-HU" sz="1200" b="1" i="0" u="none" smtClean="0"/>
                      <m:t>k</m:t>
                    </m:r>
                    <m:r>
                      <m:rPr>
                        <m:nor/>
                      </m:rPr>
                      <a:rPr lang="hu-HU" sz="1200" b="1" i="0" u="none" smtClean="0"/>
                      <m:t> ∧ </m:t>
                    </m:r>
                    <m:r>
                      <m:rPr>
                        <m:nor/>
                      </m:rPr>
                      <a:rPr lang="hu-HU" sz="1200" b="1" i="0" u="none" dirty="0" smtClean="0"/>
                      <m:t>j</m:t>
                    </m:r>
                    <m:r>
                      <m:rPr>
                        <m:nor/>
                      </m:rPr>
                      <a:rPr lang="hu-HU" sz="1200" b="1" i="0" u="none" dirty="0" smtClean="0"/>
                      <m:t>=</m:t>
                    </m:r>
                    <m:r>
                      <m:rPr>
                        <m:nor/>
                      </m:rPr>
                      <a:rPr lang="hu-HU" sz="1200" b="1" i="0" u="none" dirty="0" smtClean="0"/>
                      <m:t>l</m:t>
                    </m:r>
                    <m:r>
                      <m:rPr>
                        <m:nor/>
                      </m:rPr>
                      <a:rPr lang="hu-HU" sz="1200" b="1" i="0" u="none" smtClean="0"/>
                      <m:t>)</m:t>
                    </m:r>
                  </m:oMath>
                </a14:m>
                <a:r>
                  <a:rPr lang="hu-HU" sz="1200" b="1" u="none" dirty="0"/>
                  <a:t>) </a:t>
                </a:r>
                <a:r>
                  <a:rPr lang="hu-HU" sz="1200" u="none" dirty="0"/>
                  <a:t>és </a:t>
                </a:r>
                <a:r>
                  <a:rPr lang="hu-HU" sz="1200" b="0" i="0" u="none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u="none" dirty="0" err="1"/>
                  <a:t>a</a:t>
                </a:r>
                <a:r>
                  <a:rPr lang="hu-HU" sz="1200" u="none" baseline="-25000" dirty="0" err="1"/>
                  <a:t>k,l</a:t>
                </a:r>
                <a:r>
                  <a:rPr lang="hu-HU" sz="1200" b="0" i="0" u="none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"i=k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azonos oszlopban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j=l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átlóban ütésben </a:t>
                </a:r>
                <a:r>
                  <a:rPr lang="hu-HU" sz="1200" b="1" i="0">
                    <a:latin typeface="Cambria Math" panose="02040503050406030204" pitchFamily="18" charset="0"/>
                  </a:rPr>
                  <a:t>|i−l|=|j−l|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</a:rPr>
                  <a:t>áll: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=2 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⋁_(𝒌=𝟏)^𝟒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⋁_(𝒍=𝟏)^𝟒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"[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k,l</a:t>
                </a:r>
                <a:r>
                  <a:rPr lang="hu-HU" sz="1200" b="1" i="0" dirty="0"/>
                  <a:t>=1∧(i=k V j=l V |i−k|=|j−l|]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〖⋀_(𝒋=𝟏)^𝟒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 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⋀_(𝒌=𝟏)^𝟒▒⋀_(𝒍=𝟏)^𝟒▒〖"(</a:t>
                </a:r>
                <a:r>
                  <a:rPr lang="hu-HU" sz="1200" b="1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b="1" i="0" dirty="0"/>
                  <a:t>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"</a:t>
                </a:r>
                <a:r>
                  <a:rPr lang="hu-HU" sz="1200" b="1" i="0" dirty="0"/>
                  <a:t>∧ </a:t>
                </a:r>
                <a:r>
                  <a:rPr lang="hu-HU" sz="1200" b="1" i="0"/>
                  <a:t>¬(i=k ∧ </a:t>
                </a:r>
                <a:r>
                  <a:rPr lang="hu-HU" sz="1200" b="1" i="0" dirty="0"/>
                  <a:t>j=l</a:t>
                </a:r>
                <a:r>
                  <a:rPr lang="hu-HU" sz="1200" b="1" i="0"/>
                  <a:t>)</a:t>
                </a:r>
                <a:r>
                  <a:rPr lang="hu-HU" sz="1200" b="1" i="0" dirty="0"/>
                  <a:t>⊃ak</a:t>
                </a:r>
                <a:r>
                  <a:rPr lang="hu-HU" sz="1200" b="1" i="0" baseline="-25000" dirty="0"/>
                  <a:t>,l</a:t>
                </a:r>
                <a:r>
                  <a:rPr lang="hu-HU" sz="1200" b="1" i="0" dirty="0"/>
                  <a:t>=2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〗 "</a:t>
                </a:r>
                <a:r>
                  <a:rPr lang="hu-HU" sz="1200" b="1" i="0" dirty="0"/>
                  <a:t>)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┤ )</a:t>
                </a:r>
                <a:r>
                  <a:rPr lang="hu-HU" sz="1200" b="1" i="0">
                    <a:latin typeface="Cambria Math" panose="02040503050406030204" pitchFamily="18" charset="0"/>
                  </a:rPr>
                  <a:t>〗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1" i="0" dirty="0"/>
                  <a:t>"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u="sng" dirty="0"/>
                  <a:t>(k=i V l=j V |i-k|=|j-l| ∧ 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)</a:t>
                </a:r>
                <a:r>
                  <a:rPr lang="hu-HU" sz="1200" b="1" i="0" u="sng"/>
                  <a:t>"</a:t>
                </a:r>
                <a:r>
                  <a:rPr lang="hu-HU" sz="1200" b="1" u="sng" dirty="0"/>
                  <a:t>) </a:t>
                </a:r>
                <a:r>
                  <a:rPr lang="hu-HU" sz="1200" u="sng" dirty="0"/>
                  <a:t>és 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u="sng" dirty="0" err="1"/>
                  <a:t>a</a:t>
                </a:r>
                <a:r>
                  <a:rPr lang="hu-HU" sz="1200" u="sng" baseline="-25000" dirty="0" err="1"/>
                  <a:t>k,l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883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817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</a:t>
                </a:r>
                <a:r>
                  <a:rPr lang="hu-HU" b="1" dirty="0"/>
                  <a:t>a1, a2, a3, a4 </a:t>
                </a:r>
                <a:r>
                  <a:rPr lang="hu-HU" dirty="0"/>
                  <a:t>állapotok megmondjál melyik sorban van a királynő </a:t>
                </a:r>
                <a:r>
                  <a:rPr lang="hu-HU" b="1" dirty="0"/>
                  <a:t>a5</a:t>
                </a:r>
                <a:r>
                  <a:rPr lang="hu-HU" dirty="0"/>
                  <a:t>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</a:t>
                </a:r>
                <a:r>
                  <a:rPr lang="hu-HU" baseline="-25000" dirty="0" err="1"/>
                  <a:t>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85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</a:t>
                </a:r>
                <a:r>
                  <a:rPr lang="hu-HU" baseline="-25000" dirty="0" err="1"/>
                  <a:t>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80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91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33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Rögzítsük azt hogy hova és melyik korongot akarjuk rakni.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289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Rögzítsük azt hogy hova és melyik korongot akarjuk rakni.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76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Rögzítsük csak azt honnan hova akarunk korongot tenni.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Szűkítsük az operátorok halmazát azzal, hogy csak azzal foglalkozunk honnan hova akarunk pakolni: </a:t>
                </a:r>
                <a:r>
                  <a:rPr lang="hu-HU" sz="1200" b="1" dirty="0"/>
                  <a:t>O = {</a:t>
                </a:r>
                <a:r>
                  <a:rPr lang="hu-HU" sz="1200" b="1" dirty="0" err="1"/>
                  <a:t>o</a:t>
                </a:r>
                <a:r>
                  <a:rPr lang="hu-HU" sz="1200" b="1" baseline="-25000" dirty="0" err="1"/>
                  <a:t>i,j</a:t>
                </a:r>
                <a:r>
                  <a:rPr lang="hu-HU" sz="1200" b="1" dirty="0"/>
                  <a:t> | i ∈{1,2,3} ∧ j ∈{1,2,3} ∧ i ≠j}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Honnan akarunk korongot pakolni: </a:t>
                </a:r>
                <a:r>
                  <a:rPr lang="hu-HU" sz="1200" b="1" dirty="0"/>
                  <a:t>i ∈{1,2,3}</a:t>
                </a:r>
                <a:r>
                  <a:rPr lang="hu-HU" sz="1200" dirty="0"/>
                  <a:t> és hova akarunk korongot pakolni </a:t>
                </a:r>
                <a:r>
                  <a:rPr lang="hu-HU" sz="1200" b="1" dirty="0"/>
                  <a:t>j ∈{1,2,3}</a:t>
                </a:r>
                <a:r>
                  <a:rPr lang="hu-HU" sz="1200" dirty="0"/>
                  <a:t> és a két rúd nem lehet ugyanaz </a:t>
                </a:r>
                <a:r>
                  <a:rPr lang="hu-HU" sz="1200" b="1" u="none" dirty="0"/>
                  <a:t>i ≠ j</a:t>
                </a:r>
                <a:endParaRPr lang="hu-HU" b="1" u="none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Akkor tudjuk végrehajtani az operátort ha az i. rúd legkisebb korongja (feltéve hogy van rajta korong a i rúdon) kisebb az j. rúd legkisebb korongjánál (feltéve hogy van rajta korong a j rúdon):</a:t>
                </a:r>
                <a:r>
                  <a:rPr lang="hu-HU" sz="1200" b="0" baseline="0" dirty="0"/>
                  <a:t>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&lt; min(a</a:t>
                </a:r>
                <a:r>
                  <a:rPr lang="hu-HU" sz="1200" b="1" baseline="-25000" dirty="0"/>
                  <a:t>j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Az új állapot az i. rúdról leemelhető legkisebb koron </a:t>
                </a:r>
                <a:r>
                  <a:rPr lang="hu-HU" sz="1200" b="1" u="none" dirty="0"/>
                  <a:t>min(</a:t>
                </a:r>
                <a:r>
                  <a:rPr lang="hu-HU" sz="1200" b="1" u="none" dirty="0" err="1"/>
                  <a:t>a</a:t>
                </a:r>
                <a:r>
                  <a:rPr lang="hu-HU" sz="1200" b="1" u="none" baseline="-25000" dirty="0" err="1"/>
                  <a:t>i</a:t>
                </a:r>
                <a:r>
                  <a:rPr lang="hu-HU" sz="1200" b="1" u="none" dirty="0"/>
                  <a:t>) </a:t>
                </a:r>
                <a:r>
                  <a:rPr lang="hu-HU" sz="1200" b="0" u="none" dirty="0"/>
                  <a:t>amit hozzáadunk a j. rúdhoz és leveszünk az i. rúdról.</a:t>
                </a:r>
                <a:endParaRPr lang="hu-HU" b="1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Ha az i. rúd legkisebb korongja (feltéve hogy van rajta korong a i rúdon) kisebb az j. rúd legkisebb korongjánál (feltéve hogy van rajta korong a j rúdon).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dirty="0"/>
                  <a:t>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 &lt; min(a</a:t>
                </a:r>
                <a:r>
                  <a:rPr lang="hu-HU" sz="1200" baseline="-25000" dirty="0"/>
                  <a:t>j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25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none" dirty="0"/>
                  <a:t>Az állapotok halmaza egyenlő lesz a </a:t>
                </a:r>
                <a:r>
                  <a:rPr lang="hu-HU" u="none" dirty="0" err="1"/>
                  <a:t>dékárt</a:t>
                </a:r>
                <a:r>
                  <a:rPr lang="hu-HU" u="none" dirty="0"/>
                  <a:t> szorzattal tehát nem lesz kényszer feltétel!</a:t>
                </a:r>
                <a:endParaRPr lang="hu-HU" sz="1200" b="0" u="non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r>
                  <a:rPr lang="hu-HU" sz="1200" baseline="0" dirty="0"/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51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none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none" dirty="0"/>
                  <a:t>Az i. rúdon lévő korong helye fog megváltozni j-re azaz </a:t>
                </a:r>
                <a:r>
                  <a:rPr lang="hu-HU" sz="1200" b="1" u="none" dirty="0"/>
                  <a:t>j ha n=min({m | m ∈ {1, 2, 3} és a</a:t>
                </a:r>
                <a:r>
                  <a:rPr lang="hu-HU" sz="1200" b="1" u="none" baseline="-25000" dirty="0"/>
                  <a:t>m</a:t>
                </a:r>
                <a:r>
                  <a:rPr lang="hu-HU" sz="1200" b="1" u="none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Ha nem változik a korong helye azaz egyébként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</a:t>
                </a:r>
                <a:r>
                  <a:rPr lang="hu-HU" u="none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sng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sng" dirty="0"/>
                  <a:t>Az i. rúdon lévő korong helye fog megváltozni j-re azaz </a:t>
                </a:r>
                <a:r>
                  <a:rPr lang="hu-HU" sz="1200" b="1" u="sng" dirty="0"/>
                  <a:t>j ha n=min({m | m ∈ {1, 2, 3} és a</a:t>
                </a:r>
                <a:r>
                  <a:rPr lang="hu-HU" sz="1200" b="1" u="sng" baseline="-25000" dirty="0"/>
                  <a:t>m</a:t>
                </a:r>
                <a:r>
                  <a:rPr lang="hu-HU" sz="1200" b="1" u="sng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Ha nem változik a korong helye azaz egyébként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u="sng" dirty="0"/>
                  <a:t> egyébként: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8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u="none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u="none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u="none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u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u="none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u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u="none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u="none" dirty="0" smtClean="0"/>
                      <m:t> 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u="none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u="none" dirty="0" smtClean="0"/>
                      <m:t>a</m:t>
                    </m:r>
                    <m:r>
                      <m:rPr>
                        <m:nor/>
                      </m:rPr>
                      <a:rPr lang="hu-HU" sz="1200" b="1" u="none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u="none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u="none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u="none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 u="none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u="none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 u="none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u="none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u="none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none" smtClean="0"/>
                      <m:t>¬(</m:t>
                    </m:r>
                    <m:r>
                      <m:rPr>
                        <m:nor/>
                      </m:rPr>
                      <a:rPr lang="hu-HU" sz="1200" b="1" u="none" smtClean="0"/>
                      <m:t>i</m:t>
                    </m:r>
                    <m:r>
                      <m:rPr>
                        <m:nor/>
                      </m:rPr>
                      <a:rPr lang="hu-HU" sz="1200" b="1" u="none" smtClean="0"/>
                      <m:t>=</m:t>
                    </m:r>
                    <m:r>
                      <m:rPr>
                        <m:nor/>
                      </m:rPr>
                      <a:rPr lang="hu-HU" sz="1200" b="1" u="none" smtClean="0"/>
                      <m:t>k</m:t>
                    </m:r>
                    <m:r>
                      <m:rPr>
                        <m:nor/>
                      </m:rPr>
                      <a:rPr lang="hu-HU" sz="1200" b="1" u="none" smtClean="0"/>
                      <m:t> ∧ </m:t>
                    </m:r>
                    <m:r>
                      <m:rPr>
                        <m:nor/>
                      </m:rPr>
                      <a:rPr lang="hu-HU" sz="1200" b="1" u="none" dirty="0" smtClean="0"/>
                      <m:t>j</m:t>
                    </m:r>
                    <m:r>
                      <m:rPr>
                        <m:nor/>
                      </m:rPr>
                      <a:rPr lang="hu-HU" sz="1200" b="1" u="none" dirty="0" smtClean="0"/>
                      <m:t>=</m:t>
                    </m:r>
                    <m:r>
                      <m:rPr>
                        <m:nor/>
                      </m:rPr>
                      <a:rPr lang="hu-HU" sz="1200" b="1" u="none" dirty="0" smtClean="0"/>
                      <m:t>l</m:t>
                    </m:r>
                    <m:r>
                      <m:rPr>
                        <m:nor/>
                      </m:rPr>
                      <a:rPr lang="hu-HU" sz="1200" b="1" u="none" smtClean="0"/>
                      <m:t>)</m:t>
                    </m:r>
                  </m:oMath>
                </a14:m>
                <a:r>
                  <a:rPr lang="hu-HU" b="1" u="none" baseline="0" dirty="0"/>
                  <a:t> </a:t>
                </a:r>
                <a:r>
                  <a:rPr lang="hu-HU" sz="1200" b="0" i="0" u="none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u="none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u="none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u="none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u="none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u="none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u="none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u="none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 u="none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u="none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u="none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u="none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u="none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 u="none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u="none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u="none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u="none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u="none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u="none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u="none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u="none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u="none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u="none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u="none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u="none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u="none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u="none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u="none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u="none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u="none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u="none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dirty="0"/>
                                          <m:t>]</m:t>
                                        </m:r>
                                        <m:r>
                                          <a:rPr lang="hu-HU" sz="1200" b="1" i="1" u="none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u="none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none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u="none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u="none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u="none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u="none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u="none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u="none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u="none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 u="none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u="none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u="none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u="none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u="none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none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u="none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none" dirty="0" smtClean="0"/>
                      <m:t>a</m:t>
                    </m:r>
                    <m:r>
                      <m:rPr>
                        <m:nor/>
                      </m:rPr>
                      <a:rPr lang="hu-HU" sz="1200" b="1" u="none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u="none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u="none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u="none" dirty="0" smtClean="0"/>
                      <m:t>=</m:t>
                    </m:r>
                    <m:r>
                      <m:rPr>
                        <m:nor/>
                      </m:rPr>
                      <a:rPr lang="hu-HU" sz="1200" b="1" i="0" u="none" dirty="0" smtClean="0"/>
                      <m:t>0</m:t>
                    </m:r>
                  </m:oMath>
                </a14:m>
                <a:endParaRPr lang="hu-HU" sz="1200" b="1" i="0" u="none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u="none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none" smtClean="0"/>
                      <m:t>¬</m:t>
                    </m:r>
                    <m:r>
                      <m:rPr>
                        <m:nor/>
                      </m:rPr>
                      <a:rPr lang="hu-HU" sz="1200" b="1" i="0" u="none" smtClean="0"/>
                      <m:t>(</m:t>
                    </m:r>
                    <m:r>
                      <m:rPr>
                        <m:nor/>
                      </m:rPr>
                      <a:rPr lang="hu-HU" sz="1200" b="1" i="0" u="none" smtClean="0"/>
                      <m:t>i</m:t>
                    </m:r>
                    <m:r>
                      <m:rPr>
                        <m:nor/>
                      </m:rPr>
                      <a:rPr lang="hu-HU" sz="1200" b="1" i="0" u="none" smtClean="0"/>
                      <m:t>=</m:t>
                    </m:r>
                    <m:r>
                      <m:rPr>
                        <m:nor/>
                      </m:rPr>
                      <a:rPr lang="hu-HU" sz="1200" b="1" i="0" u="none" smtClean="0"/>
                      <m:t>k</m:t>
                    </m:r>
                    <m:r>
                      <m:rPr>
                        <m:nor/>
                      </m:rPr>
                      <a:rPr lang="hu-HU" sz="1200" b="1" i="0" u="none" smtClean="0"/>
                      <m:t> ∧ </m:t>
                    </m:r>
                    <m:r>
                      <m:rPr>
                        <m:nor/>
                      </m:rPr>
                      <a:rPr lang="hu-HU" sz="1200" b="1" i="0" u="none" dirty="0" smtClean="0"/>
                      <m:t>j</m:t>
                    </m:r>
                    <m:r>
                      <m:rPr>
                        <m:nor/>
                      </m:rPr>
                      <a:rPr lang="hu-HU" sz="1200" b="1" i="0" u="none" dirty="0" smtClean="0"/>
                      <m:t>=</m:t>
                    </m:r>
                    <m:r>
                      <m:rPr>
                        <m:nor/>
                      </m:rPr>
                      <a:rPr lang="hu-HU" sz="1200" b="1" i="0" u="none" dirty="0" smtClean="0"/>
                      <m:t>l</m:t>
                    </m:r>
                    <m:r>
                      <m:rPr>
                        <m:nor/>
                      </m:rPr>
                      <a:rPr lang="hu-HU" sz="1200" b="1" i="0" u="none" smtClean="0"/>
                      <m:t>)</m:t>
                    </m:r>
                  </m:oMath>
                </a14:m>
                <a:r>
                  <a:rPr lang="hu-HU" sz="1200" b="1" u="none" dirty="0"/>
                  <a:t>) </a:t>
                </a:r>
                <a:r>
                  <a:rPr lang="hu-HU" sz="1200" u="none" dirty="0"/>
                  <a:t>és </a:t>
                </a:r>
                <a:r>
                  <a:rPr lang="hu-HU" sz="1200" b="0" i="0" u="none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u="none" dirty="0" err="1"/>
                  <a:t>a</a:t>
                </a:r>
                <a:r>
                  <a:rPr lang="hu-HU" sz="1200" u="none" baseline="-25000" dirty="0" err="1"/>
                  <a:t>k,l</a:t>
                </a:r>
                <a:r>
                  <a:rPr lang="hu-HU" sz="1200" b="0" i="0" u="none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69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0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Lakatos Róbert</a:t>
            </a:r>
          </a:p>
          <a:p>
            <a:pPr algn="l"/>
            <a:r>
              <a:rPr lang="hu-HU" sz="2800" dirty="0">
                <a:solidFill>
                  <a:schemeClr val="bg1"/>
                </a:solidFill>
              </a:rPr>
              <a:t>lakatos.robert@inf.unideb.hu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 dirty="0">
                <a:solidFill>
                  <a:schemeClr val="bg1"/>
                </a:solidFill>
              </a:rPr>
              <a:t>3. 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dirty="0"/>
              <a:t>N királynő</a:t>
            </a:r>
            <a:endParaRPr lang="hu-HU" sz="5400" dirty="0"/>
          </a:p>
        </p:txBody>
      </p:sp>
      <p:pic>
        <p:nvPicPr>
          <p:cNvPr id="4" name="Picture 2" descr="data:image/png;base64,iVBORw0KGgoAAAANSUhEUgAAAPMAAADQCAMAAADlEKeVAAACFlBMVEX////Y2Nje3t5zc3Nvb2/b29tjY2PFxcWAgIDNzc2lpaXs7Oyfn5+SkpL19fXIyMhqamoAAADj4+Pl6vR2dnbT09OYmJh9fX1YWl0tLS3///W+vr4AAB21tbV3eoA/Pz+IiIgAABkPAAApAAAAADMkAADs//8AMmcAADlCAAAAACDt8flCQkLbzcIAABAAHkpRc543Nzf//+w1AAAAAD4AMl++ytk7DADT39wAACtVVVUAHUD+9O7DnoOWuN97RDELHQAqPXPsxaR0kLXp2sueoasxHxiUiZMOLE9ljWrB1tZoNQCChaA+KhS2qqPE0+acZRhSW39tTxGGfWmlfU4GJT1hcX+omZogQWOZfXgATIG5jl0dIz46HBes2/h1MABkkMbWpXoAImP74bc1KzRWFwCTxPHV6v/Qt3Nmor31z6IHXJzh1KuKWhKHYC1+QABwmKSizaelmnmAYVJEVGw2FgBQdqmKi21UhG+cgGy9pXm9lU2wspxNJQ9Chq4uFBnRtaFZNQAeFACZqL9kQB0VHBSHXzukhU5eKgAaLysyRzIrLhsAJ1AwVHKTbk+gvKFOLziCcE5TOhP22sN+ZGR8pXltZndCQ1oAM3eCvNBVd3deQS6PnIxrl412ntAtdaYrCCaFOwAAQo+LZlUAUIxRbI1Uj6kxSFWjusqgekBNaU5GSTEvHADi4sVnXEIzT2CXVQA8GCVZUje7AAALLElEQVR4nO2d/VsS6RrHZ0aH1AC5VUgREPEtxUHzBV9xN1EP62svQKRmabplm8ZWnlaSxHSJStpj77u22TmthW21u//hAQbMumTEBc5hnofvD47i9b2cD8/M4DzP3PeXIHIJLiH521xVOofS8vPSIisvP4133jSVHzo9h4qsHAnnexaLV8LpTU+YNy2w3xQZWdQezDF4JQnzpphjZW4v/Pz6gDqzobWj7quvj5Z3thqxYO4SdjM9/zA1l31T3NvXP+AbFA6hziw/dvxE/8mB2vJOTYfcbLGesp0e1iLOTIyMnhmTnz1HdJZ1EOMT2vOTPbUE6sxE+9S38rOrFy7CdHvfRO6lmgsEBsx9w7lnFWPH4LvLJRM5M6s4MNfNwq0r8F0fVMxCxQh4cWCWm3UA9srD31cevgoaqC3HgJkYsV2D63PFgrKqa3B85p8EDszjAKVqtVokUt+AHzQvsWA+D9OZYnHdvFErz3bAGBbMxM0qexarBeet8IuIM1+eVFkPBXSyQNGBCXPnYgd7sZa7enBhvgimQ6yW4A0mzDO3N8SsbhYPY8JM1AllrLovbL+GOvNuSjGnmBO537EyS7IPRFa2QHwwssQCHnr974hWkCWMrKxqdUZkqYs4vUUJ81b/fW9GvpYg8riPhIStcnAfgbF4uVc50kLHN8ff5uFVam/v/4qZpmicmGlptpRyVS9TZHYmvU8vL5n9pxCzoqllNO90PrPOpvefbKgz0/OTk6KCPFPvyo+NzJKqQHTkiJFGnJm5cvzE5qDzFuXSLFPmmu552+kKPeLM9KBAM8ZMeZsdOnuXe0J/WZO/jPo4kxTjvJU5VeO7AxuMsybTXKNH/nwmaWap1OeB6SvwmwMqFppMehp5ZrLLDTbP3ba5e21z91fXwdu7Dy9fmZsfAIDd0/BT5epV/3ebzRgwUw9s6xCWta+WwoCZHoe7Xv89nlJ5YOFfv4MRB2aya8rqv7s7WbLqvwtca9Dvy8tXZsrR5guvgZx5Q+3Ly1dm2vV+kl34uQpVyzQezI6qZXaiWHh10Y4J8wx4C1nNwgYezOSpNVtGcNkn46G1e59evjLTtDSTlZTGYs4gEd4U8/69fJzr5R6nPed6tfkyUWTJivK4dITTeyRh3qIYvIE5/fTw9WU3SQWEOLIIScK8Ek6vIAYvrmt0ycmM41rsF96DeDG7RBfkD6CWeCQawoK5XUo+Kng8/AGeQO/KU8uQNDMXdWb57LMB0f1Wb7kBjHUrrbZTpmsbyDNvXV8fk599SXQqhojx58Ql2zryzES7a26sfWq4/GLxz3UnJrTnG/Ri5JmJR56Ng57DvVuBmojn4pmKC9F4ec5cdwKW++DcFTi6Bc8d4NXiwOwGy9wvZS1PSqrWWgY04ZoIpJkJs20d+p2HX9Sb5uHZ0rmovHxnHmmb0xUVVft1H36tfBmVl+/Ml8Cu928GOwi58s52TQTazMQxiyojIyPN/+WFcyM6L++ZHbbuQ+wDfCdf/YwJc+diP3uxrptvG4rOy3tmB1xn21DkfQRcxvnfcC703U34DybMxGVJqLGIZCxKL/+Z9+9NMaeYWeZYViq4vYl7Kj2WVY48gsjl7mZUIBFElqSAf15Bfm5s61XJOZKp2oTdvKgzf1kTgTozlUPRjEpP+7dYMNMUxbg1Rqb+XkOvWbcppdjxRpmZNgisg5bTjQv17xoWBjJGswQC9ll5hJmZvqcPrSfLaimDwtflbrG/Hn5dIUWcmZ4vGvUxU7XNBsVyl3uC7FRUG1EfZ5JyzU0zU436O/DG5ZwgR8I1ESgz0y5no9Kjs7M1Ef4f9J+8qDKTXSuw6QGbE1aXoMINXhyYP7gDNRFNDT/V1+ysiUCaudltW4dJgALQ9YB1qRYHZsoM0CCUyYRC2Q24By9pDJhpV4k9S6lccA4rlVlrpUM7vMgyk/Sdtu5wTUT9dk0E4syGgklr8HnHj9CyXROBOvPoMtvKotBQhQvzFthCD8MuwS08jm3p63WvktXs2008mEmKyQpLT+30IswcqAQJ6XMv0swRvNxzvek5dGTtWZvA5d2rl0wCvWJJZnZkZbZmcamVh16BmBALknLPEueViBN59CbnkR84l3Fcl4wPc+DTIDhz/uljAXVmmvF/6s9rjM3+bVwqInnAzDyc9C7AN+Bzj1r0ODCbq26reiSmXjd4maWnk+rinlrUmZmZ6yvGA55gF6WckRq9wfa4MeYuSknOTDOnywJdlIZCXZQ6i62+mLsoJTmzH9qzmekp9W3Bhqu+JttcE4eOQsnOTDJLLcueQLBCxQhULJTYcGDucoPJ+Vax+K6q7Pe2+HRRSnrm5geWHuhfOvyicnUeFO9r49BFKemZqQemT12UfvHUUhgw0+PwRz9F5Qz6cj48/ghGGgNmsqvvjzSJRPLeIpHkfWyMRxel5GemHKM+mUgkk4lkL87Yqai8fGemXXPPfIH+0NmuHkVcuijxgNlRbA1VEJwsi0sXJR4w/wkbVHCSgtqC4Xjsd/Izk8qrltBjswNvlJgw0zuenMVlziDu+51ijjczlrUJXA/y87H6YA9vqjZh17/NwzM2VZuwN3N7phYrZoOgQ/4VHC3vFPA74Tla5q6sbuZ9MOFZxyY8Z/E34TlK5lDC8yYSCc/RjvPIqHOMOHuOeBROeF7fKEedmU14bgwmPF+ZyL0U7h2ANvOnhOf6idwZPqdaR83MJjxvXIEKM1QYwIYDs9ys02nsTaXfV5Ze1d3mdcJz9J/PwYRnpyKtpOox2Hid8Bw98zhAS96hQxnqQzfgh5JzWDCfh2lpoNuLkeB7wvM+/ve8WWyXBSs2ZDxPeN4H8+VFVTqb8FxUzOu0430wPzqzjEbC8z6YL4KN7VCtWoFpTJj/hHBPspvwmxgPZqJuu1U5vxOeU3NDKeZEMyfu/YqdGbWUAG5veiArIoZEBz4mSQSyIvi4XrX3SkVkpWoT+Mq8WxclhJlpUkrSrnwfFdjiwBxKll7QvCvudcOnZGmEmen5I29FltOmQufdRmZAZREW7eiugyhzsIvSYJORMihCydI7uighykwPtirGAl2UHMXBmohLkL+M+jiTlMv5hpmq0d+BW66mCal5ZxclVJlpZqkmlCw9AhWuJtuOjkKoMge6KHk9d01z99qc9xtXtmsi0GYOdlFyfpksjTRzhGRptJlH4EdbYWGhUlm48NfnXZSQZaaZSqtMrb5R1ui/R1xr6CUxYCapO6btZOn66fCLaDPThtuv7MKA1r7oooQws2N0OTTOhld2PJjJWQh3FDoBG3gc2+TpNa+a1UNrPybjTJHZbIewA9nk9muIM+/qTTHvxpycCc8JnevV5mdwSF2UJYysrGr13/cWJcxbzekVBPKfxQcjSywIXyN2U7aAh14Jgesa3f9nv1PMhHg/Xv4zM8JQwrMwPgnPyc7cTlNdPaGE59mnliGK1qLOLN96NiDqybeVjwQSnvMtp0xxSDtOeubr6x3BhOfiUMLztQ0t4sxEu6tpO+F5dkJ7vtSH/LEdSnguDSY810+It+KR8Jz0zHUndB1nAwnPgbUIh8aLBfODQMKzpuXJK8Va2wBsxiHhOemZgwnPxqWGF5WmebDFJeE5+ZnHLQNQ4NeRgvvw61Q8Ep6Tn/kS2H3+DTNEyE+twbdYMIcSngVW/53velwSnnnA7LD5Qnf7L/6KS/IvD5g7F0MX67rXVXFJeOYB80VdqD+T6poGl3GOe8IzD5jFlwWhPlyCMXF0Xt4z/839TjGnmGNkTtgqxx7MCVvl8HtzVRwNidLy8tPSIyuNOzs6Kb3pqlw/NOd7huJv/wvjCWTg2O0sjAAAAABJRU5ErkJggg==">
            <a:extLst>
              <a:ext uri="{FF2B5EF4-FFF2-40B4-BE49-F238E27FC236}">
                <a16:creationId xmlns:a16="http://schemas.microsoft.com/office/drawing/2014/main" id="{0E6E3767-BEA8-4CD0-A11A-A3E1EEEF8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36" y="2214911"/>
            <a:ext cx="4296727" cy="367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7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Balról jobbra haladunk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1,1 </a:t>
            </a:r>
            <a:r>
              <a:rPr lang="hu-HU" sz="1600" dirty="0"/>
              <a:t>= {0 (üres), 1 (királynő), 2 (ütésben van)}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1,2 </a:t>
            </a:r>
            <a:r>
              <a:rPr lang="hu-HU" sz="1600" dirty="0"/>
              <a:t>= {0, 1, 2} </a:t>
            </a:r>
          </a:p>
          <a:p>
            <a:pPr lvl="1"/>
            <a:r>
              <a:rPr lang="hu-HU" sz="1600" dirty="0"/>
              <a:t>… H</a:t>
            </a:r>
            <a:r>
              <a:rPr lang="hu-HU" sz="1600" baseline="-25000" dirty="0"/>
              <a:t>4,4 </a:t>
            </a:r>
            <a:r>
              <a:rPr lang="hu-HU" sz="1600" dirty="0"/>
              <a:t>= {0, 1, 2}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5DB9D5C-653C-478E-9B0D-81E8E9AAD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1,1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1,2 </a:t>
                </a:r>
                <a:r>
                  <a:rPr lang="hu-HU" sz="1600" dirty="0"/>
                  <a:t>x … 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4,4</a:t>
                </a:r>
              </a:p>
              <a:p>
                <a:pPr lvl="1"/>
                <a:endParaRPr lang="hu-HU" sz="1600" baseline="-25000" dirty="0"/>
              </a:p>
              <a:p>
                <a:pPr lvl="1"/>
                <a:r>
                  <a:rPr lang="hu-HU" sz="1600" dirty="0"/>
                  <a:t>A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 ∈ H</a:t>
                </a:r>
                <a:r>
                  <a:rPr lang="hu-HU" sz="1600" baseline="-25000" dirty="0"/>
                  <a:t>1,1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x … xH</a:t>
                </a:r>
                <a:r>
                  <a:rPr lang="hu-HU" sz="1600" baseline="-25000" dirty="0"/>
                  <a:t>4,4 </a:t>
                </a:r>
                <a:r>
                  <a:rPr lang="hu-HU" sz="1600" dirty="0"/>
                  <a:t>∧</a:t>
                </a:r>
              </a:p>
              <a:p>
                <a:pPr lvl="1"/>
                <a:endParaRPr lang="hu-HU" sz="1600" dirty="0"/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=2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 </m:t>
                                </m:r>
                                <m:nary>
                                  <m:naryPr>
                                    <m:chr m:val="⋁"/>
                                    <m:ctrl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⋁"/>
                                        <m:ctrlP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=1∧(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|]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 ∧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]</m:t>
                                        </m:r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="0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 }</a:t>
                </a:r>
              </a:p>
              <a:p>
                <a:r>
                  <a:rPr lang="hu-HU" sz="2000" b="1" dirty="0"/>
                  <a:t>Kezdő állapot: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 </a:t>
                </a:r>
                <a:r>
                  <a:rPr lang="hu-HU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5ECA163-2C8D-4221-ACC7-08E85374B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5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endParaRPr lang="hu-HU" sz="2000" b="1" dirty="0"/>
              </a:p>
              <a:p>
                <a:pPr lvl="1"/>
                <a:r>
                  <a:rPr lang="hu-HU" sz="1600" dirty="0"/>
                  <a:t>C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∈ A ∧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600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600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600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600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}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930453A-592A-4262-A336-0C1965591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34D4C6E-9239-4988-84C7-96F72C259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3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= 1,2,3,4 ∧ j = 1,2,3,4}</a:t>
                </a:r>
              </a:p>
              <a:p>
                <a:pPr marL="457200" lvl="1" indent="0">
                  <a:buNone/>
                </a:pPr>
                <a:endParaRPr lang="hu-HU" sz="1600" dirty="0"/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∈ A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600" dirty="0"/>
                      <m:t>a</m:t>
                    </m:r>
                    <m:r>
                      <m:rPr>
                        <m:nor/>
                      </m:rPr>
                      <a:rPr lang="hu-HU" sz="1600" baseline="-25000" dirty="0"/>
                      <m:t>i</m:t>
                    </m:r>
                    <m:r>
                      <m:rPr>
                        <m:nor/>
                      </m:rPr>
                      <a:rPr lang="hu-HU" sz="1600" baseline="-25000" dirty="0"/>
                      <m:t>,</m:t>
                    </m:r>
                    <m:r>
                      <m:rPr>
                        <m:nor/>
                      </m:rPr>
                      <a:rPr lang="hu-HU" sz="1600" baseline="-25000" dirty="0"/>
                      <m:t>j</m:t>
                    </m:r>
                    <m:r>
                      <m:rPr>
                        <m:nor/>
                      </m:rPr>
                      <a:rPr lang="hu-HU" sz="1600" dirty="0"/>
                      <m:t>=</m:t>
                    </m:r>
                    <m:r>
                      <m:rPr>
                        <m:nor/>
                      </m:rPr>
                      <a:rPr lang="hu-HU" sz="1600" b="0" i="0" dirty="0" smtClean="0"/>
                      <m:t>0</m:t>
                    </m:r>
                  </m:oMath>
                </a14:m>
                <a:r>
                  <a:rPr lang="hu-HU" sz="1600" dirty="0"/>
                  <a:t>}</a:t>
                </a:r>
              </a:p>
              <a:p>
                <a:pPr lvl="1"/>
                <a:endParaRPr lang="hu-HU" sz="1600" dirty="0"/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sz="1600" dirty="0"/>
              </a:p>
              <a:p>
                <a:pPr lvl="1"/>
                <a:endParaRPr lang="hu-HU" sz="1600" dirty="0"/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k,l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k=1,2,3,4 és l=1,2,3,4</a:t>
                </a:r>
                <a:endParaRPr lang="hu-HU" sz="1200" baseline="-25000" dirty="0"/>
              </a:p>
              <a:p>
                <a:pPr lvl="2"/>
                <a:r>
                  <a:rPr lang="hu-HU" sz="1200" dirty="0"/>
                  <a:t>1 ha k=i ∧ l=j</a:t>
                </a:r>
              </a:p>
              <a:p>
                <a:pPr lvl="2"/>
                <a:r>
                  <a:rPr lang="hu-HU" sz="1200" dirty="0"/>
                  <a:t>2 ha 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smtClean="0"/>
                      <m:t>¬</m:t>
                    </m:r>
                    <m:r>
                      <m:rPr>
                        <m:nor/>
                      </m:rPr>
                      <a:rPr lang="hu-HU" sz="1200" b="0" i="0" smtClean="0"/>
                      <m:t>(</m:t>
                    </m:r>
                    <m:r>
                      <m:rPr>
                        <m:nor/>
                      </m:rPr>
                      <a:rPr lang="hu-HU" sz="1200" b="0" i="0" smtClean="0"/>
                      <m:t>i</m:t>
                    </m:r>
                    <m:r>
                      <m:rPr>
                        <m:nor/>
                      </m:rPr>
                      <a:rPr lang="hu-HU" sz="1200" b="0" i="0" smtClean="0"/>
                      <m:t>=</m:t>
                    </m:r>
                    <m:r>
                      <m:rPr>
                        <m:nor/>
                      </m:rPr>
                      <a:rPr lang="hu-HU" sz="1200" b="0" i="0" smtClean="0"/>
                      <m:t>k</m:t>
                    </m:r>
                    <m:r>
                      <m:rPr>
                        <m:nor/>
                      </m:rPr>
                      <a:rPr lang="hu-HU" sz="1200" b="0" i="0" smtClean="0"/>
                      <m:t> ∧ </m:t>
                    </m:r>
                    <m:r>
                      <m:rPr>
                        <m:nor/>
                      </m:rPr>
                      <a:rPr lang="hu-HU" sz="1200" b="0" i="0" dirty="0" smtClean="0"/>
                      <m:t>j</m:t>
                    </m:r>
                    <m:r>
                      <m:rPr>
                        <m:nor/>
                      </m:rPr>
                      <a:rPr lang="hu-HU" sz="1200" b="0" i="0" dirty="0" smtClean="0"/>
                      <m:t>=</m:t>
                    </m:r>
                    <m:r>
                      <m:rPr>
                        <m:nor/>
                      </m:rPr>
                      <a:rPr lang="hu-HU" sz="1200" b="0" i="0" dirty="0" smtClean="0"/>
                      <m:t>l</m:t>
                    </m:r>
                    <m:r>
                      <m:rPr>
                        <m:nor/>
                      </m:rPr>
                      <a:rPr lang="hu-HU" sz="1200" b="0" i="0" smtClean="0"/>
                      <m:t>)</m:t>
                    </m:r>
                  </m:oMath>
                </a14:m>
                <a:r>
                  <a:rPr lang="hu-HU" sz="1200" dirty="0"/>
                  <a:t>)</a:t>
                </a:r>
              </a:p>
              <a:p>
                <a:pPr lvl="2"/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aseline="-25000" dirty="0"/>
                  <a:t> </a:t>
                </a:r>
                <a:r>
                  <a:rPr lang="hu-HU" sz="1200" dirty="0"/>
                  <a:t>egyébként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23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930453A-592A-4262-A336-0C1965591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FFC58E3-025D-4365-A025-F5BA46C591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Balról jobbra haladunk</a:t>
            </a:r>
          </a:p>
          <a:p>
            <a:pPr lvl="1"/>
            <a:r>
              <a:rPr lang="hu-HU" sz="1600" dirty="0"/>
              <a:t>Megadja a királynők helyét az első 4 oszlopban: 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1</a:t>
            </a:r>
            <a:r>
              <a:rPr lang="hu-HU" sz="1200" dirty="0"/>
              <a:t>={0,1,2,3,4}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2</a:t>
            </a:r>
            <a:r>
              <a:rPr lang="hu-HU" sz="1200" dirty="0"/>
              <a:t>={0,1,2,3,4}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3</a:t>
            </a:r>
            <a:r>
              <a:rPr lang="hu-HU" sz="1200" dirty="0"/>
              <a:t>={0,1,2,3,4}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4</a:t>
            </a:r>
            <a:r>
              <a:rPr lang="hu-HU" sz="1200" dirty="0"/>
              <a:t>={0,1,2,3,4}</a:t>
            </a:r>
          </a:p>
          <a:p>
            <a:pPr lvl="1"/>
            <a:r>
              <a:rPr lang="hu-HU" sz="1600" dirty="0"/>
              <a:t>Megadja a következő oszlopot: 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5</a:t>
            </a:r>
            <a:r>
              <a:rPr lang="hu-HU" sz="1200" dirty="0"/>
              <a:t>={0,1,2,3,4,5} 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9C0ED49-35EA-49FB-85DC-A344448BD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4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5</a:t>
                </a:r>
              </a:p>
              <a:p>
                <a:pPr lvl="1"/>
                <a:r>
                  <a:rPr lang="hu-HU" sz="1600" dirty="0"/>
                  <a:t>A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 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4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600" b="1" dirty="0"/>
                          <m:t>⊃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600" dirty="0"/>
                          <m:t>∧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6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6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600" b="1" i="0" dirty="0" smtClean="0"/>
                          <m:t> 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 ∧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dirty="0" smtClean="0"/>
                                  <m:t>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i="1" baseline="-250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i="1" baseline="-250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𝑎𝑗</m:t>
                                    </m:r>
                                  </m:e>
                                </m:d>
                                <m:r>
                                  <a:rPr lang="hu-H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𝑎𝑖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} </a:t>
                </a:r>
              </a:p>
              <a:p>
                <a:r>
                  <a:rPr lang="hu-HU" sz="2000" b="1" dirty="0"/>
                  <a:t>Kezdő állapot: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 </a:t>
                </a:r>
                <a:r>
                  <a:rPr lang="hu-HU" sz="1600" dirty="0"/>
                  <a:t>=&lt;0,0,0,0,1&gt;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5C4B608-DC3D-4A08-A749-5840BE79D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1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a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=5}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{o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4</a:t>
                </a:r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)={(a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⊃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i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 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5&gt;</a:t>
                </a:r>
                <a:r>
                  <a:rPr lang="hu-HU" sz="1600" dirty="0"/>
                  <a:t>) = &lt;b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/>
                  <a:t>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=a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+1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j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j=1,2,3,4</a:t>
                </a:r>
                <a:endParaRPr lang="hu-HU" sz="1200" baseline="-25000" dirty="0"/>
              </a:p>
              <a:p>
                <a:pPr lvl="2"/>
                <a:r>
                  <a:rPr lang="hu-HU" sz="1200" dirty="0"/>
                  <a:t>i ha j=a</a:t>
                </a:r>
                <a:r>
                  <a:rPr lang="hu-HU" sz="1200" baseline="-25000" dirty="0"/>
                  <a:t>5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j </a:t>
                </a:r>
                <a:r>
                  <a:rPr lang="hu-HU" sz="1200" dirty="0"/>
                  <a:t>egyébként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3AAF83-6964-436D-AF65-73CECE3AC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26D327E-8042-44F2-A30E-A533CF206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Hanoi tornyai</a:t>
            </a:r>
          </a:p>
          <a:p>
            <a:r>
              <a:rPr lang="hu-HU" sz="2000" dirty="0"/>
              <a:t>N királynő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5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Állapottér-reprezentáció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mesterséges intelligencia problémáinak megoldása a probléma megfogalmazásával kezdődik: a problémát leírjuk, </a:t>
            </a:r>
            <a:r>
              <a:rPr lang="hu-HU" sz="1600" i="1" dirty="0"/>
              <a:t>reprezentáljuk</a:t>
            </a:r>
            <a:r>
              <a:rPr lang="hu-HU" sz="1600" dirty="0"/>
              <a:t>. Az egyik legelterjedtebb reprezentációs technika az </a:t>
            </a:r>
            <a:r>
              <a:rPr lang="hu-HU" sz="1600" b="1" i="1" dirty="0"/>
              <a:t>állapottér-reprezentáció.</a:t>
            </a:r>
          </a:p>
          <a:p>
            <a:pPr marL="0" indent="0" algn="ctr">
              <a:buNone/>
            </a:pPr>
            <a:r>
              <a:rPr lang="hu-HU" sz="3200" b="1" dirty="0"/>
              <a:t>P = &lt;A, a</a:t>
            </a:r>
            <a:r>
              <a:rPr lang="hu-HU" sz="3200" b="1" baseline="-25000" dirty="0"/>
              <a:t>0</a:t>
            </a:r>
            <a:r>
              <a:rPr lang="hu-HU" sz="3200" b="1" dirty="0"/>
              <a:t>, C, O&gt; </a:t>
            </a:r>
            <a:endParaRPr lang="hu-HU" sz="1600" b="1" i="1" dirty="0"/>
          </a:p>
          <a:p>
            <a:r>
              <a:rPr lang="hu-HU" sz="1600" dirty="0"/>
              <a:t>Legyen </a:t>
            </a:r>
            <a:r>
              <a:rPr lang="hu-HU" sz="1600" b="1" dirty="0"/>
              <a:t>P</a:t>
            </a:r>
            <a:r>
              <a:rPr lang="hu-HU" sz="1600" dirty="0"/>
              <a:t> egy probléma. Azt mondjuk, hogy a </a:t>
            </a:r>
            <a:r>
              <a:rPr lang="hu-HU" sz="1600" b="1" dirty="0"/>
              <a:t>P</a:t>
            </a:r>
            <a:r>
              <a:rPr lang="hu-HU" sz="1600" dirty="0"/>
              <a:t> problémát állapottér-reprezentáltuk, ha megadtuk az </a:t>
            </a:r>
            <a:r>
              <a:rPr lang="hu-HU" sz="1600" b="1" dirty="0"/>
              <a:t>&lt;A, a</a:t>
            </a:r>
            <a:r>
              <a:rPr lang="hu-HU" sz="1600" b="1" baseline="-25000" dirty="0"/>
              <a:t>0</a:t>
            </a:r>
            <a:r>
              <a:rPr lang="hu-HU" sz="1600" b="1" dirty="0"/>
              <a:t>, C, O&gt; </a:t>
            </a:r>
            <a:r>
              <a:rPr lang="hu-HU" sz="1600" dirty="0"/>
              <a:t>négyest.</a:t>
            </a:r>
          </a:p>
          <a:p>
            <a:pPr lvl="1"/>
            <a:r>
              <a:rPr lang="hu-HU" sz="1600" dirty="0"/>
              <a:t>A: A ≠ 0 halmaz a probléma állapottere. A jellemzők egyrészhalmaza.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0: </a:t>
            </a:r>
            <a:r>
              <a:rPr lang="hu-HU" sz="1600" dirty="0"/>
              <a:t>Kezdő állapot, ahol a</a:t>
            </a:r>
            <a:r>
              <a:rPr lang="hu-HU" sz="1600" baseline="-25000" dirty="0"/>
              <a:t>0</a:t>
            </a:r>
            <a:r>
              <a:rPr lang="hu-HU" sz="1600" dirty="0"/>
              <a:t> </a:t>
            </a:r>
            <a:r>
              <a:rPr lang="hu-HU" sz="1200" dirty="0"/>
              <a:t>∈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C: Célállapotok halmaza, ahol C </a:t>
            </a:r>
            <a:r>
              <a:rPr lang="hu-HU" sz="1200" dirty="0"/>
              <a:t>⊂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O: Operátorok halmaza, ahol O ≠ 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dirty="0" err="1"/>
              <a:t>Hanói</a:t>
            </a:r>
            <a:r>
              <a:rPr lang="hu-HU" sz="9600" dirty="0"/>
              <a:t> tornyai</a:t>
            </a:r>
            <a:endParaRPr lang="hu-HU" sz="5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895A8BE-3172-41CE-90A2-E7B023A9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068830"/>
            <a:ext cx="5524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{1}, {2}, {3}, {1, 2}, {1, 3}, {2, 3}, {1, 2, 3}}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3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, 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3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={1, 2, 3}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hu-HU" sz="1600" dirty="0"/>
                  <a:t> }</a:t>
                </a:r>
              </a:p>
              <a:p>
                <a:pPr lvl="1"/>
                <a:r>
                  <a:rPr lang="hu-HU" sz="1600" dirty="0"/>
                  <a:t>27 lehetséges állapot</a:t>
                </a:r>
              </a:p>
              <a:p>
                <a:r>
                  <a:rPr lang="hu-HU" sz="2000" b="1" dirty="0"/>
                  <a:t>Kezdő állapot: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 </a:t>
                </a:r>
                <a:r>
                  <a:rPr lang="hu-HU" sz="1600" dirty="0"/>
                  <a:t>= &lt;{1,2,3}, 0, 0&gt;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8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 | j ∈{1,2,3} ∧ k ∈{1,2,3}}</a:t>
                </a:r>
              </a:p>
              <a:p>
                <a:pPr lvl="1"/>
                <a:r>
                  <a:rPr lang="hu-HU" sz="1600" dirty="0"/>
                  <a:t>9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k&lt;min(a</a:t>
                </a:r>
                <a:r>
                  <a:rPr lang="hu-HU" sz="1600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∧ (k=min(a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V k=min(a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V k=min(a</a:t>
                </a:r>
                <a:r>
                  <a:rPr lang="hu-HU" sz="1600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endParaRPr lang="hu-HU" sz="1600" baseline="-25000" dirty="0"/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dirty="0"/>
                  <a:t> {k}, ha n = j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:r>
                  <a:rPr lang="hu-HU" sz="1200" dirty="0"/>
                  <a:t>\ {k} 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</a:t>
                </a:r>
                <a:r>
                  <a:rPr lang="hu-HU" sz="1200" dirty="0"/>
                  <a:t> egyébként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4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∈{1,2,3} ∧ j ∈{1,2,3} ∧ i ≠j}</a:t>
                </a:r>
              </a:p>
              <a:p>
                <a:pPr lvl="1"/>
                <a:r>
                  <a:rPr lang="hu-HU" sz="1600" dirty="0"/>
                  <a:t>6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min(a</a:t>
                </a:r>
                <a:r>
                  <a:rPr lang="hu-HU" sz="1600" baseline="-25000" dirty="0"/>
                  <a:t>j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endParaRPr lang="hu-HU" sz="1600" baseline="-25000" dirty="0"/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dirty="0"/>
                  <a:t> {min(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14:m>
                  <m:oMath xmlns:m="http://schemas.openxmlformats.org/officeDocument/2006/math">
                    <m: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dirty="0"/>
                  <a:t> {</a:t>
                </a:r>
                <a14:m>
                  <m:oMath xmlns:m="http://schemas.openxmlformats.org/officeDocument/2006/math">
                    <m:r>
                      <a:rPr lang="hu-HU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dirty="0"/>
                  <a:t>})}, ha n = j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:r>
                  <a:rPr lang="hu-HU" sz="1200" dirty="0"/>
                  <a:t>\ {min(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14:m>
                  <m:oMath xmlns:m="http://schemas.openxmlformats.org/officeDocument/2006/math">
                    <m: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dirty="0"/>
                  <a:t> {</a:t>
                </a:r>
                <a14:m>
                  <m:oMath xmlns:m="http://schemas.openxmlformats.org/officeDocument/2006/math">
                    <m:r>
                      <a:rPr lang="hu-HU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dirty="0"/>
                  <a:t>})} 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 </a:t>
                </a:r>
                <a:r>
                  <a:rPr lang="hu-HU" sz="1200" dirty="0"/>
                  <a:t>egyébként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0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lnSpcReduction="10000"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{1, 2, 3}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{1, 2, 3}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{1, 2, 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  <a:endParaRPr lang="hu-HU" sz="1600" dirty="0"/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 , a</a:t>
            </a:r>
            <a:r>
              <a:rPr lang="hu-HU" sz="1600" baseline="-25000" dirty="0"/>
              <a:t>3 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</a:t>
            </a:r>
            <a:r>
              <a:rPr lang="hu-HU" sz="1600" dirty="0"/>
              <a:t> x H</a:t>
            </a:r>
            <a:r>
              <a:rPr lang="hu-HU" sz="1600" baseline="-25000" dirty="0"/>
              <a:t>2</a:t>
            </a:r>
            <a:r>
              <a:rPr lang="hu-HU" sz="1600" dirty="0"/>
              <a:t> x H</a:t>
            </a:r>
            <a:r>
              <a:rPr lang="hu-HU" sz="1600" baseline="-25000" dirty="0"/>
              <a:t>3</a:t>
            </a:r>
            <a:r>
              <a:rPr lang="hu-HU" sz="1600" dirty="0"/>
              <a:t>}</a:t>
            </a:r>
          </a:p>
          <a:p>
            <a:pPr lvl="1"/>
            <a:r>
              <a:rPr lang="hu-HU" sz="1600" dirty="0"/>
              <a:t>27 lehetséges állapot</a:t>
            </a:r>
          </a:p>
          <a:p>
            <a:r>
              <a:rPr lang="hu-HU" sz="2000" b="1" dirty="0"/>
              <a:t>Kezdő állapot: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 </a:t>
            </a:r>
            <a:r>
              <a:rPr lang="hu-HU" sz="1600" dirty="0"/>
              <a:t>= &lt;1, 1, 1&gt;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0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6. példa: Hanoi tornyai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{&lt;3, 3, 3&gt;}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∈{1,2,3} ∧ j ∈{1,2,3} ∧ i ≠j}</a:t>
                </a:r>
              </a:p>
              <a:p>
                <a:pPr lvl="1"/>
                <a:r>
                  <a:rPr lang="hu-HU" sz="1600" dirty="0"/>
                  <a:t>6 lehetséges operátor</a:t>
                </a:r>
              </a:p>
              <a:p>
                <a:pPr lvl="1"/>
                <a:r>
                  <a:rPr lang="hu-HU" sz="1600" dirty="0"/>
                  <a:t>Dom(o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=1}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=2}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=i}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=j}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endParaRPr lang="hu-HU" sz="1600" baseline="-25000" dirty="0"/>
              </a:p>
              <a:p>
                <a:pPr lvl="2"/>
                <a:r>
                  <a:rPr lang="hu-HU" sz="1200" dirty="0"/>
                  <a:t>j ha n=min({m | m ∈ {1, 2, 3} és a</a:t>
                </a:r>
                <a:r>
                  <a:rPr lang="hu-HU" sz="1200" baseline="-25000" dirty="0"/>
                  <a:t>m</a:t>
                </a:r>
                <a:r>
                  <a:rPr lang="hu-HU" sz="1200" dirty="0"/>
                  <a:t>=i})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:r>
                  <a:rPr lang="hu-HU" sz="1200" dirty="0"/>
                  <a:t>egyébként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6401</TotalTime>
  <Words>3685</Words>
  <Application>Microsoft Office PowerPoint</Application>
  <PresentationFormat>Szélesvásznú</PresentationFormat>
  <Paragraphs>256</Paragraphs>
  <Slides>17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Verdana</vt:lpstr>
      <vt:lpstr>Office-téma</vt:lpstr>
      <vt:lpstr>Mesterséges Intelligencia</vt:lpstr>
      <vt:lpstr>Tartalom</vt:lpstr>
      <vt:lpstr>Állapottér-reprezentáció</vt:lpstr>
      <vt:lpstr>PowerPoint-bemutató</vt:lpstr>
      <vt:lpstr>4. példa: Hanoi tornyai</vt:lpstr>
      <vt:lpstr>4. példa: Hanoi tornyai</vt:lpstr>
      <vt:lpstr>5. példa: Hanoi tornyai</vt:lpstr>
      <vt:lpstr>6. példa: Hanoi tornyai</vt:lpstr>
      <vt:lpstr>6. példa: Hanoi tornyai</vt:lpstr>
      <vt:lpstr>PowerPoint-bemutató</vt:lpstr>
      <vt:lpstr>7. példa: 4 királynő</vt:lpstr>
      <vt:lpstr>7. példa: 4 királynő</vt:lpstr>
      <vt:lpstr>7. példa: 4 királynő</vt:lpstr>
      <vt:lpstr>7. példa: 4 királynő</vt:lpstr>
      <vt:lpstr>8. példa: 4 királynő</vt:lpstr>
      <vt:lpstr>8. példa: 4 királynő</vt:lpstr>
      <vt:lpstr>8. példa: 4 királynő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436</cp:revision>
  <dcterms:created xsi:type="dcterms:W3CDTF">2017-11-07T12:57:53Z</dcterms:created>
  <dcterms:modified xsi:type="dcterms:W3CDTF">2022-02-25T12:34:59Z</dcterms:modified>
</cp:coreProperties>
</file>