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372" r:id="rId4"/>
    <p:sldId id="379" r:id="rId5"/>
    <p:sldId id="371" r:id="rId6"/>
    <p:sldId id="380" r:id="rId7"/>
    <p:sldId id="381" r:id="rId8"/>
    <p:sldId id="382" r:id="rId9"/>
    <p:sldId id="373" r:id="rId10"/>
    <p:sldId id="383" r:id="rId11"/>
    <p:sldId id="384" r:id="rId12"/>
    <p:sldId id="385" r:id="rId13"/>
    <p:sldId id="386" r:id="rId14"/>
    <p:sldId id="387" r:id="rId15"/>
    <p:sldId id="388" r:id="rId16"/>
    <p:sldId id="299" r:id="rId17"/>
    <p:sldId id="374" r:id="rId18"/>
    <p:sldId id="376" r:id="rId19"/>
    <p:sldId id="392" r:id="rId20"/>
    <p:sldId id="390" r:id="rId21"/>
    <p:sldId id="391" r:id="rId22"/>
    <p:sldId id="396" r:id="rId23"/>
    <p:sldId id="393" r:id="rId24"/>
    <p:sldId id="377" r:id="rId25"/>
    <p:sldId id="397" r:id="rId26"/>
    <p:sldId id="398" r:id="rId27"/>
    <p:sldId id="399" r:id="rId28"/>
    <p:sldId id="400" r:id="rId29"/>
    <p:sldId id="375" r:id="rId30"/>
    <p:sldId id="401" r:id="rId31"/>
    <p:sldId id="378" r:id="rId32"/>
    <p:sldId id="402" r:id="rId33"/>
    <p:sldId id="403" r:id="rId34"/>
    <p:sldId id="404" r:id="rId35"/>
    <p:sldId id="405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8363" autoAdjust="0"/>
  </p:normalViewPr>
  <p:slideViewPr>
    <p:cSldViewPr snapToGrid="0">
      <p:cViewPr varScale="1">
        <p:scale>
          <a:sx n="126" d="100"/>
          <a:sy n="126" d="100"/>
        </p:scale>
        <p:origin x="145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sepcialization</a:t>
            </a:r>
            <a:r>
              <a:rPr lang="hu-HU" dirty="0"/>
              <a:t>., </a:t>
            </a:r>
            <a:r>
              <a:rPr lang="hu-HU" dirty="0" err="1"/>
              <a:t>supervisor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80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8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26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27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08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87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315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83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15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41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27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486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918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34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83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0536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82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324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053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22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60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587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132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372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335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17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1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79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64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73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7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787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29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6.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determinisztikus-sztochasztikus: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epizódszerű-sorozatszerű: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statikus-dinamikus: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diszkrét-folytonos, valamint: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</a:t>
            </a:r>
            <a:r>
              <a:rPr lang="hu-HU" sz="1600" b="1" dirty="0"/>
              <a:t>sztochasztikus</a:t>
            </a:r>
            <a:r>
              <a:rPr lang="hu-HU" sz="1600" dirty="0"/>
              <a:t>: Az ágens nem biztos, hogy tudja előre milyen kérdéseket kaphat.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epizódszerű-sorozatszerű: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statikus-dinamikus: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diszkrét-folytonos, valamint: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</a:t>
            </a:r>
            <a:r>
              <a:rPr lang="hu-HU" sz="1600" b="1" dirty="0"/>
              <a:t>sztochasztikus</a:t>
            </a:r>
            <a:r>
              <a:rPr lang="hu-HU" sz="1600" dirty="0"/>
              <a:t>: Az ágens nem biztos, hogy tudja előre milyen kérdéseket kaphat.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epizódszerű-sorozatszerű</a:t>
            </a:r>
            <a:r>
              <a:rPr lang="hu-HU" sz="1600" dirty="0"/>
              <a:t>: Ha az előzőekben megválaszolt kérdések nincsenek hatással az Ágensre (</a:t>
            </a:r>
            <a:r>
              <a:rPr lang="hu-HU" sz="1600" b="1" dirty="0"/>
              <a:t>epizódszerű</a:t>
            </a:r>
            <a:r>
              <a:rPr lang="hu-HU" sz="1600" dirty="0"/>
              <a:t>). Vagy egy jó megoldás akár egy másik megoldás egy-egy betűje is lehet, ezért az aktuális döntés az összes többi jövőbeni döntést meghatározhatja (</a:t>
            </a:r>
            <a:r>
              <a:rPr lang="hu-HU" sz="1600" b="1" dirty="0"/>
              <a:t>sorozatszerű</a:t>
            </a:r>
            <a:r>
              <a:rPr lang="hu-HU" sz="1600" dirty="0"/>
              <a:t>).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statikus-dinamikus: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diszkrét-folytonos, valamint: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</a:t>
            </a:r>
            <a:r>
              <a:rPr lang="hu-HU" sz="1600" b="1" dirty="0"/>
              <a:t>sztochasztikus</a:t>
            </a:r>
            <a:r>
              <a:rPr lang="hu-HU" sz="1600" dirty="0"/>
              <a:t>: Az ágens nem biztos, hogy tudja előre milyen kérdéseket kaphat.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epizódszerű-sorozatszerű</a:t>
            </a:r>
            <a:r>
              <a:rPr lang="hu-HU" sz="1600" dirty="0"/>
              <a:t>: Ha az előzőekben megválaszolt kérdések nincsenek hatással az Ágensre (</a:t>
            </a:r>
            <a:r>
              <a:rPr lang="hu-HU" sz="1600" b="1" dirty="0"/>
              <a:t>epizódszerű</a:t>
            </a:r>
            <a:r>
              <a:rPr lang="hu-HU" sz="1600" dirty="0"/>
              <a:t>). Vagy egy jó megoldás akár egy másik megoldás egy-egy betűje is lehet, ezért az aktuális döntés az összes többi jövőbeni döntést meghatározhatja (</a:t>
            </a:r>
            <a:r>
              <a:rPr lang="hu-HU" sz="1600" b="1" dirty="0"/>
              <a:t>sorozatszerű</a:t>
            </a:r>
            <a:r>
              <a:rPr lang="hu-HU" sz="1600" dirty="0"/>
              <a:t>).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statikus</a:t>
            </a:r>
            <a:r>
              <a:rPr lang="hu-HU" sz="1600" dirty="0"/>
              <a:t>-dinamikus: Nem változnak a kérdések az Ágens működése közben.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diszkrét-folytonos, valamint: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</a:t>
            </a:r>
            <a:r>
              <a:rPr lang="hu-HU" sz="1600" b="1" dirty="0"/>
              <a:t>sztochasztikus</a:t>
            </a:r>
            <a:r>
              <a:rPr lang="hu-HU" sz="1600" dirty="0"/>
              <a:t>: Az ágens nem biztos, hogy tudja előre milyen kérdéseket kaphat.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epizódszerű-sorozatszerű</a:t>
            </a:r>
            <a:r>
              <a:rPr lang="hu-HU" sz="1600" dirty="0"/>
              <a:t>: Ha az előzőekben megválaszolt kérdések nincsenek hatással az Ágensre (</a:t>
            </a:r>
            <a:r>
              <a:rPr lang="hu-HU" sz="1600" b="1" dirty="0"/>
              <a:t>epizódszerű</a:t>
            </a:r>
            <a:r>
              <a:rPr lang="hu-HU" sz="1600" dirty="0"/>
              <a:t>). Vagy egy jó megoldás akár egy másik megoldás egy-egy betűje is lehet, ezért az aktuális döntés az összes többi jövőbeni döntést meghatározhatja (</a:t>
            </a:r>
            <a:r>
              <a:rPr lang="hu-HU" sz="1600" b="1" dirty="0"/>
              <a:t>sorozatszerű</a:t>
            </a:r>
            <a:r>
              <a:rPr lang="hu-HU" sz="1600" dirty="0"/>
              <a:t>).</a:t>
            </a:r>
            <a:endParaRPr lang="hu-HU" sz="1200" dirty="0"/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statikus</a:t>
            </a:r>
            <a:r>
              <a:rPr lang="hu-HU" sz="1600" dirty="0"/>
              <a:t>-dinamikus: Nem változnak a kérdések az Ágens működése közben.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diszkrét</a:t>
            </a:r>
            <a:r>
              <a:rPr lang="hu-HU" sz="1600" dirty="0"/>
              <a:t>-folytonos, valamint: Feltételezzük hogy megválaszolható kérdések száma véges. Például Adatbázisból jön.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teljesen</a:t>
            </a:r>
            <a:r>
              <a:rPr lang="hu-HU" sz="1600" dirty="0"/>
              <a:t>-részben megfigyelhető: Az ágens láthatja az összes kérdést egyszerre.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</a:t>
            </a:r>
            <a:r>
              <a:rPr lang="hu-HU" sz="1600" b="1" dirty="0"/>
              <a:t>sztochasztikus</a:t>
            </a:r>
            <a:r>
              <a:rPr lang="hu-HU" sz="1600" dirty="0"/>
              <a:t>: Az ágens nem biztos, hogy tudja előre milyen kérdéseket kaphat.</a:t>
            </a:r>
          </a:p>
          <a:p>
            <a:pPr marL="800100" lvl="1" indent="-342900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epizódszerű-sorozatszerű</a:t>
            </a:r>
            <a:r>
              <a:rPr lang="hu-HU" sz="1600" dirty="0"/>
              <a:t>: Ha az előzőekben megválaszolt kérdések nincsenek hatással az Ágensre (</a:t>
            </a:r>
            <a:r>
              <a:rPr lang="hu-HU" sz="1600" b="1" dirty="0"/>
              <a:t>epizódszerű</a:t>
            </a:r>
            <a:r>
              <a:rPr lang="hu-HU" sz="1600" dirty="0"/>
              <a:t>). Vagy egy jó megoldás akár egy másik megoldás egy-egy betűje is lehet, ezért az aktuális döntés az összes többi jövőbeni döntést meghatározhatja (</a:t>
            </a:r>
            <a:r>
              <a:rPr lang="hu-HU" sz="1600" b="1" dirty="0"/>
              <a:t>sorozatszerű</a:t>
            </a:r>
            <a:r>
              <a:rPr lang="hu-HU" sz="1600" dirty="0"/>
              <a:t>).</a:t>
            </a:r>
            <a:endParaRPr lang="hu-HU" sz="1200" dirty="0"/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statikus</a:t>
            </a:r>
            <a:r>
              <a:rPr lang="hu-HU" sz="1600" dirty="0"/>
              <a:t>-dinamikus: Nem változnak a kérdések az Ágens működése közben.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diszkrét</a:t>
            </a:r>
            <a:r>
              <a:rPr lang="hu-HU" sz="1600" dirty="0"/>
              <a:t>-folytonos, valamint: Feltételezzük hogy megválaszolható kérdések száma véges. Például Adatbázisból jön.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egy</a:t>
            </a:r>
            <a:r>
              <a:rPr lang="hu-HU" sz="1600" dirty="0"/>
              <a:t>- illetve többágenses: Ha keresztrejtvényt egy ágens oldja meg.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2000" dirty="0"/>
              <a:t>Egy 8 literes vödörnyi vodkát kellene igazságosan elosztani két orosz muzsik között. Ehhez egy 5 és egy 3 literes palackot használhatunk. (Se a vödrön, sem a palackokon nincs mérték.) Adja meg a feladat állapotterét, a kiinduló, illetve a célállapotot, az operátorok halmazát, az alkalmazási előfeltételeket és a hatásdefiníciót!</a:t>
            </a:r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Minta ZH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1600" dirty="0"/>
              <a:t>Mi a racionális ágens (és mi nem)?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Érzékelők és beavatkozók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Környezet osztályozása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Vodka – Állapottér reprezentáció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Három féltékeny férj – Állapottér reprezentáció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Keresés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8}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8}</a:t>
            </a:r>
          </a:p>
          <a:p>
            <a:r>
              <a:rPr lang="hu-HU" sz="2000" b="1" dirty="0"/>
              <a:t>Kezdő állapot: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3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{0,1,2,3,4,5,6,7,8}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={0,1,2,3,4,5}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{0,1,2,3}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8}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=&lt;8, 0, 0&gt;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2, 3, 3 &gt;}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2, 3, 3 &gt;}</a:t>
            </a:r>
            <a:endParaRPr lang="hu-HU" sz="1200" dirty="0"/>
          </a:p>
          <a:p>
            <a:r>
              <a:rPr lang="hu-HU" sz="2000" b="1" dirty="0" err="1"/>
              <a:t>Hatásdefinícó</a:t>
            </a:r>
            <a:r>
              <a:rPr lang="hu-HU" sz="2000" b="1" dirty="0"/>
              <a:t> / átmenetfüggvény: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2, 3, 3 &gt;}</a:t>
            </a:r>
            <a:endParaRPr lang="hu-HU" sz="1200" dirty="0"/>
          </a:p>
          <a:p>
            <a:r>
              <a:rPr lang="hu-HU" sz="2000" b="1" dirty="0" err="1"/>
              <a:t>Hatásdefinícó</a:t>
            </a:r>
            <a:r>
              <a:rPr lang="hu-HU" sz="2000" b="1" dirty="0"/>
              <a:t> / átmenetfüggvény:</a:t>
            </a:r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5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Vodka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2, 3, 3 &gt;}</a:t>
            </a:r>
            <a:endParaRPr lang="hu-HU" sz="1200" dirty="0"/>
          </a:p>
          <a:p>
            <a:r>
              <a:rPr lang="hu-HU" sz="2000" b="1" dirty="0" err="1"/>
              <a:t>Hatásdefinícó</a:t>
            </a:r>
            <a:r>
              <a:rPr lang="hu-HU" sz="2000" b="1" dirty="0"/>
              <a:t> / átmenetfüggvény:</a:t>
            </a:r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  <a:endParaRPr lang="hu-HU" sz="2000" b="1" dirty="0"/>
          </a:p>
          <a:p>
            <a:pPr lvl="1"/>
            <a:r>
              <a:rPr lang="hu-HU" sz="1600" dirty="0" err="1"/>
              <a:t>b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, </a:t>
            </a:r>
            <a:r>
              <a:rPr lang="hu-HU" sz="1600" dirty="0"/>
              <a:t>ahol b=1,2,3</a:t>
            </a:r>
            <a:endParaRPr lang="hu-HU" sz="1600" baseline="-25000" dirty="0"/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+ m, ha k = j</a:t>
            </a:r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 </a:t>
            </a:r>
            <a:r>
              <a:rPr lang="hu-HU" sz="1600" dirty="0"/>
              <a:t>- m, ha k = i</a:t>
            </a:r>
          </a:p>
          <a:p>
            <a:pPr lvl="2"/>
            <a:r>
              <a:rPr lang="hu-HU" sz="1600" dirty="0" err="1"/>
              <a:t>a</a:t>
            </a:r>
            <a:r>
              <a:rPr lang="hu-HU" sz="1600" baseline="-25000" dirty="0" err="1"/>
              <a:t>k</a:t>
            </a:r>
            <a:r>
              <a:rPr lang="hu-HU" sz="1600" dirty="0"/>
              <a:t>, egyébként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4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Három féltékeny férj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Három féltékeny férjnek és feleségeiknek kell átkelniük egy folyón egy kétszemélyes csónakkal. A férjek nem engedik, hogy feleségük egy másik férfival evezzen át a folyón, vagy maradjon a másik parton. Hogyan tárolhatjuk a probléma egy állapotát? Válasszon ki egyet vagy többet: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</a:t>
            </a:r>
            <a:r>
              <a:rPr lang="hu-HU" sz="1600" dirty="0" err="1"/>
              <a:t>wl,hl,b,wr,hr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oldalon, míg </a:t>
            </a:r>
            <a:r>
              <a:rPr lang="hu-HU" sz="1600" dirty="0" err="1"/>
              <a:t>wr</a:t>
            </a:r>
            <a:r>
              <a:rPr lang="hu-HU" sz="1600" dirty="0"/>
              <a:t> és </a:t>
            </a:r>
            <a:r>
              <a:rPr lang="hu-HU" sz="1600" dirty="0" err="1"/>
              <a:t>hr</a:t>
            </a:r>
            <a:r>
              <a:rPr lang="hu-HU" sz="1600" dirty="0"/>
              <a:t> a jobb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s=(w1,h1,w2,h2,w3,h3,b) ahol az állapotot leíró minden tag logikai érték: itt-hamis, ott-igaz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</a:t>
            </a:r>
            <a:r>
              <a:rPr lang="hu-HU" sz="1600" dirty="0" err="1"/>
              <a:t>wl,hl,b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s=(H1,H2), ahol H1 és H2 két </a:t>
            </a:r>
            <a:r>
              <a:rPr lang="hu-HU" sz="1600" dirty="0" err="1"/>
              <a:t>diszjunkt</a:t>
            </a:r>
            <a:r>
              <a:rPr lang="hu-HU" sz="1600" dirty="0"/>
              <a:t> halmaz, uniójuk megadja a hat személyt és a csónakot</a:t>
            </a:r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Érzékelők és beavatkozók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b="1" dirty="0"/>
              <a:t>Mi a racionális ágens? </a:t>
            </a:r>
          </a:p>
          <a:p>
            <a:pPr marL="685800" lvl="2">
              <a:spcBef>
                <a:spcPts val="1000"/>
              </a:spcBef>
            </a:pPr>
            <a:r>
              <a:rPr lang="hu-HU" sz="1600" dirty="0"/>
              <a:t>Egy racionális ágens a legjobb (várható) kimenetel érdekében cselekszik.</a:t>
            </a:r>
            <a:r>
              <a:rPr lang="en-US" sz="1600" dirty="0"/>
              <a:t>​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Három féltékeny férj – Állapottér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Három féltékeny férjnek és feleségeiknek kell átkelniük egy folyón egy kétszemélyes csónakkal. A férjek nem engedik, hogy feleségük egy másik férfival evezzen át a folyón, vagy maradjon a másik parton. Hogyan tárolhatjuk a probléma egy állapotát? Válasszon ki egyet vagy többet: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</a:t>
            </a:r>
            <a:r>
              <a:rPr lang="hu-HU" sz="1600" dirty="0" err="1"/>
              <a:t>wl,hl,b,wr,hr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oldalon, míg </a:t>
            </a:r>
            <a:r>
              <a:rPr lang="hu-HU" sz="1600" dirty="0" err="1"/>
              <a:t>wr</a:t>
            </a:r>
            <a:r>
              <a:rPr lang="hu-HU" sz="1600" dirty="0"/>
              <a:t> és </a:t>
            </a:r>
            <a:r>
              <a:rPr lang="hu-HU" sz="1600" dirty="0" err="1"/>
              <a:t>hr</a:t>
            </a:r>
            <a:r>
              <a:rPr lang="hu-HU" sz="1600" dirty="0"/>
              <a:t> a jobb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s=(w1,h1,w2,h2,w3,h3,b) ahol az állapotot leíró minden tag logikai érték: itt-hamis, ott-igaz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s=(</a:t>
            </a:r>
            <a:r>
              <a:rPr lang="hu-HU" sz="1600" dirty="0" err="1"/>
              <a:t>wl,hl,b</a:t>
            </a:r>
            <a:r>
              <a:rPr lang="hu-HU" sz="1600" dirty="0"/>
              <a:t>), ahol </a:t>
            </a:r>
            <a:r>
              <a:rPr lang="hu-HU" sz="1600" dirty="0" err="1"/>
              <a:t>wl</a:t>
            </a:r>
            <a:r>
              <a:rPr lang="hu-HU" sz="1600" dirty="0"/>
              <a:t> és hl megadja a bal oldalon található feleségek és férjek számát, b pedig a csónak helyzetét</a:t>
            </a:r>
          </a:p>
          <a:p>
            <a:pPr marL="342900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</a:t>
            </a:r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000" dirty="0"/>
              <a:t>Az alábbiak közül melyik a csúcsoknak egy lehetséges kifejtési sorrendje az A-</a:t>
            </a:r>
            <a:r>
              <a:rPr lang="hu-HU" sz="2000" dirty="0" err="1"/>
              <a:t>ból</a:t>
            </a:r>
            <a:r>
              <a:rPr lang="hu-HU" sz="2000" dirty="0"/>
              <a:t> induló, E célú szélességi fakeresés során? (itt a súlyok nem számítanak). Válasszon ki egyet vagy többet: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ADCBJIGHFE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ACDBHGE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b="1" dirty="0"/>
              <a:t>ADBCJIE</a:t>
            </a:r>
          </a:p>
          <a:p>
            <a:pPr marL="457200" indent="-457200">
              <a:spcAft>
                <a:spcPts val="1200"/>
              </a:spcAft>
              <a:buFont typeface="+mj-lt"/>
              <a:buAutoNum type="alphaLcParenR"/>
            </a:pPr>
            <a:r>
              <a:rPr lang="hu-HU" sz="2000" strike="sngStrike" dirty="0"/>
              <a:t>ABDCGFE</a:t>
            </a: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9A6EA8-8757-47F4-B5EF-7368A84084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26524" y="2449829"/>
            <a:ext cx="3938951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Érzékelők és beavatkozók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 a racionális ágens? </a:t>
            </a:r>
          </a:p>
          <a:p>
            <a:pPr marL="685800" lvl="2">
              <a:spcBef>
                <a:spcPts val="1000"/>
              </a:spcBef>
            </a:pPr>
            <a:r>
              <a:rPr lang="hu-HU" sz="1600" dirty="0"/>
              <a:t>Egy racionális ágens a legjobb (várható) kimenetel érdekében cselekszik.</a:t>
            </a:r>
            <a:r>
              <a:rPr lang="en-US" sz="1600" dirty="0"/>
              <a:t>​</a:t>
            </a:r>
            <a:endParaRPr lang="hu-HU" sz="1600" dirty="0"/>
          </a:p>
          <a:p>
            <a:r>
              <a:rPr lang="hu-HU" sz="1600" b="1" dirty="0"/>
              <a:t>Mi nem?</a:t>
            </a:r>
          </a:p>
          <a:p>
            <a:pPr lvl="1"/>
            <a:r>
              <a:rPr lang="hu-HU" sz="1600" dirty="0"/>
              <a:t>Egy nem racionális ágens nem törekszik a legjobb várható kimentre azonban a problémát ettől függetlenül még adhat egy megoldást.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 a racionális ágens (és mi nem)?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Adott áruház, melyben robotok (ágens) végzik a raktári anyagmozgatást, azaz a beérkező terméket elhelyezését, és a megvásárolt terméket eladótérbe szállítását.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Milyen érzékelői és beavatkozói lehetnek ennek az ágensnek, és azok mire képesek?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Mikor tekinthető ez az ágens racionálisnak?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 a racionális ágens (és mi nem)?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Adott áruház, melyben robotok (ágens) végzik a raktári anyagmozgatást, azaz a beérkező terméket elhelyezését, és a megvásárolt terméket eladótérbe szállítását.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Milyen érzékelői és beavatkozói lehetnek ennek az ágensnek, és azok mire képesek?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Mikor tekinthető ez az ágens racionálisnak?</a:t>
            </a:r>
          </a:p>
          <a:p>
            <a:r>
              <a:rPr lang="hu-HU" sz="1600" b="1" dirty="0"/>
              <a:t>Érzékelők</a:t>
            </a:r>
            <a:r>
              <a:rPr lang="hu-HU" sz="1600" dirty="0"/>
              <a:t>: A robot bemeneti perifériái például különböző szenzorok mint hang vagy fény detektor ami segítségével a dobot tájékozódik.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 a racionális ágens (és mi nem)?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Adott áruház, melyben robotok (ágens) végzik a raktári anyagmozgatást, azaz a beérkező terméket elhelyezését, és a megvásárolt terméket eladótérbe szállítását.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Milyen érzékelői és beavatkozói lehetnek ennek az ágensnek, és azok mire képesek?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Mikor tekinthető ez az ágens racionálisnak?</a:t>
            </a:r>
          </a:p>
          <a:p>
            <a:r>
              <a:rPr lang="hu-HU" sz="1600" b="1" dirty="0"/>
              <a:t>Érzékelők</a:t>
            </a:r>
            <a:r>
              <a:rPr lang="hu-HU" sz="1600" dirty="0"/>
              <a:t>: A robot bemeneti perifériái például különböző szenzorok mint hang vagy fény detektor ami segítségével a dobot tájékozódik.</a:t>
            </a:r>
          </a:p>
          <a:p>
            <a:r>
              <a:rPr lang="hu-HU" sz="1600" b="1" dirty="0"/>
              <a:t>Beavatkozok</a:t>
            </a:r>
            <a:r>
              <a:rPr lang="hu-HU" sz="1600" dirty="0"/>
              <a:t>: Robot lába, kereke, karja azaz bármilyen kimeneti perifériája amivel az anyagmozgatást végzi.</a:t>
            </a:r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 a racionális ágens (és mi nem)?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Adott áruház, melyben robotok (ágens) végzik a raktári anyagmozgatást, azaz a beérkező terméket elhelyezését, és a megvásárolt terméket eladótérbe szállítását.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Milyen érzékelői és beavatkozói lehetnek ennek az ágensnek, és azok mire képesek?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sz="1600" dirty="0"/>
              <a:t>Mikor tekinthető ez az ágens racionálisnak?</a:t>
            </a:r>
          </a:p>
          <a:p>
            <a:r>
              <a:rPr lang="hu-HU" sz="1600" b="1" dirty="0"/>
              <a:t>Érzékelők</a:t>
            </a:r>
            <a:r>
              <a:rPr lang="hu-HU" sz="1600" dirty="0"/>
              <a:t>: A robot bemeneti perifériái például különböző szenzorok mint hang vagy fény detektor ami segítségével a dobot tájékozódik.</a:t>
            </a:r>
          </a:p>
          <a:p>
            <a:r>
              <a:rPr lang="hu-HU" sz="1600" b="1" dirty="0"/>
              <a:t>Beavatkozok</a:t>
            </a:r>
            <a:r>
              <a:rPr lang="hu-HU" sz="1600" dirty="0"/>
              <a:t>: Robot lába, kereke, karja azaz bármilyen kimeneti perifériája amivel az anyagmozgatást végzi.</a:t>
            </a:r>
          </a:p>
          <a:p>
            <a:r>
              <a:rPr lang="hu-HU" sz="1600" b="1" dirty="0"/>
              <a:t>Racionális ágens</a:t>
            </a:r>
            <a:r>
              <a:rPr lang="hu-HU" sz="1600" dirty="0"/>
              <a:t>: A robot akkor tekinthető racionálisnak ha valamilyen jól definiált cél szerint a leghatékonyabb anyagmozgást végzi. Például legrövidebb útvonalra optimalizálva mozgatja az árut.</a:t>
            </a:r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3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Környezet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hu-HU" sz="1600" dirty="0"/>
              <a:t>Adja meg egy keresztrejtvényt fejtő számítógépes program környezetének osztályozását az alábbi szempontok szerint: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teljesen-részben megfigyelhető: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determinisztikus-sztochasztikus: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epizódszerű-sorozatszerű: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statikus-dinamikus: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diszkrét-folytonos, valamint: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r>
              <a:rPr lang="hu-HU" sz="1600" dirty="0"/>
              <a:t>egy- illetve többágenses: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1600" dirty="0"/>
              <a:t>Döntéseit röviden, pontról-pontra indokolja meg!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lphaLcParenR"/>
            </a:pPr>
            <a:endParaRPr lang="hu-HU" sz="1600" dirty="0"/>
          </a:p>
          <a:p>
            <a:endParaRPr lang="hu-HU" sz="2000" dirty="0"/>
          </a:p>
          <a:p>
            <a:pPr marL="342900" indent="-342900">
              <a:buFont typeface="+mj-lt"/>
              <a:buAutoNum type="alphaLcParenR"/>
            </a:pP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Words>2148</Words>
  <Application>Microsoft Office PowerPoint</Application>
  <PresentationFormat>Szélesvásznú</PresentationFormat>
  <Paragraphs>277</Paragraphs>
  <Slides>35</Slides>
  <Notes>35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Verdana</vt:lpstr>
      <vt:lpstr>Office-téma</vt:lpstr>
      <vt:lpstr>Mesterséges Intelligencia</vt:lpstr>
      <vt:lpstr>Minta ZH</vt:lpstr>
      <vt:lpstr>Érzékelők és beavatkozók</vt:lpstr>
      <vt:lpstr>Érzékelők és beavatkozók</vt:lpstr>
      <vt:lpstr>Mi a racionális ágens (és mi nem)?</vt:lpstr>
      <vt:lpstr>Mi a racionális ágens (és mi nem)?</vt:lpstr>
      <vt:lpstr>Mi a racionális ágens (és mi nem)?</vt:lpstr>
      <vt:lpstr>Mi a racionális ágens (és mi nem)?</vt:lpstr>
      <vt:lpstr>Környezet osztályozása</vt:lpstr>
      <vt:lpstr>Környezet osztályozása</vt:lpstr>
      <vt:lpstr>Környezet osztályozása</vt:lpstr>
      <vt:lpstr>Környezet osztályozása</vt:lpstr>
      <vt:lpstr>Környezet osztályozása</vt:lpstr>
      <vt:lpstr>Környezet osztályozása</vt:lpstr>
      <vt:lpstr>Környezet osztályozása</vt:lpstr>
      <vt:lpstr>Állapottér-reprezentáció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Vodka – Állapottér reprezentáció</vt:lpstr>
      <vt:lpstr>Három féltékeny férj – Állapottér reprezentáció</vt:lpstr>
      <vt:lpstr>Három féltékeny férj – Állapottér reprezentáció</vt:lpstr>
      <vt:lpstr>Keresés</vt:lpstr>
      <vt:lpstr>Keresés</vt:lpstr>
      <vt:lpstr>Keresés</vt:lpstr>
      <vt:lpstr>Keresés</vt:lpstr>
      <vt:lpstr>Keresés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324</cp:revision>
  <dcterms:created xsi:type="dcterms:W3CDTF">2017-11-07T12:57:53Z</dcterms:created>
  <dcterms:modified xsi:type="dcterms:W3CDTF">2022-03-23T12:08:54Z</dcterms:modified>
</cp:coreProperties>
</file>