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7" r:id="rId3"/>
    <p:sldId id="379" r:id="rId4"/>
    <p:sldId id="382" r:id="rId5"/>
    <p:sldId id="373" r:id="rId6"/>
    <p:sldId id="299" r:id="rId7"/>
    <p:sldId id="374" r:id="rId8"/>
    <p:sldId id="376" r:id="rId9"/>
    <p:sldId id="377" r:id="rId10"/>
    <p:sldId id="375" r:id="rId11"/>
    <p:sldId id="378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94" autoAdjust="0"/>
    <p:restoredTop sz="78363" autoAdjust="0"/>
  </p:normalViewPr>
  <p:slideViewPr>
    <p:cSldViewPr snapToGrid="0">
      <p:cViewPr varScale="1">
        <p:scale>
          <a:sx n="88" d="100"/>
          <a:sy n="88" d="100"/>
        </p:scale>
        <p:origin x="130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74C08-BD63-4F04-ABC4-D02C3D8F1669}" type="datetimeFigureOut">
              <a:rPr lang="hu-HU" smtClean="0"/>
              <a:t>2022. 03. 23.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23682-A1F1-4C2F-82BF-56497B662A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5184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3674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8221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6132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6341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1791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7879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2292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6331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4315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3831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7832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96D26E-57A4-4FD3-9D4F-823ACBDE9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F2BDFEA-0582-417F-B570-DC5940BA2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9BF788-E76A-461F-8A46-8E76AD60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2022. 03. 23.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63A1FC0-D5DF-4339-85B4-BBDA06C9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8768FBB-1B8D-4A12-A546-5929C0D8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161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0D8FFC-663B-40CB-A5AC-9DF85B7E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4AADD14-7D7A-4FCC-9DA4-4C2F7E2FB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5FDB559-66E4-4A8B-A77D-84576DBD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2022. 03. 23.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F50792-F174-484B-B76A-9C28EC85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404B710-F38C-4C2C-9B41-7E29632F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257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78FB40E-B3D3-40E0-8E38-34D703D0E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F5BF86-0974-48D5-9BC9-6219F5A8D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9747665-6152-4E29-9F9B-54444CC9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2022. 03. 23.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28F07B3-D965-4504-B9D3-08645B4B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CCE5DD-C1CA-406D-809E-58599166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628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B0435F-8AE8-4C4B-9C75-EC5CEFFE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02AE07-EB83-42B9-B6AC-82EFB79C2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0C67FD5-1A5A-49A7-B5C1-E0CCCEEF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2022. 03. 23.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66DCD5B-FFB8-4D2F-A022-01F1C232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77F2F6-35DF-4EC6-A75C-8C006441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790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525106-EF39-49EC-A810-C7436B2D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02771D9-DBC6-4594-B6A8-811AE7C06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A1D29D-7BDA-4559-B5E4-5EA5A652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2022. 03. 23.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92D22ED-A364-442B-AA12-401F2509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5755748-7BB3-43EF-943F-0150A927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73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8B4A3E-92E4-41EF-A0D3-7EA5EC63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A3DEC2-D132-467F-A6F4-07DD1D5F1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EC223D8-2932-4337-8725-E16669A0B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EE9F747-C7C1-41FE-88F6-406C1989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2022. 03. 23.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6FE4A25-9CFD-4F01-BF61-A7C4B7E0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7C6BDA5-B6D1-45D6-8497-BA3842E7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204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CE9DFC-0FB6-435E-B401-D66A303BE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3522D42-23B1-4152-8850-F41B9CD93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430030D-0BED-4701-8AC6-25E6C79C7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4373A4A-E2F1-4485-A532-707FFCF6D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F019E7F-89A3-4884-B8B9-57EB00AD4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CED07A8-2FD6-4FC7-A825-CB09E901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2022. 03. 23.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359E387-B884-4871-937E-6F6F683D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D775125-779B-4CAB-A578-5316C69E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738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D0323B-67C7-454B-8502-BC4DC6E6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31D38A3-5FB2-4803-8CAE-61E11CB0E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2022. 03. 23.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FA2314C-2B16-4B0D-9EB2-163BBB2D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401FAD1-6789-44BA-BE4B-8FDB638D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930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681D38F-5EB2-4E22-A067-DC352EF2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2022. 03. 23.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7FBC63F-81C8-4384-B918-52D57480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8AD97C2-9D1C-4546-B72F-B2BE865D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216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DFB74D-60D5-493B-B116-D8FB86E4D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C59979-41B8-4418-9D1C-7A550B12F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85B4701-CE56-48A7-8B5F-4D2C83062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98FD44E-0962-4A87-A156-40429E30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2022. 03. 23.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96C190A-1B8C-48DA-A33A-19EE6178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A406CF4-F919-4FD9-AB64-654BAB25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85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EC0B36-D071-422C-81A6-4BE4E223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6E0A82E-E1A5-4BA0-9F12-573716818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485E2C2-3A9B-4C03-BA31-E1849705B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2E723B2-1F16-48E7-B23E-99BA30F81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2022. 03. 23.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7BB01DB-B8BA-4BD7-8A0D-CFB8AC49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B6D9355-F69E-4F9B-991B-0DA396A5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236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9D14AC7-229E-4912-868E-E57422BD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CF8C4E9-0A28-4350-AE6E-B4458D833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ACDD8A6-8276-4485-9B77-4B7377250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BB015-9CA2-424C-8DE5-53A94566E027}" type="datetimeFigureOut">
              <a:rPr lang="hu-HU" smtClean="0"/>
              <a:t>2022. 03. 23.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6EF4984-7E97-49D7-8473-294364BAB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80BE58-BF49-4953-9C48-DB3E623FC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449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21448C-224E-4C15-8C52-A7E2D8DE5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856" y="527282"/>
            <a:ext cx="5689601" cy="1199923"/>
          </a:xfrm>
        </p:spPr>
        <p:txBody>
          <a:bodyPr>
            <a:normAutofit fontScale="90000"/>
          </a:bodyPr>
          <a:lstStyle/>
          <a:p>
            <a:pPr algn="l"/>
            <a:r>
              <a:rPr lang="hu-HU" sz="4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Mesterséges Intelligencia</a:t>
            </a:r>
            <a:endParaRPr lang="en-US" sz="4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A288B8D-A4D8-4A72-8E1D-1E4673E59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398" y="1683662"/>
            <a:ext cx="3744686" cy="650648"/>
          </a:xfrm>
        </p:spPr>
        <p:txBody>
          <a:bodyPr>
            <a:normAutofit/>
          </a:bodyPr>
          <a:lstStyle/>
          <a:p>
            <a:pPr algn="l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" name="Alcím 2">
            <a:extLst>
              <a:ext uri="{FF2B5EF4-FFF2-40B4-BE49-F238E27FC236}">
                <a16:creationId xmlns:a16="http://schemas.microsoft.com/office/drawing/2014/main" id="{FA288B8D-A4D8-4A72-8E1D-1E4673E596E8}"/>
              </a:ext>
            </a:extLst>
          </p:cNvPr>
          <p:cNvSpPr txBox="1">
            <a:spLocks/>
          </p:cNvSpPr>
          <p:nvPr/>
        </p:nvSpPr>
        <p:spPr>
          <a:xfrm>
            <a:off x="1302327" y="3182009"/>
            <a:ext cx="5489364" cy="1140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 sz="4800" dirty="0">
                <a:solidFill>
                  <a:schemeClr val="bg1"/>
                </a:solidFill>
              </a:rPr>
              <a:t>6. Gyakorlat</a:t>
            </a:r>
          </a:p>
          <a:p>
            <a:pPr algn="l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0" y="4194928"/>
            <a:ext cx="6947731" cy="2663072"/>
          </a:xfrm>
          <a:prstGeom prst="rect">
            <a:avLst/>
          </a:prstGeom>
          <a:gradFill flip="none" rotWithShape="1">
            <a:gsLst>
              <a:gs pos="0">
                <a:srgbClr val="004735"/>
              </a:gs>
              <a:gs pos="30000">
                <a:schemeClr val="bg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388" y="5042627"/>
            <a:ext cx="1716303" cy="1778999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5" y="5204421"/>
            <a:ext cx="4005503" cy="132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81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Három féltékeny férj – Állapottér reprezentáció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hu-HU" sz="2000" dirty="0"/>
              <a:t>Három féltékeny férjnek és feleségeiknek kell átkelniük egy folyón egy kétszemélyes csónakkal. A férjek nem engedik, hogy feleségük egy másik férfival evezzen át a folyón, vagy maradjon a másik parton. Hogyan tárolhatjuk a probléma egy állapotát? Válasszon ki egyet vagy többet:</a:t>
            </a:r>
          </a:p>
          <a:p>
            <a:pPr marL="342900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/>
              <a:t>s=(</a:t>
            </a:r>
            <a:r>
              <a:rPr lang="hu-HU" sz="1600" dirty="0" err="1"/>
              <a:t>wl,hl,b,wr,hr</a:t>
            </a:r>
            <a:r>
              <a:rPr lang="hu-HU" sz="1600" dirty="0"/>
              <a:t>), ahol </a:t>
            </a:r>
            <a:r>
              <a:rPr lang="hu-HU" sz="1600" dirty="0" err="1"/>
              <a:t>wl</a:t>
            </a:r>
            <a:r>
              <a:rPr lang="hu-HU" sz="1600" dirty="0"/>
              <a:t> és hl megadja a bal oldalon, míg </a:t>
            </a:r>
            <a:r>
              <a:rPr lang="hu-HU" sz="1600" dirty="0" err="1"/>
              <a:t>wr</a:t>
            </a:r>
            <a:r>
              <a:rPr lang="hu-HU" sz="1600" dirty="0"/>
              <a:t> és </a:t>
            </a:r>
            <a:r>
              <a:rPr lang="hu-HU" sz="1600" dirty="0" err="1"/>
              <a:t>hr</a:t>
            </a:r>
            <a:r>
              <a:rPr lang="hu-HU" sz="1600" dirty="0"/>
              <a:t> a jobb oldalon található feleségek és férjek számát, b pedig a csónak helyzetét</a:t>
            </a:r>
          </a:p>
          <a:p>
            <a:pPr marL="342900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b="1" dirty="0"/>
              <a:t>s=(w1,h1,w2,h2,w3,h3,b) ahol az állapotot leíró minden tag logikai érték: itt-hamis, ott-igaz</a:t>
            </a:r>
          </a:p>
          <a:p>
            <a:pPr marL="342900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dirty="0"/>
              <a:t>s=(</a:t>
            </a:r>
            <a:r>
              <a:rPr lang="hu-HU" sz="1600" dirty="0" err="1"/>
              <a:t>wl,hl,b</a:t>
            </a:r>
            <a:r>
              <a:rPr lang="hu-HU" sz="1600" dirty="0"/>
              <a:t>), ahol </a:t>
            </a:r>
            <a:r>
              <a:rPr lang="hu-HU" sz="1600" dirty="0" err="1"/>
              <a:t>wl</a:t>
            </a:r>
            <a:r>
              <a:rPr lang="hu-HU" sz="1600" dirty="0"/>
              <a:t> és hl megadja a bal oldalon található feleségek és férjek számát, b pedig a csónak helyzetét</a:t>
            </a:r>
          </a:p>
          <a:p>
            <a:pPr marL="342900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b="1" dirty="0"/>
              <a:t>s=(H1,H2), ahol H1 és H2 két </a:t>
            </a:r>
            <a:r>
              <a:rPr lang="hu-HU" sz="1600" b="1" dirty="0" err="1"/>
              <a:t>diszjunkt</a:t>
            </a:r>
            <a:r>
              <a:rPr lang="hu-HU" sz="1600" b="1" dirty="0"/>
              <a:t> halmaz, uniójuk megadja a hat személyt és a csónakot</a:t>
            </a:r>
          </a:p>
          <a:p>
            <a:pPr marL="342900" indent="-342900">
              <a:buFont typeface="+mj-lt"/>
              <a:buAutoNum type="alphaLcParenR"/>
            </a:pPr>
            <a:endParaRPr lang="hu-HU" sz="1600" dirty="0"/>
          </a:p>
          <a:p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178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Keresés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hu-HU" sz="2000" dirty="0"/>
              <a:t>Az alábbiak közül melyik a csúcsoknak egy lehetséges kifejtési sorrendje az A-</a:t>
            </a:r>
            <a:r>
              <a:rPr lang="hu-HU" sz="2000" dirty="0" err="1"/>
              <a:t>ból</a:t>
            </a:r>
            <a:r>
              <a:rPr lang="hu-HU" sz="2000" dirty="0"/>
              <a:t> induló, E célú szélességi fakeresés során? (itt a súlyok nem számítanak). Válasszon ki egyet vagy többet:</a:t>
            </a:r>
          </a:p>
          <a:p>
            <a:pPr marL="457200" indent="-457200">
              <a:spcAft>
                <a:spcPts val="1200"/>
              </a:spcAft>
              <a:buFont typeface="+mj-lt"/>
              <a:buAutoNum type="alphaLcParenR"/>
            </a:pPr>
            <a:r>
              <a:rPr lang="hu-HU" sz="2000" b="1" dirty="0"/>
              <a:t>ADCBJIGHFE</a:t>
            </a:r>
          </a:p>
          <a:p>
            <a:pPr marL="457200" indent="-457200">
              <a:spcAft>
                <a:spcPts val="1200"/>
              </a:spcAft>
              <a:buFont typeface="+mj-lt"/>
              <a:buAutoNum type="alphaLcParenR"/>
            </a:pPr>
            <a:r>
              <a:rPr lang="hu-HU" sz="2000" strike="sngStrike" dirty="0"/>
              <a:t>ACDBHGE</a:t>
            </a:r>
          </a:p>
          <a:p>
            <a:pPr marL="457200" indent="-457200">
              <a:spcAft>
                <a:spcPts val="1200"/>
              </a:spcAft>
              <a:buFont typeface="+mj-lt"/>
              <a:buAutoNum type="alphaLcParenR"/>
            </a:pPr>
            <a:r>
              <a:rPr lang="hu-HU" sz="2000" b="1" dirty="0"/>
              <a:t>ADBCJIE</a:t>
            </a:r>
          </a:p>
          <a:p>
            <a:pPr marL="457200" indent="-457200">
              <a:spcAft>
                <a:spcPts val="1200"/>
              </a:spcAft>
              <a:buFont typeface="+mj-lt"/>
              <a:buAutoNum type="alphaLcParenR"/>
            </a:pPr>
            <a:r>
              <a:rPr lang="hu-HU" sz="2000" strike="sngStrike" dirty="0"/>
              <a:t>ABDCGFE</a:t>
            </a:r>
          </a:p>
          <a:p>
            <a:pPr marL="0" indent="0">
              <a:buNone/>
            </a:pPr>
            <a:endParaRPr lang="hu-H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6E9A6EA8-8757-47F4-B5EF-7368A840844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126524" y="2449829"/>
            <a:ext cx="3938951" cy="225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8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Minta ZH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u-HU" sz="1600" dirty="0"/>
              <a:t>Mi a racionális ágens (és mi nem)?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/>
              <a:t>Érzékelők és beavatkozó</a:t>
            </a:r>
            <a:r>
              <a:rPr lang="en-US" sz="1600"/>
              <a:t>k</a:t>
            </a:r>
            <a:endParaRPr lang="hu-HU" sz="1600" dirty="0"/>
          </a:p>
          <a:p>
            <a:pPr marL="342900" indent="-342900">
              <a:buFont typeface="+mj-lt"/>
              <a:buAutoNum type="arabicPeriod"/>
            </a:pPr>
            <a:r>
              <a:rPr lang="hu-HU" sz="1600" dirty="0"/>
              <a:t>Környezet osztályozása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/>
              <a:t>Vodka – Állapottér reprezentáció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/>
              <a:t>Három féltékeny férj – Állapottér reprezentáció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/>
              <a:t>Keresés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3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 a racionális ágens (és mi nem)?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Mi a racionális ágens? </a:t>
            </a:r>
          </a:p>
          <a:p>
            <a:pPr marL="685800" lvl="2">
              <a:spcBef>
                <a:spcPts val="1000"/>
              </a:spcBef>
            </a:pPr>
            <a:r>
              <a:rPr lang="hu-HU" sz="1600" dirty="0"/>
              <a:t>Egy racionális ágens a legjobb (várható) kimenetel érdekében cselekszik.</a:t>
            </a:r>
            <a:r>
              <a:rPr lang="en-US" sz="1600" dirty="0"/>
              <a:t>​</a:t>
            </a:r>
            <a:endParaRPr lang="hu-HU" sz="1600" dirty="0"/>
          </a:p>
          <a:p>
            <a:r>
              <a:rPr lang="hu-HU" sz="1600" b="1" dirty="0"/>
              <a:t>Mi nem?</a:t>
            </a:r>
          </a:p>
          <a:p>
            <a:pPr lvl="1"/>
            <a:r>
              <a:rPr lang="hu-HU" sz="1600" dirty="0"/>
              <a:t>Egy nem racionális ágens nem törekszik a legjobb várható kimentre azonban a problémát ettől függetlenül még adhat egy megoldást.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52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Érzékelők és beavatkozók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Adott áruház, melyben robotok (ágens) végzik a raktári anyagmozgatást, azaz a beérkező terméket elhelyezését, és a megvásárolt terméket eladótérbe szállítását.</a:t>
            </a:r>
          </a:p>
          <a:p>
            <a:pPr marL="800100" lvl="1" indent="-342900">
              <a:buFont typeface="+mj-lt"/>
              <a:buAutoNum type="alphaLcParenR"/>
            </a:pPr>
            <a:r>
              <a:rPr lang="hu-HU" sz="1600" dirty="0"/>
              <a:t>Milyen érzékelői és beavatkozói lehetnek ennek az ágensnek, és azok mire képesek?</a:t>
            </a:r>
          </a:p>
          <a:p>
            <a:pPr marL="800100" lvl="1" indent="-342900">
              <a:buFont typeface="+mj-lt"/>
              <a:buAutoNum type="alphaLcParenR"/>
            </a:pPr>
            <a:r>
              <a:rPr lang="hu-HU" sz="1600" dirty="0"/>
              <a:t>Mikor tekinthető ez az ágens racionálisnak?</a:t>
            </a:r>
          </a:p>
          <a:p>
            <a:r>
              <a:rPr lang="hu-HU" sz="1600" b="1" dirty="0"/>
              <a:t>Érzékelők</a:t>
            </a:r>
            <a:r>
              <a:rPr lang="hu-HU" sz="1600" dirty="0"/>
              <a:t>: A robot bemeneti perifériái például különböző szenzorok mint hang vagy fény detektor ami segítségével a dobot tájékozódik.</a:t>
            </a:r>
          </a:p>
          <a:p>
            <a:r>
              <a:rPr lang="hu-HU" sz="1600" b="1" dirty="0"/>
              <a:t>Beavatkozok</a:t>
            </a:r>
            <a:r>
              <a:rPr lang="hu-HU" sz="1600" dirty="0"/>
              <a:t>: Robot lába, kereke, karja azaz bármilyen kimeneti perifériája amivel az anyagmozgatást végzi.</a:t>
            </a:r>
          </a:p>
          <a:p>
            <a:r>
              <a:rPr lang="hu-HU" sz="1600" b="1" dirty="0"/>
              <a:t>Racionális ágens</a:t>
            </a:r>
            <a:r>
              <a:rPr lang="hu-HU" sz="1600" dirty="0"/>
              <a:t>: A robot akkor tekinthető racionálisnak ha valamilyen jól definiált cél szerint a leghatékonyabb anyagmozgást végzi. Például legrövidebb útvonalra optimalizálva mozgatja az árut.</a:t>
            </a:r>
          </a:p>
          <a:p>
            <a:endParaRPr lang="hu-HU" sz="2000" dirty="0"/>
          </a:p>
          <a:p>
            <a:pPr marL="342900" indent="-342900">
              <a:buFont typeface="+mj-lt"/>
              <a:buAutoNum type="alphaLcParenR"/>
            </a:pPr>
            <a:endParaRPr lang="hu-HU" sz="1600" dirty="0"/>
          </a:p>
          <a:p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83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Környezet osztályozása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 fontScale="85000" lnSpcReduction="20000"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hu-HU" sz="1600" dirty="0"/>
              <a:t>Adja meg egy keresztrejtvényt fejtő számítógépes program környezetének osztályozását az alábbi szempontok szerint: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b="1" dirty="0"/>
              <a:t>teljesen</a:t>
            </a:r>
            <a:r>
              <a:rPr lang="hu-HU" sz="1600" dirty="0"/>
              <a:t>-részben megfigyelhető: Az ágens láthatja az összes kérdést</a:t>
            </a:r>
            <a:r>
              <a:rPr lang="en-US" sz="1600" dirty="0"/>
              <a:t>, </a:t>
            </a:r>
            <a:r>
              <a:rPr lang="en-US" sz="1600" dirty="0" err="1"/>
              <a:t>valamint</a:t>
            </a:r>
            <a:r>
              <a:rPr lang="en-US" sz="1600" dirty="0"/>
              <a:t> a </a:t>
            </a:r>
            <a:r>
              <a:rPr lang="en-US" sz="1600" dirty="0" err="1"/>
              <a:t>rejtv</a:t>
            </a:r>
            <a:r>
              <a:rPr lang="hu-HU" sz="1600" dirty="0" err="1"/>
              <a:t>ény</a:t>
            </a:r>
            <a:r>
              <a:rPr lang="hu-HU" sz="1600" dirty="0"/>
              <a:t> összes celláját egyszerre.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b="1" dirty="0"/>
              <a:t>determinisztikus</a:t>
            </a:r>
            <a:r>
              <a:rPr lang="hu-HU" sz="1600" dirty="0"/>
              <a:t>-sztochasztikus: A következő állapotot teljes mértékben meghatározza a jelenlegi állapot és az akció amit az ágens végrehajt, mivel a rejtvény kérdései nem cserélődnek dinamikusan.</a:t>
            </a:r>
          </a:p>
          <a:p>
            <a:pPr marL="800100" lvl="1" indent="-342900">
              <a:lnSpc>
                <a:spcPct val="100000"/>
              </a:lnSpc>
              <a:spcAft>
                <a:spcPts val="1200"/>
              </a:spcAft>
              <a:buFont typeface="+mj-lt"/>
              <a:buAutoNum type="alphaLcParenR"/>
            </a:pPr>
            <a:r>
              <a:rPr lang="hu-HU" sz="1600" b="1" dirty="0"/>
              <a:t>epizódszerű-sorozatszerű</a:t>
            </a:r>
            <a:r>
              <a:rPr lang="hu-HU" sz="1600" dirty="0"/>
              <a:t>: Ha az előzőekben megválaszolt kérdések nincsenek hatással az Ágensre (</a:t>
            </a:r>
            <a:r>
              <a:rPr lang="hu-HU" sz="1600" b="1" dirty="0"/>
              <a:t>epizódszerű</a:t>
            </a:r>
            <a:r>
              <a:rPr lang="hu-HU" sz="1600" dirty="0"/>
              <a:t>). Vagy egy jó megoldás akár egy másik megoldás egy-egy betűje is lehet, ezért az aktuális döntés az összes többi jövőbeni döntést meghatározhatja (</a:t>
            </a:r>
            <a:r>
              <a:rPr lang="hu-HU" sz="1600" b="1" dirty="0"/>
              <a:t>sorozatszerű</a:t>
            </a:r>
            <a:r>
              <a:rPr lang="hu-HU" sz="1600" dirty="0"/>
              <a:t>).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b="1" dirty="0"/>
              <a:t>statikus</a:t>
            </a:r>
            <a:r>
              <a:rPr lang="hu-HU" sz="1600" dirty="0"/>
              <a:t>-dinamikus: Nem változnak a kérdések az Ágens működése közben.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b="1" dirty="0"/>
              <a:t>diszkrét</a:t>
            </a:r>
            <a:r>
              <a:rPr lang="hu-HU" sz="1600" dirty="0"/>
              <a:t>-folytonos: A problémának véges számú lehetséges állapota lehet, valamint az ágens szintén véges számú akciót hajthat végre.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b="1" dirty="0"/>
              <a:t>egy</a:t>
            </a:r>
            <a:r>
              <a:rPr lang="hu-HU" sz="1600" dirty="0"/>
              <a:t>- illetve többágenses: Ha a keresztrejtvényt egy ágens oldja meg.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hu-HU" sz="1600" dirty="0"/>
              <a:t>Döntéseit röviden, pontról-pontra indokolja meg!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endParaRPr lang="hu-HU" sz="1600" dirty="0"/>
          </a:p>
          <a:p>
            <a:endParaRPr lang="hu-HU" sz="2000" dirty="0"/>
          </a:p>
          <a:p>
            <a:pPr marL="342900" indent="-342900">
              <a:buFont typeface="+mj-lt"/>
              <a:buAutoNum type="alphaLcParenR"/>
            </a:pPr>
            <a:endParaRPr lang="hu-HU" sz="1600" dirty="0"/>
          </a:p>
          <a:p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3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Állapottér-reprezentáció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A mesterséges intelligencia problémáinak megoldása a probléma megfogalmazásával kezdődik: a problémát leírjuk, </a:t>
            </a:r>
            <a:r>
              <a:rPr lang="hu-HU" sz="1600" i="1" dirty="0"/>
              <a:t>reprezentáljuk</a:t>
            </a:r>
            <a:r>
              <a:rPr lang="hu-HU" sz="1600" dirty="0"/>
              <a:t>. Az egyik legelterjedtebb reprezentációs technika az </a:t>
            </a:r>
            <a:r>
              <a:rPr lang="hu-HU" sz="1600" b="1" i="1" dirty="0"/>
              <a:t>állapottér-reprezentáció.</a:t>
            </a:r>
          </a:p>
          <a:p>
            <a:pPr marL="0" indent="0" algn="ctr">
              <a:buNone/>
            </a:pPr>
            <a:r>
              <a:rPr lang="hu-HU" sz="3200" b="1" dirty="0"/>
              <a:t>P = &lt;A, a</a:t>
            </a:r>
            <a:r>
              <a:rPr lang="hu-HU" sz="3200" b="1" baseline="-25000" dirty="0"/>
              <a:t>0</a:t>
            </a:r>
            <a:r>
              <a:rPr lang="hu-HU" sz="3200" b="1" dirty="0"/>
              <a:t>, C, O&gt; </a:t>
            </a:r>
            <a:endParaRPr lang="hu-HU" sz="1600" b="1" i="1" dirty="0"/>
          </a:p>
          <a:p>
            <a:r>
              <a:rPr lang="hu-HU" sz="1600" dirty="0"/>
              <a:t>Legyen </a:t>
            </a:r>
            <a:r>
              <a:rPr lang="hu-HU" sz="1600" b="1" dirty="0"/>
              <a:t>P</a:t>
            </a:r>
            <a:r>
              <a:rPr lang="hu-HU" sz="1600" dirty="0"/>
              <a:t> egy probléma. Azt mondjuk, hogy a </a:t>
            </a:r>
            <a:r>
              <a:rPr lang="hu-HU" sz="1600" b="1" dirty="0"/>
              <a:t>P</a:t>
            </a:r>
            <a:r>
              <a:rPr lang="hu-HU" sz="1600" dirty="0"/>
              <a:t> problémát állapottér-reprezentáltuk, ha megadtuk az </a:t>
            </a:r>
            <a:r>
              <a:rPr lang="hu-HU" sz="1600" b="1" dirty="0"/>
              <a:t>&lt;A, a</a:t>
            </a:r>
            <a:r>
              <a:rPr lang="hu-HU" sz="1600" b="1" baseline="-25000" dirty="0"/>
              <a:t>0</a:t>
            </a:r>
            <a:r>
              <a:rPr lang="hu-HU" sz="1600" b="1" dirty="0"/>
              <a:t>, C, O&gt; </a:t>
            </a:r>
            <a:r>
              <a:rPr lang="hu-HU" sz="1600" dirty="0"/>
              <a:t>négyest.</a:t>
            </a:r>
          </a:p>
          <a:p>
            <a:pPr lvl="1"/>
            <a:r>
              <a:rPr lang="hu-HU" sz="1600" dirty="0"/>
              <a:t>A: A ≠ 0 halmaz a probléma állapottere. A jellemzők egyrészhalmaza.</a:t>
            </a:r>
          </a:p>
          <a:p>
            <a:pPr lvl="1"/>
            <a:r>
              <a:rPr lang="hu-HU" sz="1600" dirty="0"/>
              <a:t>a</a:t>
            </a:r>
            <a:r>
              <a:rPr lang="hu-HU" sz="1600" baseline="-25000" dirty="0"/>
              <a:t>0: </a:t>
            </a:r>
            <a:r>
              <a:rPr lang="hu-HU" sz="1600" dirty="0"/>
              <a:t>Kezdő állapot, ahol a</a:t>
            </a:r>
            <a:r>
              <a:rPr lang="hu-HU" sz="1600" baseline="-25000" dirty="0"/>
              <a:t>0</a:t>
            </a:r>
            <a:r>
              <a:rPr lang="hu-HU" sz="1600" dirty="0"/>
              <a:t> </a:t>
            </a:r>
            <a:r>
              <a:rPr lang="hu-HU" sz="1200" dirty="0"/>
              <a:t>∈ </a:t>
            </a:r>
            <a:r>
              <a:rPr lang="hu-HU" sz="1600" dirty="0"/>
              <a:t>A</a:t>
            </a:r>
          </a:p>
          <a:p>
            <a:pPr lvl="1"/>
            <a:r>
              <a:rPr lang="hu-HU" sz="1600" dirty="0"/>
              <a:t>C: Célállapotok halmaza, ahol C </a:t>
            </a:r>
            <a:r>
              <a:rPr lang="hu-HU" sz="1200" dirty="0"/>
              <a:t>⊂ </a:t>
            </a:r>
            <a:r>
              <a:rPr lang="hu-HU" sz="1600" dirty="0"/>
              <a:t>A</a:t>
            </a:r>
          </a:p>
          <a:p>
            <a:pPr lvl="1"/>
            <a:r>
              <a:rPr lang="hu-HU" sz="1600" dirty="0"/>
              <a:t>O: Operátorok halmaza, ahol O ≠ 0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5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Vodka – Állapottér reprezentáció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hu-HU" sz="2000" dirty="0"/>
              <a:t>Egy 8 literes vödörnyi vodkát kellene igazságosan elosztani két orosz muzsik között. Ehhez egy 5 és egy 3 literes palackot használhatunk. (Se a vödrön, sem a palackokon nincs mérték.) Adja meg a feladat állapotterét, a kiinduló, illetve a célállapotot, az operátorok halmazát, az alkalmazási előfeltételeket és a hatásdefiníciót!</a:t>
            </a:r>
          </a:p>
          <a:p>
            <a:pPr marL="342900" indent="-342900">
              <a:buFont typeface="+mj-lt"/>
              <a:buAutoNum type="alphaLcParenR"/>
            </a:pPr>
            <a:endParaRPr lang="hu-HU" sz="1600" dirty="0"/>
          </a:p>
          <a:p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98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Vodka – Állapottér reprezentáció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Jellemzők: 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1 </a:t>
            </a:r>
            <a:r>
              <a:rPr lang="hu-HU" sz="1600" dirty="0"/>
              <a:t>= {0,1,2,3,4,5,6,7,8}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2 </a:t>
            </a:r>
            <a:r>
              <a:rPr lang="hu-HU" sz="1600" dirty="0"/>
              <a:t>={0,1,2,3,4,5}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3 </a:t>
            </a:r>
            <a:r>
              <a:rPr lang="hu-HU" sz="1600" dirty="0"/>
              <a:t>= {0,1,2,3}</a:t>
            </a:r>
            <a:endParaRPr lang="hu-HU" sz="1600" b="1" dirty="0"/>
          </a:p>
          <a:p>
            <a:r>
              <a:rPr lang="hu-HU" sz="2000" b="1" dirty="0"/>
              <a:t>Állapotok halmaza:</a:t>
            </a:r>
          </a:p>
          <a:p>
            <a:pPr lvl="1"/>
            <a:r>
              <a:rPr lang="hu-HU" sz="1600" dirty="0"/>
              <a:t>A </a:t>
            </a:r>
            <a:r>
              <a:rPr lang="hu-HU" sz="1200" dirty="0"/>
              <a:t>⊆ </a:t>
            </a:r>
            <a:r>
              <a:rPr lang="hu-HU" sz="1600" dirty="0"/>
              <a:t>H</a:t>
            </a:r>
            <a:r>
              <a:rPr lang="hu-HU" sz="1600" baseline="-25000" dirty="0"/>
              <a:t>1</a:t>
            </a:r>
            <a:r>
              <a:rPr lang="hu-HU" sz="1600" dirty="0"/>
              <a:t>xH</a:t>
            </a:r>
            <a:r>
              <a:rPr lang="hu-HU" sz="1600" baseline="-25000" dirty="0"/>
              <a:t>2</a:t>
            </a:r>
            <a:r>
              <a:rPr lang="hu-HU" sz="1600" dirty="0"/>
              <a:t>xH</a:t>
            </a:r>
            <a:r>
              <a:rPr lang="hu-HU" sz="1600" baseline="-25000" dirty="0"/>
              <a:t>3</a:t>
            </a:r>
          </a:p>
          <a:p>
            <a:pPr lvl="1"/>
            <a:r>
              <a:rPr lang="hu-HU" sz="1600" dirty="0"/>
              <a:t>A = 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</a:t>
            </a:r>
            <a:r>
              <a:rPr lang="hu-HU" sz="1600" dirty="0"/>
              <a:t>&gt;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</a:t>
            </a:r>
            <a:r>
              <a:rPr lang="hu-HU" sz="1600" dirty="0"/>
              <a:t>&gt; ∈ H</a:t>
            </a:r>
            <a:r>
              <a:rPr lang="hu-HU" sz="1600" baseline="-25000" dirty="0"/>
              <a:t>1 </a:t>
            </a:r>
            <a:r>
              <a:rPr lang="hu-HU" sz="1600" dirty="0"/>
              <a:t>x H</a:t>
            </a:r>
            <a:r>
              <a:rPr lang="hu-HU" sz="1600" baseline="-25000" dirty="0"/>
              <a:t>2 </a:t>
            </a:r>
            <a:r>
              <a:rPr lang="hu-HU" sz="1600" dirty="0"/>
              <a:t>x H</a:t>
            </a:r>
            <a:r>
              <a:rPr lang="hu-HU" sz="1600" baseline="-25000" dirty="0"/>
              <a:t>3</a:t>
            </a:r>
            <a:r>
              <a:rPr lang="hu-HU" sz="1600" b="1" baseline="-25000" dirty="0"/>
              <a:t> </a:t>
            </a:r>
            <a:r>
              <a:rPr lang="hu-HU" sz="1200" b="1" dirty="0"/>
              <a:t>∧ </a:t>
            </a:r>
            <a:r>
              <a:rPr lang="hu-HU" sz="1600" dirty="0"/>
              <a:t>a</a:t>
            </a:r>
            <a:r>
              <a:rPr lang="hu-HU" sz="1600" baseline="-25000" dirty="0"/>
              <a:t>1</a:t>
            </a:r>
            <a:r>
              <a:rPr lang="hu-HU" sz="1600" dirty="0"/>
              <a:t>+a</a:t>
            </a:r>
            <a:r>
              <a:rPr lang="hu-HU" sz="1600" baseline="-25000" dirty="0"/>
              <a:t>2</a:t>
            </a:r>
            <a:r>
              <a:rPr lang="hu-HU" sz="1600" dirty="0"/>
              <a:t>+a</a:t>
            </a:r>
            <a:r>
              <a:rPr lang="hu-HU" sz="1600" baseline="-25000" dirty="0"/>
              <a:t>3 </a:t>
            </a:r>
            <a:r>
              <a:rPr lang="hu-HU" sz="1600" dirty="0"/>
              <a:t>= 8}</a:t>
            </a:r>
          </a:p>
          <a:p>
            <a:r>
              <a:rPr lang="hu-HU" sz="2000" b="1" dirty="0"/>
              <a:t>Kezdő állapot:</a:t>
            </a:r>
          </a:p>
          <a:p>
            <a:pPr lvl="1"/>
            <a:r>
              <a:rPr lang="hu-HU" sz="1600" dirty="0"/>
              <a:t>a</a:t>
            </a:r>
            <a:r>
              <a:rPr lang="hu-HU" sz="1600" baseline="-25000" dirty="0"/>
              <a:t>0</a:t>
            </a:r>
            <a:r>
              <a:rPr lang="hu-HU" sz="1600" dirty="0"/>
              <a:t>=&lt;8, 0, 0&gt;</a:t>
            </a:r>
          </a:p>
          <a:p>
            <a:endParaRPr lang="hu-HU" sz="2000" dirty="0"/>
          </a:p>
          <a:p>
            <a:pPr marL="342900" indent="-342900">
              <a:buFont typeface="+mj-lt"/>
              <a:buAutoNum type="alphaLcParenR"/>
            </a:pPr>
            <a:endParaRPr lang="hu-HU" sz="1600" dirty="0"/>
          </a:p>
          <a:p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04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Vodka – Állapottér reprezentáció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</a:t>
            </a:r>
          </a:p>
          <a:p>
            <a:pPr lvl="1"/>
            <a:r>
              <a:rPr lang="hu-HU" sz="1600" dirty="0"/>
              <a:t>C = {&lt; </a:t>
            </a:r>
            <a:r>
              <a:rPr lang="en-US" sz="1600" dirty="0"/>
              <a:t>4</a:t>
            </a:r>
            <a:r>
              <a:rPr lang="hu-HU" sz="1600" dirty="0"/>
              <a:t>,</a:t>
            </a:r>
            <a:r>
              <a:rPr lang="en-US" sz="1600" dirty="0"/>
              <a:t> 4</a:t>
            </a:r>
            <a:r>
              <a:rPr lang="hu-HU" sz="1600" dirty="0"/>
              <a:t>, </a:t>
            </a:r>
            <a:r>
              <a:rPr lang="en-US" sz="1600" dirty="0"/>
              <a:t>0</a:t>
            </a:r>
            <a:r>
              <a:rPr lang="hu-HU" sz="1600" dirty="0"/>
              <a:t> &gt;}</a:t>
            </a:r>
            <a:endParaRPr lang="en-US" sz="1600" dirty="0"/>
          </a:p>
          <a:p>
            <a:r>
              <a:rPr lang="en-US" sz="2000" b="1" dirty="0" err="1"/>
              <a:t>Alkalmaz</a:t>
            </a:r>
            <a:r>
              <a:rPr lang="hu-HU" sz="2000" b="1" dirty="0" err="1"/>
              <a:t>ási</a:t>
            </a:r>
            <a:r>
              <a:rPr lang="hu-HU" sz="2000" b="1" dirty="0"/>
              <a:t> előfeltétel</a:t>
            </a:r>
            <a:r>
              <a:rPr lang="en-US" sz="2000" b="1" dirty="0"/>
              <a:t>:</a:t>
            </a:r>
          </a:p>
          <a:p>
            <a:pPr lvl="1"/>
            <a:r>
              <a:rPr lang="en-US" sz="1600" dirty="0" err="1"/>
              <a:t>dom</a:t>
            </a:r>
            <a:r>
              <a:rPr lang="en-US" sz="1600" dirty="0"/>
              <a:t>(</a:t>
            </a:r>
            <a:r>
              <a:rPr lang="en-US" sz="1600" dirty="0" err="1"/>
              <a:t>o</a:t>
            </a:r>
            <a:r>
              <a:rPr lang="en-US" sz="1600" baseline="-25000" dirty="0" err="1"/>
              <a:t>i,j</a:t>
            </a:r>
            <a:r>
              <a:rPr lang="en-US" sz="1600" dirty="0"/>
              <a:t>)</a:t>
            </a:r>
            <a:r>
              <a:rPr lang="hu-HU" sz="1600" dirty="0"/>
              <a:t> = 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</a:t>
            </a:r>
            <a:r>
              <a:rPr lang="hu-HU" sz="1600" dirty="0"/>
              <a:t>&gt;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</a:t>
            </a:r>
            <a:r>
              <a:rPr lang="hu-HU" sz="1600" dirty="0"/>
              <a:t>&gt; ∈ </a:t>
            </a:r>
            <a:r>
              <a:rPr lang="en-US" sz="1600" dirty="0"/>
              <a:t>A</a:t>
            </a:r>
            <a:r>
              <a:rPr lang="hu-HU" sz="1600" baseline="-25000" dirty="0"/>
              <a:t> </a:t>
            </a:r>
            <a:r>
              <a:rPr lang="hu-HU" sz="1600" dirty="0"/>
              <a:t>∧ a</a:t>
            </a:r>
            <a:r>
              <a:rPr lang="en-US" sz="1600" baseline="-25000" dirty="0" err="1"/>
              <a:t>i</a:t>
            </a:r>
            <a:r>
              <a:rPr lang="en-US" sz="1600" baseline="-25000" dirty="0"/>
              <a:t> </a:t>
            </a:r>
            <a:r>
              <a:rPr lang="en-US" sz="1600" dirty="0"/>
              <a:t>&gt; 0 </a:t>
            </a:r>
            <a:r>
              <a:rPr lang="hu-HU" sz="1600" dirty="0"/>
              <a:t>∧</a:t>
            </a:r>
            <a:r>
              <a:rPr lang="en-US" sz="1600" dirty="0"/>
              <a:t> </a:t>
            </a:r>
            <a:r>
              <a:rPr lang="en-US" sz="1600" dirty="0" err="1"/>
              <a:t>a</a:t>
            </a:r>
            <a:r>
              <a:rPr lang="en-US" sz="1600" baseline="-25000" dirty="0" err="1"/>
              <a:t>j</a:t>
            </a:r>
            <a:r>
              <a:rPr lang="en-US" sz="1600" dirty="0"/>
              <a:t> &lt; max(</a:t>
            </a:r>
            <a:r>
              <a:rPr lang="en-US" sz="1600" dirty="0" err="1"/>
              <a:t>H</a:t>
            </a:r>
            <a:r>
              <a:rPr lang="en-US" sz="1600" baseline="-25000" dirty="0" err="1"/>
              <a:t>j</a:t>
            </a:r>
            <a:r>
              <a:rPr lang="en-US" sz="1600" dirty="0"/>
              <a:t>)</a:t>
            </a:r>
            <a:r>
              <a:rPr lang="hu-HU" sz="1600" dirty="0"/>
              <a:t>}</a:t>
            </a:r>
          </a:p>
          <a:p>
            <a:r>
              <a:rPr lang="hu-HU" sz="2000" b="1" dirty="0" err="1"/>
              <a:t>Hatásdefinícó</a:t>
            </a:r>
            <a:r>
              <a:rPr lang="hu-HU" sz="2000" b="1" dirty="0"/>
              <a:t> / átmenetfüggvény:</a:t>
            </a:r>
            <a:endParaRPr lang="en-US" sz="2000" b="1" dirty="0"/>
          </a:p>
          <a:p>
            <a:pPr lvl="1"/>
            <a:r>
              <a:rPr lang="hu-HU" sz="1600" dirty="0"/>
              <a:t>m = min(</a:t>
            </a:r>
            <a:r>
              <a:rPr lang="hu-HU" sz="1600" dirty="0" err="1"/>
              <a:t>a</a:t>
            </a:r>
            <a:r>
              <a:rPr lang="hu-HU" sz="1600" baseline="-25000" dirty="0" err="1"/>
              <a:t>i</a:t>
            </a:r>
            <a:r>
              <a:rPr lang="hu-HU" sz="1600" dirty="0"/>
              <a:t>, </a:t>
            </a:r>
            <a:r>
              <a:rPr lang="hu-HU" sz="1600" dirty="0" err="1"/>
              <a:t>max</a:t>
            </a:r>
            <a:r>
              <a:rPr lang="hu-HU" sz="1600" dirty="0"/>
              <a:t>(</a:t>
            </a:r>
            <a:r>
              <a:rPr lang="hu-HU" sz="1600" dirty="0" err="1"/>
              <a:t>H</a:t>
            </a:r>
            <a:r>
              <a:rPr lang="hu-HU" sz="1600" baseline="-25000" dirty="0" err="1"/>
              <a:t>j</a:t>
            </a:r>
            <a:r>
              <a:rPr lang="hu-HU" sz="1600" dirty="0"/>
              <a:t>) – a</a:t>
            </a:r>
            <a:r>
              <a:rPr lang="hu-HU" sz="1600" baseline="-25000" dirty="0"/>
              <a:t>j</a:t>
            </a:r>
            <a:r>
              <a:rPr lang="hu-HU" sz="1600" dirty="0"/>
              <a:t>)</a:t>
            </a:r>
            <a:endParaRPr lang="en-US" sz="1600" dirty="0"/>
          </a:p>
          <a:p>
            <a:pPr lvl="1"/>
            <a:r>
              <a:rPr lang="en-US" sz="1600" dirty="0" err="1"/>
              <a:t>o</a:t>
            </a:r>
            <a:r>
              <a:rPr lang="en-US" sz="1600" baseline="-25000" dirty="0" err="1"/>
              <a:t>i,j</a:t>
            </a:r>
            <a:r>
              <a:rPr lang="en-US" sz="1600" dirty="0"/>
              <a:t>(&lt;a</a:t>
            </a:r>
            <a:r>
              <a:rPr lang="en-US" sz="1600" baseline="-25000" dirty="0"/>
              <a:t>1</a:t>
            </a:r>
            <a:r>
              <a:rPr lang="en-US" sz="1600" dirty="0"/>
              <a:t>, a</a:t>
            </a:r>
            <a:r>
              <a:rPr lang="en-US" sz="1600" baseline="-25000" dirty="0"/>
              <a:t>2</a:t>
            </a:r>
            <a:r>
              <a:rPr lang="en-US" sz="1600" dirty="0"/>
              <a:t>, a</a:t>
            </a:r>
            <a:r>
              <a:rPr lang="en-US" sz="1600" baseline="-25000" dirty="0"/>
              <a:t>3</a:t>
            </a:r>
            <a:r>
              <a:rPr lang="en-US" sz="1600" dirty="0"/>
              <a:t>&gt;) = &lt;b</a:t>
            </a:r>
            <a:r>
              <a:rPr lang="en-US" sz="1600" baseline="-25000" dirty="0"/>
              <a:t>1</a:t>
            </a:r>
            <a:r>
              <a:rPr lang="en-US" sz="1600" dirty="0"/>
              <a:t>, b</a:t>
            </a:r>
            <a:r>
              <a:rPr lang="en-US" sz="1600" baseline="-25000" dirty="0"/>
              <a:t>2</a:t>
            </a:r>
            <a:r>
              <a:rPr lang="en-US" sz="1600" dirty="0"/>
              <a:t>, b</a:t>
            </a:r>
            <a:r>
              <a:rPr lang="en-US" sz="1600" baseline="-25000" dirty="0"/>
              <a:t>3</a:t>
            </a:r>
            <a:r>
              <a:rPr lang="en-US" sz="1600" dirty="0"/>
              <a:t>&gt;</a:t>
            </a:r>
            <a:endParaRPr lang="hu-HU" sz="1600" dirty="0"/>
          </a:p>
          <a:p>
            <a:pPr lvl="1"/>
            <a:r>
              <a:rPr lang="hu-HU" sz="1600" dirty="0" err="1"/>
              <a:t>b</a:t>
            </a:r>
            <a:r>
              <a:rPr lang="hu-HU" sz="1600" baseline="-25000" dirty="0" err="1"/>
              <a:t>k</a:t>
            </a:r>
            <a:r>
              <a:rPr lang="hu-HU" sz="1600" baseline="-25000" dirty="0"/>
              <a:t>, </a:t>
            </a:r>
            <a:r>
              <a:rPr lang="hu-HU" sz="1600" dirty="0"/>
              <a:t>ahol b=1,2,3</a:t>
            </a:r>
            <a:endParaRPr lang="hu-HU" sz="1600" baseline="-25000" dirty="0"/>
          </a:p>
          <a:p>
            <a:pPr lvl="2"/>
            <a:r>
              <a:rPr lang="hu-HU" sz="1600" dirty="0" err="1"/>
              <a:t>a</a:t>
            </a:r>
            <a:r>
              <a:rPr lang="hu-HU" sz="1600" baseline="-25000" dirty="0" err="1"/>
              <a:t>k</a:t>
            </a:r>
            <a:r>
              <a:rPr lang="hu-HU" sz="1600" baseline="-25000" dirty="0"/>
              <a:t> </a:t>
            </a:r>
            <a:r>
              <a:rPr lang="hu-HU" sz="1600" dirty="0"/>
              <a:t>+ m, ha k = j</a:t>
            </a:r>
          </a:p>
          <a:p>
            <a:pPr lvl="2"/>
            <a:r>
              <a:rPr lang="hu-HU" sz="1600" dirty="0" err="1"/>
              <a:t>a</a:t>
            </a:r>
            <a:r>
              <a:rPr lang="hu-HU" sz="1600" baseline="-25000" dirty="0" err="1"/>
              <a:t>k</a:t>
            </a:r>
            <a:r>
              <a:rPr lang="hu-HU" sz="1600" baseline="-25000" dirty="0"/>
              <a:t> </a:t>
            </a:r>
            <a:r>
              <a:rPr lang="hu-HU" sz="1600" dirty="0"/>
              <a:t>- m, ha k = i</a:t>
            </a:r>
          </a:p>
          <a:p>
            <a:pPr lvl="2"/>
            <a:r>
              <a:rPr lang="hu-HU" sz="1600" dirty="0" err="1"/>
              <a:t>a</a:t>
            </a:r>
            <a:r>
              <a:rPr lang="hu-HU" sz="1600" baseline="-25000" dirty="0" err="1"/>
              <a:t>k</a:t>
            </a:r>
            <a:r>
              <a:rPr lang="hu-HU" sz="1600" dirty="0"/>
              <a:t>, egyébként</a:t>
            </a:r>
          </a:p>
          <a:p>
            <a:endParaRPr lang="hu-HU" sz="2000" dirty="0"/>
          </a:p>
          <a:p>
            <a:pPr marL="342900" indent="-342900">
              <a:buFont typeface="+mj-lt"/>
              <a:buAutoNum type="alphaLcParenR"/>
            </a:pPr>
            <a:endParaRPr lang="hu-HU" sz="1600" dirty="0"/>
          </a:p>
          <a:p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54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5563</TotalTime>
  <Words>918</Words>
  <Application>Microsoft Office PowerPoint</Application>
  <PresentationFormat>Szélesvásznú</PresentationFormat>
  <Paragraphs>91</Paragraphs>
  <Slides>11</Slides>
  <Notes>11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Verdana</vt:lpstr>
      <vt:lpstr>Office-téma</vt:lpstr>
      <vt:lpstr>Mesterséges Intelligencia</vt:lpstr>
      <vt:lpstr>Minta ZH</vt:lpstr>
      <vt:lpstr>Mi a racionális ágens (és mi nem)?</vt:lpstr>
      <vt:lpstr>Érzékelők és beavatkozók</vt:lpstr>
      <vt:lpstr>Környezet osztályozása</vt:lpstr>
      <vt:lpstr>Állapottér-reprezentáció</vt:lpstr>
      <vt:lpstr>Vodka – Állapottér reprezentáció</vt:lpstr>
      <vt:lpstr>Vodka – Állapottér reprezentáció</vt:lpstr>
      <vt:lpstr>Vodka – Állapottér reprezentáció</vt:lpstr>
      <vt:lpstr>Három féltékeny férj – Állapottér reprezentáció</vt:lpstr>
      <vt:lpstr>Keresés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Előadás címe</dc:title>
  <dc:creator>Atte</dc:creator>
  <cp:lastModifiedBy>opell</cp:lastModifiedBy>
  <cp:revision>329</cp:revision>
  <dcterms:created xsi:type="dcterms:W3CDTF">2017-11-07T12:57:53Z</dcterms:created>
  <dcterms:modified xsi:type="dcterms:W3CDTF">2022-03-23T12:08:51Z</dcterms:modified>
</cp:coreProperties>
</file>