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88" r:id="rId3"/>
    <p:sldId id="499" r:id="rId4"/>
    <p:sldId id="486" r:id="rId5"/>
    <p:sldId id="493" r:id="rId6"/>
    <p:sldId id="494" r:id="rId7"/>
    <p:sldId id="495" r:id="rId8"/>
    <p:sldId id="496" r:id="rId9"/>
    <p:sldId id="497" r:id="rId10"/>
    <p:sldId id="498" r:id="rId11"/>
    <p:sldId id="488" r:id="rId12"/>
    <p:sldId id="490" r:id="rId13"/>
    <p:sldId id="487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9" r:id="rId22"/>
    <p:sldId id="510" r:id="rId23"/>
    <p:sldId id="511" r:id="rId24"/>
    <p:sldId id="512" r:id="rId25"/>
    <p:sldId id="491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483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482" r:id="rId43"/>
    <p:sldId id="492" r:id="rId44"/>
    <p:sldId id="523" r:id="rId45"/>
    <p:sldId id="520" r:id="rId46"/>
    <p:sldId id="521" r:id="rId47"/>
    <p:sldId id="524" r:id="rId48"/>
    <p:sldId id="522" r:id="rId49"/>
    <p:sldId id="484" r:id="rId50"/>
    <p:sldId id="365" r:id="rId51"/>
    <p:sldId id="299" r:id="rId52"/>
    <p:sldId id="525" r:id="rId53"/>
    <p:sldId id="526" r:id="rId54"/>
    <p:sldId id="527" r:id="rId55"/>
    <p:sldId id="528" r:id="rId56"/>
    <p:sldId id="529" r:id="rId57"/>
    <p:sldId id="530" r:id="rId58"/>
    <p:sldId id="531" r:id="rId59"/>
    <p:sldId id="533" r:id="rId60"/>
    <p:sldId id="532" r:id="rId61"/>
    <p:sldId id="410" r:id="rId62"/>
    <p:sldId id="534" r:id="rId63"/>
    <p:sldId id="535" r:id="rId64"/>
    <p:sldId id="536" r:id="rId65"/>
    <p:sldId id="537" r:id="rId66"/>
    <p:sldId id="480" r:id="rId67"/>
    <p:sldId id="538" r:id="rId68"/>
    <p:sldId id="539" r:id="rId69"/>
    <p:sldId id="540" r:id="rId70"/>
    <p:sldId id="541" r:id="rId71"/>
    <p:sldId id="542" r:id="rId72"/>
    <p:sldId id="481" r:id="rId73"/>
    <p:sldId id="261" r:id="rId7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78387" autoAdjust="0"/>
  </p:normalViewPr>
  <p:slideViewPr>
    <p:cSldViewPr snapToGrid="0">
      <p:cViewPr varScale="1">
        <p:scale>
          <a:sx n="88" d="100"/>
          <a:sy n="88" d="100"/>
        </p:scale>
        <p:origin x="13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15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002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38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07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007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44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901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862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096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93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15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676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946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022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025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286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9839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003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4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910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30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80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776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5225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105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2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035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0595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385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3319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0812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940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371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282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6570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17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6509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083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4156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9268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084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58620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12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686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331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F függvény transzformálja a táblát úgy hogy 1-el jelöljük az X-</a:t>
            </a:r>
            <a:r>
              <a:rPr lang="hu-HU" sz="1200" b="0" u="none" dirty="0" err="1"/>
              <a:t>et</a:t>
            </a:r>
            <a:r>
              <a:rPr lang="hu-HU" sz="1200" b="0" u="none" dirty="0"/>
              <a:t> és az O-t is. Ekkor külön táblákat kapunk ami csak az O-k helyén tartalmaznak egyeseket vagy az X-ek helyén. Így megszámolható hogy X-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és O-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mennyi 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60776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F függvény transzformálja a táblát úgy hogy 1-el jelöljük az X-</a:t>
            </a:r>
            <a:r>
              <a:rPr lang="hu-HU" sz="1200" b="0" u="none" dirty="0" err="1"/>
              <a:t>et</a:t>
            </a:r>
            <a:r>
              <a:rPr lang="hu-HU" sz="1200" b="0" u="none" dirty="0"/>
              <a:t> és az O-t is. Ekkor külön táblákat kapunk ami csak az O-k helyén tartalmaznak egyeseket vagy az X-ek helyén. Így megszámolható hogy X-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és O-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mennyi van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43392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F függvény transzformálja a táblát úgy hogy 1-el jelöljük az X-</a:t>
            </a:r>
            <a:r>
              <a:rPr lang="hu-HU" sz="1200" b="0" u="none" dirty="0" err="1"/>
              <a:t>et</a:t>
            </a:r>
            <a:r>
              <a:rPr lang="hu-HU" sz="1200" b="0" u="none" dirty="0"/>
              <a:t> és az O-t is. Ekkor külön táblákat kapunk ami csak az O-k helyén tartalmaznak egyeseket vagy az X-ek helyén. Így megszámolható hogy X-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és O-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mennyi van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77231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F függvény transzformálja a táblát úgy hogy 1-el jelöljük az X-</a:t>
            </a:r>
            <a:r>
              <a:rPr lang="hu-HU" sz="1200" b="0" u="none" dirty="0" err="1"/>
              <a:t>et</a:t>
            </a:r>
            <a:r>
              <a:rPr lang="hu-HU" sz="1200" b="0" u="none" dirty="0"/>
              <a:t> és az O-t is. Ekkor külön táblákat kapunk ami csak az O-k helyén tartalmaznak egyeseket vagy az X-ek helyén. Így megszámolható hogy X-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és O-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mennyi van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431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F függvény transzformálja a táblát úgy hogy 1-el jelöljük az X-</a:t>
            </a:r>
            <a:r>
              <a:rPr lang="hu-HU" sz="1200" b="0" u="none" dirty="0" err="1"/>
              <a:t>et</a:t>
            </a:r>
            <a:r>
              <a:rPr lang="hu-HU" sz="1200" b="0" u="none" dirty="0"/>
              <a:t> és az O-t is. Ekkor külön táblákat kapunk ami csak az O-k helyén tartalmaznak egyeseket vagy az X-ek helyén. Így megszámolható hogy X-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és O-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mennyi van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06554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F függvény transzformálja a táblát úgy hogy 1-el jelöljük az X-</a:t>
            </a:r>
            <a:r>
              <a:rPr lang="hu-HU" sz="1200" b="1" u="none" dirty="0" err="1"/>
              <a:t>et</a:t>
            </a:r>
            <a:r>
              <a:rPr lang="hu-HU" sz="1200" b="1" u="none" dirty="0"/>
              <a:t> és az O-t is. Ekkor külön táblákat kapunk ami csak az O-k helyén tartalmaznak egyeseket vagy az X-ek helyén. Így megszámolható hogy X-</a:t>
            </a:r>
            <a:r>
              <a:rPr lang="hu-HU" sz="1200" b="1" u="none" dirty="0" err="1"/>
              <a:t>ből</a:t>
            </a:r>
            <a:r>
              <a:rPr lang="hu-HU" sz="1200" b="1" u="none" dirty="0"/>
              <a:t> és O-</a:t>
            </a:r>
            <a:r>
              <a:rPr lang="hu-HU" sz="1200" b="1" u="none" dirty="0" err="1"/>
              <a:t>ből</a:t>
            </a:r>
            <a:r>
              <a:rPr lang="hu-HU" sz="1200" b="1" u="none" dirty="0"/>
              <a:t> mennyi van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4884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1" u="none" dirty="0"/>
              <a:t>F függvény transzformálja a táblát úgy hogy 1-el jelöljük az X-</a:t>
            </a:r>
            <a:r>
              <a:rPr lang="hu-HU" sz="1200" b="1" u="none" dirty="0" err="1"/>
              <a:t>et</a:t>
            </a:r>
            <a:r>
              <a:rPr lang="hu-HU" sz="1200" b="1" u="none" dirty="0"/>
              <a:t> és az O-t is. Ekkor külön táblákat kapunk ami csak az O-k helyén tartalmaznak egyeseket vagy az X-ek helyén. Így megszámolható hogy X-</a:t>
            </a:r>
            <a:r>
              <a:rPr lang="hu-HU" sz="1200" b="1" u="none" dirty="0" err="1"/>
              <a:t>ből</a:t>
            </a:r>
            <a:r>
              <a:rPr lang="hu-HU" sz="1200" b="1" u="none" dirty="0"/>
              <a:t> és O-</a:t>
            </a:r>
            <a:r>
              <a:rPr lang="hu-HU" sz="1200" b="1" u="none" dirty="0" err="1"/>
              <a:t>ből</a:t>
            </a:r>
            <a:r>
              <a:rPr lang="hu-HU" sz="1200" b="1" u="none" dirty="0"/>
              <a:t> mennyi van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7546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F függvény transzformálja a táblát úgy hogy 1-el jelöljük az X-</a:t>
            </a:r>
            <a:r>
              <a:rPr lang="hu-HU" sz="1200" b="0" u="none" dirty="0" err="1"/>
              <a:t>et</a:t>
            </a:r>
            <a:r>
              <a:rPr lang="hu-HU" sz="1200" b="0" u="none" dirty="0"/>
              <a:t> és az O-t is. Ekkor külön táblákat kapunk ami csak az O-k helyén tartalmaznak egyeseket vagy az X-ek helyén. Így megszámolható hogy X-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és O-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mennyi van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2867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szerint jellemezzük a játék állását, hogy az egyes pozíciók milyen állapotban, milyen státuszban vannak.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9 darab cella lehet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rendezett elem kilencest mátrix formában ábrázoljuk ezért H^3*3, tehát 3*3*..*3=3^9=H^9=H^3*3, ha H=3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A X-ek darab száma 1-el nagyobb vagy egyenlő mint a O-k száma mert az X kezd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b="0" u="none" dirty="0"/>
              <a:t>F függvény transzformálja a táblát úgy hogy 1-el jelöljük az X-</a:t>
            </a:r>
            <a:r>
              <a:rPr lang="hu-HU" sz="1200" b="0" u="none" dirty="0" err="1"/>
              <a:t>et</a:t>
            </a:r>
            <a:r>
              <a:rPr lang="hu-HU" sz="1200" b="0" u="none" dirty="0"/>
              <a:t> és az O-t is. Ekkor külön táblákat kapunk ami csak az O-k helyén tartalmaznak egyeseket vagy az X-ek helyén. Így megszámolható hogy X-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és O-</a:t>
            </a:r>
            <a:r>
              <a:rPr lang="hu-HU" sz="1200" b="0" u="none" dirty="0" err="1"/>
              <a:t>ből</a:t>
            </a:r>
            <a:r>
              <a:rPr lang="hu-HU" sz="1200" b="0" u="none" dirty="0"/>
              <a:t> mennyi van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sz="1200" b="0" u="non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90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99284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u="sng" dirty="0"/>
                  <a:t>A rudakon milyen korongok vannak?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 rudakon lévő korongoknak együtt ki kell adniuk az összes korongot </a:t>
                </a:r>
                <a:r>
                  <a:rPr lang="hu-HU" b="1" dirty="0"/>
                  <a:t>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</a:t>
                </a:r>
                <a:r>
                  <a:rPr lang="hu-HU" sz="1200" b="1" dirty="0"/>
                  <a:t>={1, 2, 3}</a:t>
                </a:r>
                <a:r>
                  <a:rPr lang="hu-HU" b="1" dirty="0"/>
                  <a:t>)</a:t>
                </a:r>
                <a:r>
                  <a:rPr lang="hu-HU" sz="1200" baseline="-25000" dirty="0"/>
                  <a:t> </a:t>
                </a:r>
                <a:r>
                  <a:rPr lang="hu-HU" dirty="0"/>
                  <a:t> és nem lehet két különböző rúdon ugyan olyan (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2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</a:t>
                </a:r>
                <a:r>
                  <a:rPr lang="hu-HU" sz="1200" b="1" dirty="0"/>
                  <a:t> ∧ 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</a:t>
                </a:r>
                <a:r>
                  <a:rPr lang="hu-HU" sz="1200" b="1" dirty="0"/>
                  <a:t>a</a:t>
                </a:r>
                <a:r>
                  <a:rPr lang="hu-HU" sz="1200" b="1" baseline="-25000" dirty="0"/>
                  <a:t>3 </a:t>
                </a:r>
                <a:r>
                  <a:rPr lang="hu-HU" sz="1200" b="1" dirty="0"/>
                  <a:t> 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≠𝟎)</a:t>
                </a:r>
                <a:endParaRPr lang="hu-HU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Adjuk meg az operátorok halmazát úgy hogy csak az érdekel minket, hogy hova akarunk pakolni. Tehát próbáljuk meg, hogy csak azt a műveletet értelmezzük, hogy hova tudjuk </a:t>
                </a:r>
                <a:r>
                  <a:rPr lang="hu-HU" b="1" dirty="0"/>
                  <a:t>(</a:t>
                </a:r>
                <a:r>
                  <a:rPr lang="hu-HU" sz="1200" b="1" dirty="0"/>
                  <a:t>j ∈{1,2,3})</a:t>
                </a:r>
                <a:r>
                  <a:rPr lang="hu-HU" sz="1200" dirty="0"/>
                  <a:t> </a:t>
                </a:r>
                <a:r>
                  <a:rPr lang="hu-HU" dirty="0"/>
                  <a:t>rakni a korongot és hogy melyik korongot tesszük oda </a:t>
                </a:r>
                <a:r>
                  <a:rPr lang="hu-HU" sz="1200" b="1" dirty="0"/>
                  <a:t>k ∈{1,2,3}}</a:t>
                </a:r>
                <a:r>
                  <a:rPr lang="hu-HU" dirty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dirty="0"/>
                  <a:t>Csak nálánál nagyobbra rakhatjuk a korongot</a:t>
                </a:r>
                <a:r>
                  <a:rPr lang="hu-HU" b="1" dirty="0"/>
                  <a:t>: </a:t>
                </a:r>
                <a:r>
                  <a:rPr lang="hu-HU" sz="1200" b="1" dirty="0"/>
                  <a:t>k&lt;min(a</a:t>
                </a:r>
                <a:r>
                  <a:rPr lang="hu-HU" sz="1200" b="1" baseline="-25000" dirty="0"/>
                  <a:t>j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és</a:t>
                </a:r>
                <a:r>
                  <a:rPr lang="hu-HU" sz="1200" b="1" baseline="0" dirty="0"/>
                  <a:t> </a:t>
                </a:r>
                <a:r>
                  <a:rPr lang="hu-HU" sz="1200" b="0" baseline="0" dirty="0"/>
                  <a:t>a</a:t>
                </a:r>
                <a:r>
                  <a:rPr lang="hu-HU" sz="1200" b="0" dirty="0"/>
                  <a:t> korongot a1-ről,a2 vagy a3 rudakról rakhatjuk át: </a:t>
                </a:r>
                <a:r>
                  <a:rPr lang="hu-HU" sz="1200" b="1" dirty="0"/>
                  <a:t>(k=min(a</a:t>
                </a:r>
                <a:r>
                  <a:rPr lang="hu-HU" sz="1200" b="1" baseline="-25000" dirty="0"/>
                  <a:t>1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2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 V k=min(a</a:t>
                </a:r>
                <a:r>
                  <a:rPr lang="hu-HU" sz="1200" b="1" baseline="-25000" dirty="0"/>
                  <a:t>3</a:t>
                </a:r>
                <a:r>
                  <a:rPr lang="hu-HU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dirty="0"/>
                  <a:t>{</a:t>
                </a:r>
                <a:r>
                  <a:rPr lang="hu-HU" sz="1200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</a:t>
                </a:r>
                <a:r>
                  <a:rPr lang="hu-HU" sz="1200" b="1" dirty="0"/>
                  <a:t>})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hu-HU" sz="1200" b="0" u="none" dirty="0"/>
                  <a:t>A j. rúdra rátesszük a korongot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i="0" u="none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:r>
                  <a:rPr lang="hu-HU" sz="1200" b="1" u="none" dirty="0"/>
                  <a:t> {k}, </a:t>
                </a:r>
                <a:r>
                  <a:rPr lang="hu-HU" sz="1200" u="none" dirty="0"/>
                  <a:t>az i. rúdról</a:t>
                </a:r>
                <a:r>
                  <a:rPr lang="hu-HU" sz="1200" u="none" baseline="0" dirty="0"/>
                  <a:t> levesszük </a:t>
                </a:r>
                <a:r>
                  <a:rPr lang="hu-HU" sz="1200" b="1" u="none" dirty="0"/>
                  <a:t>a</a:t>
                </a:r>
                <a:r>
                  <a:rPr lang="hu-HU" sz="1200" b="1" u="none" baseline="-25000" dirty="0"/>
                  <a:t>n </a:t>
                </a:r>
                <a:r>
                  <a:rPr lang="hu-HU" sz="1200" b="1" u="none" dirty="0"/>
                  <a:t>\ {k}</a:t>
                </a:r>
                <a:r>
                  <a:rPr lang="hu-HU" sz="1200" u="none" dirty="0"/>
                  <a:t> </a:t>
                </a:r>
                <a:r>
                  <a:rPr lang="hu-HU" sz="1200" u="none" baseline="0" dirty="0"/>
                  <a:t> a korongot egyébként nem változik</a:t>
                </a:r>
                <a:endParaRPr lang="hu-HU" sz="1200" b="0" u="none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7640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7271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8252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5511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2292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2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𝑉𝑎𝑛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𝑚𝑒𝑧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ő</m:t>
                    </m:r>
                  </m:oMath>
                </a14:m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k</m:t>
                    </m:r>
                    <m:r>
                      <m:rPr>
                        <m:nor/>
                      </m:rPr>
                      <a:rPr lang="hu-HU" sz="1200" b="0" i="0" dirty="0" smtClean="0"/>
                      <m:t>=1+</m:t>
                    </m:r>
                    <m:nary>
                      <m:naryPr>
                        <m:chr m:val="∑"/>
                        <m:ctrlPr>
                          <a:rPr lang="hu-HU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 Ha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𝑖,𝑗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:𝑉𝑎𝑛 ü𝑟𝑒𝑠 𝑚𝑒𝑧ő</a:t>
                </a:r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"k=1+"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 Ha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13383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2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𝑉𝑎𝑛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𝑚𝑒𝑧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ő</m:t>
                    </m:r>
                  </m:oMath>
                </a14:m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k</m:t>
                    </m:r>
                    <m:r>
                      <m:rPr>
                        <m:nor/>
                      </m:rPr>
                      <a:rPr lang="hu-HU" sz="1200" b="0" i="0" dirty="0" smtClean="0"/>
                      <m:t>=1+</m:t>
                    </m:r>
                    <m:nary>
                      <m:naryPr>
                        <m:chr m:val="∑"/>
                        <m:ctrlPr>
                          <a:rPr lang="hu-HU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 Ha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𝑖,𝑗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:𝑉𝑎𝑛 ü𝑟𝑒𝑠 𝑚𝑒𝑧ő</a:t>
                </a:r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"k=1+"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 Ha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3569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2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𝑉𝑎𝑛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𝑚𝑒𝑧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ő</m:t>
                    </m:r>
                  </m:oMath>
                </a14:m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k</m:t>
                    </m:r>
                    <m:r>
                      <m:rPr>
                        <m:nor/>
                      </m:rPr>
                      <a:rPr lang="hu-HU" sz="1200" b="0" i="0" dirty="0" smtClean="0"/>
                      <m:t>=1+</m:t>
                    </m:r>
                    <m:nary>
                      <m:naryPr>
                        <m:chr m:val="∑"/>
                        <m:ctrlPr>
                          <a:rPr lang="hu-HU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 Ha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𝑖,𝑗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:𝑉𝑎𝑛 ü𝑟𝑒𝑠 𝑚𝑒𝑧ő</a:t>
                </a:r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"k=1+"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 Ha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071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2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𝑉𝑎𝑛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𝑚𝑒𝑧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ő</m:t>
                    </m:r>
                  </m:oMath>
                </a14:m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k</m:t>
                    </m:r>
                    <m:r>
                      <m:rPr>
                        <m:nor/>
                      </m:rPr>
                      <a:rPr lang="hu-HU" sz="1200" b="0" i="0" dirty="0" smtClean="0"/>
                      <m:t>=1+</m:t>
                    </m:r>
                    <m:nary>
                      <m:naryPr>
                        <m:chr m:val="∑"/>
                        <m:ctrlPr>
                          <a:rPr lang="hu-HU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 Ha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𝑖,𝑗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:𝑉𝑎𝑛 ü𝑟𝑒𝑠 𝑚𝑒𝑧ő</a:t>
                </a:r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"k=1+"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 Ha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1985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1200" i="1" baseline="-250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2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𝑉𝑎𝑛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ü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𝑚𝑒𝑧</m:t>
                    </m:r>
                    <m:r>
                      <a:rPr lang="hu-HU" sz="1200" b="0" i="1" dirty="0" smtClean="0">
                        <a:latin typeface="Cambria Math" panose="02040503050406030204" pitchFamily="18" charset="0"/>
                      </a:rPr>
                      <m:t>ő</m:t>
                    </m:r>
                  </m:oMath>
                </a14:m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200" b="0" i="0" dirty="0" smtClean="0"/>
                      <m:t>k</m:t>
                    </m:r>
                    <m:r>
                      <m:rPr>
                        <m:nor/>
                      </m:rPr>
                      <a:rPr lang="hu-HU" sz="1200" b="0" i="0" dirty="0" smtClean="0"/>
                      <m:t>=1+</m:t>
                    </m:r>
                    <m:nary>
                      <m:naryPr>
                        <m:chr m:val="∑"/>
                        <m:ctrlPr>
                          <a:rPr lang="hu-HU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 Ha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2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2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200" i="1" baseline="-25000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𝑖,𝑗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=0</a:t>
                </a:r>
                <a:r>
                  <a:rPr lang="hu-HU" sz="1200" b="0" i="0" dirty="0">
                    <a:latin typeface="Cambria Math" panose="02040503050406030204" pitchFamily="18" charset="0"/>
                  </a:rPr>
                  <a:t> :𝑉𝑎𝑛 ü𝑟𝑒𝑠 𝑚𝑒𝑧ő</a:t>
                </a:r>
                <a:endParaRPr lang="hu-HU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hu-HU" sz="1200" b="0" i="0" dirty="0">
                    <a:latin typeface="Cambria Math" panose="02040503050406030204" pitchFamily="18" charset="0"/>
                  </a:rPr>
                  <a:t>"k=1+"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 Ha 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∑_(𝑝=1)^3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▒∑_(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𝑞=3)^3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▒(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1(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−𝑓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2(</a:t>
                </a:r>
                <a:r>
                  <a:rPr lang="hu-HU" sz="1200" i="0" dirty="0">
                    <a:latin typeface="Cambria Math" panose="02040503050406030204" pitchFamily="18" charset="0"/>
                  </a:rPr>
                  <a:t>𝑎</a:t>
                </a:r>
                <a:r>
                  <a:rPr lang="hu-HU" sz="1200" i="0" baseline="-25000" dirty="0">
                    <a:latin typeface="Cambria Math" panose="02040503050406030204" pitchFamily="18" charset="0"/>
                  </a:rPr>
                  <a:t>𝑝,𝑞)) </a:t>
                </a:r>
                <a:r>
                  <a:rPr lang="hu-HU" dirty="0"/>
                  <a:t>=0 akkor az X játékos következik tehát K=1 ha 1 akkor a O</a:t>
                </a:r>
                <a:r>
                  <a:rPr lang="hu-HU" baseline="0" dirty="0"/>
                  <a:t> játékos következik mert X-</a:t>
                </a:r>
                <a:r>
                  <a:rPr lang="hu-HU" baseline="0" dirty="0" err="1"/>
                  <a:t>ből</a:t>
                </a:r>
                <a:r>
                  <a:rPr lang="hu-HU" baseline="0" dirty="0"/>
                  <a:t> 1-el több van tehát K=2</a:t>
                </a:r>
                <a:endParaRPr lang="hu-HU" dirty="0"/>
              </a:p>
              <a:p>
                <a:endParaRPr lang="hu-HU" dirty="0"/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53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7149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22280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841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76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6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63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lab.org/en/boat_puzzle_en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lab.org/en/boat_puzzle_en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8.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19ACF58-EB33-4617-BCD0-364F7F5C2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485" y="1690688"/>
            <a:ext cx="9169030" cy="368014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4F01A4BC-83B4-4D87-B2C2-83AE80B4EBAF}"/>
              </a:ext>
            </a:extLst>
          </p:cNvPr>
          <p:cNvSpPr txBox="1"/>
          <p:nvPr/>
        </p:nvSpPr>
        <p:spPr>
          <a:xfrm>
            <a:off x="1511485" y="2646919"/>
            <a:ext cx="916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https://javalab.org/en/boat_puzzle_en/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293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Megoldás:</a:t>
            </a:r>
          </a:p>
          <a:p>
            <a:pPr lvl="1"/>
            <a:r>
              <a:rPr lang="hu-HU" sz="1600" dirty="0"/>
              <a:t>Szerzetes, Kannibál → Jobb partra</a:t>
            </a:r>
          </a:p>
          <a:p>
            <a:pPr lvl="1"/>
            <a:r>
              <a:rPr lang="hu-HU" sz="1600" dirty="0"/>
              <a:t>Szerzetes → Bal partra</a:t>
            </a:r>
          </a:p>
          <a:p>
            <a:pPr lvl="1"/>
            <a:r>
              <a:rPr lang="hu-HU" sz="1600" dirty="0"/>
              <a:t>Kannibál, Kannibál -&gt; Jobb partra</a:t>
            </a:r>
          </a:p>
          <a:p>
            <a:pPr lvl="1"/>
            <a:r>
              <a:rPr lang="hu-HU" sz="1600" dirty="0"/>
              <a:t>Kannibál → Bal partra</a:t>
            </a:r>
          </a:p>
          <a:p>
            <a:pPr lvl="1"/>
            <a:r>
              <a:rPr lang="hu-HU" sz="1600" dirty="0"/>
              <a:t>Szerzetes, Szerzetes → Jobb partra</a:t>
            </a:r>
          </a:p>
          <a:p>
            <a:pPr lvl="1"/>
            <a:r>
              <a:rPr lang="hu-HU" sz="1600" dirty="0"/>
              <a:t>Szerzetes, Kannibál → Bal partra</a:t>
            </a:r>
          </a:p>
          <a:p>
            <a:pPr lvl="1"/>
            <a:r>
              <a:rPr lang="hu-HU" sz="1600" dirty="0"/>
              <a:t>Szerzetes, Szerzetes → Jobb partra</a:t>
            </a:r>
          </a:p>
          <a:p>
            <a:pPr lvl="1"/>
            <a:r>
              <a:rPr lang="hu-HU" sz="1600" dirty="0"/>
              <a:t>Kannibál → Bal partra</a:t>
            </a:r>
          </a:p>
          <a:p>
            <a:pPr lvl="1"/>
            <a:r>
              <a:rPr lang="hu-HU" sz="1600" dirty="0"/>
              <a:t>Kannibál, Kannibál → Jobb partra</a:t>
            </a:r>
          </a:p>
          <a:p>
            <a:pPr lvl="1"/>
            <a:r>
              <a:rPr lang="hu-HU" sz="1600" dirty="0"/>
              <a:t>Kannibál → Bal partra</a:t>
            </a:r>
          </a:p>
          <a:p>
            <a:pPr lvl="1"/>
            <a:r>
              <a:rPr lang="hu-HU" sz="1600" dirty="0"/>
              <a:t>Kannibál, Kannibál → Jobb partra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  <a:p>
            <a:pPr marL="0" indent="0" algn="ctr">
              <a:buNone/>
            </a:pPr>
            <a:r>
              <a:rPr lang="hu-HU" sz="3200" b="1" dirty="0"/>
              <a:t>P = &lt;A, a</a:t>
            </a:r>
            <a:r>
              <a:rPr lang="hu-HU" sz="3200" b="1" baseline="-25000" dirty="0"/>
              <a:t>0</a:t>
            </a:r>
            <a:r>
              <a:rPr lang="hu-HU" sz="3200" b="1" dirty="0"/>
              <a:t>, C, O&gt; </a:t>
            </a:r>
            <a:endParaRPr lang="hu-HU" sz="1600" b="1" i="1" dirty="0"/>
          </a:p>
          <a:p>
            <a:r>
              <a:rPr lang="hu-HU" sz="1600" dirty="0"/>
              <a:t>Legyen </a:t>
            </a:r>
            <a:r>
              <a:rPr lang="hu-HU" sz="1600" b="1" dirty="0"/>
              <a:t>P</a:t>
            </a:r>
            <a:r>
              <a:rPr lang="hu-HU" sz="1600" dirty="0"/>
              <a:t> egy probléma. Azt mondjuk, hogy a </a:t>
            </a:r>
            <a:r>
              <a:rPr lang="hu-HU" sz="1600" b="1" dirty="0"/>
              <a:t>P</a:t>
            </a:r>
            <a:r>
              <a:rPr lang="hu-HU" sz="1600" dirty="0"/>
              <a:t> problémát állapottér-reprezentáltuk, ha megadtuk az </a:t>
            </a:r>
            <a:r>
              <a:rPr lang="hu-HU" sz="1600" b="1" dirty="0"/>
              <a:t>&lt;A, a</a:t>
            </a:r>
            <a:r>
              <a:rPr lang="hu-HU" sz="1600" b="1" baseline="-25000" dirty="0"/>
              <a:t>0</a:t>
            </a:r>
            <a:r>
              <a:rPr lang="hu-HU" sz="1600" b="1" dirty="0"/>
              <a:t>, C, O&gt; </a:t>
            </a:r>
            <a:r>
              <a:rPr lang="hu-HU" sz="1600" dirty="0"/>
              <a:t>négyest.</a:t>
            </a:r>
          </a:p>
          <a:p>
            <a:pPr lvl="1"/>
            <a:r>
              <a:rPr lang="hu-HU" sz="1600" dirty="0"/>
              <a:t>A: A ≠ 0 halmaz a probléma állapottere. A jellemzők egyrészhalmaza.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0: </a:t>
            </a:r>
            <a:r>
              <a:rPr lang="hu-HU" sz="1600" dirty="0"/>
              <a:t>Kezdő állapot, ahol a</a:t>
            </a:r>
            <a:r>
              <a:rPr lang="hu-HU" sz="1600" baseline="-25000" dirty="0"/>
              <a:t>0</a:t>
            </a:r>
            <a:r>
              <a:rPr lang="hu-HU" sz="1600" dirty="0"/>
              <a:t> </a:t>
            </a:r>
            <a:r>
              <a:rPr lang="hu-HU" sz="1200" dirty="0"/>
              <a:t>∈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C: Célállapotok halmaza, ahol C </a:t>
            </a:r>
            <a:r>
              <a:rPr lang="hu-HU" sz="1200" dirty="0"/>
              <a:t>⊂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O: Operátorok halmaza, ahol O ≠ 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4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Jellemzők: </a:t>
            </a:r>
            <a:endParaRPr lang="hu-HU" sz="17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Jellemzők: 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1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2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2</a:t>
            </a:r>
            <a:endParaRPr lang="pt-BR" sz="1600" dirty="0"/>
          </a:p>
          <a:p>
            <a:pPr lvl="1"/>
            <a:r>
              <a:rPr lang="hu-HU" sz="1600" dirty="0"/>
              <a:t>H</a:t>
            </a:r>
            <a:r>
              <a:rPr lang="pt-BR" sz="1600" baseline="-25000" dirty="0"/>
              <a:t>3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3</a:t>
            </a:r>
            <a:endParaRPr lang="hu-HU" sz="17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5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Jellemzők: 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1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2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2</a:t>
            </a:r>
            <a:endParaRPr lang="pt-BR" sz="1600" dirty="0"/>
          </a:p>
          <a:p>
            <a:pPr lvl="1"/>
            <a:r>
              <a:rPr lang="hu-HU" sz="1600" dirty="0"/>
              <a:t>H</a:t>
            </a:r>
            <a:r>
              <a:rPr lang="pt-BR" sz="1600" baseline="-25000" dirty="0"/>
              <a:t>3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3</a:t>
            </a:r>
            <a:endParaRPr lang="pt-BR" sz="1600" dirty="0"/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4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5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2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6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3</a:t>
            </a:r>
            <a:endParaRPr lang="hu-HU" sz="17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8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Jellemzők: 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1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2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2</a:t>
            </a:r>
            <a:endParaRPr lang="pt-BR" sz="1600" dirty="0"/>
          </a:p>
          <a:p>
            <a:pPr lvl="1"/>
            <a:r>
              <a:rPr lang="hu-HU" sz="1600" dirty="0"/>
              <a:t>H</a:t>
            </a:r>
            <a:r>
              <a:rPr lang="pt-BR" sz="1600" baseline="-25000" dirty="0"/>
              <a:t>3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3</a:t>
            </a:r>
            <a:endParaRPr lang="pt-BR" sz="1600" dirty="0"/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4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5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2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6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3</a:t>
            </a:r>
            <a:r>
              <a:rPr lang="hu-HU" sz="1600" dirty="0"/>
              <a:t>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7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Csónak </a:t>
            </a:r>
            <a:endParaRPr lang="hu-HU" sz="17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Jellemzők: 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1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2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2</a:t>
            </a:r>
            <a:endParaRPr lang="pt-BR" sz="1600" dirty="0"/>
          </a:p>
          <a:p>
            <a:pPr lvl="1"/>
            <a:r>
              <a:rPr lang="hu-HU" sz="1600" dirty="0"/>
              <a:t>H</a:t>
            </a:r>
            <a:r>
              <a:rPr lang="pt-BR" sz="1600" baseline="-25000" dirty="0"/>
              <a:t>3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3</a:t>
            </a:r>
            <a:endParaRPr lang="pt-BR" sz="1600" dirty="0"/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4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5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2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6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3</a:t>
            </a:r>
            <a:r>
              <a:rPr lang="hu-HU" sz="1600" dirty="0"/>
              <a:t>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7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Csónak </a:t>
            </a:r>
          </a:p>
          <a:p>
            <a:pPr lvl="1"/>
            <a:r>
              <a:rPr lang="hu-HU" sz="1600" dirty="0"/>
              <a:t>Ahol 1 a bal oldal 2 a jobb oldal és 3 a csónakban</a:t>
            </a:r>
            <a:endParaRPr lang="hu-HU" sz="17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Jellemzők: 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1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2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2</a:t>
            </a:r>
            <a:endParaRPr lang="pt-BR" sz="1600" dirty="0"/>
          </a:p>
          <a:p>
            <a:pPr lvl="1"/>
            <a:r>
              <a:rPr lang="hu-HU" sz="1600" dirty="0"/>
              <a:t>H</a:t>
            </a:r>
            <a:r>
              <a:rPr lang="pt-BR" sz="1600" baseline="-25000" dirty="0"/>
              <a:t>3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3</a:t>
            </a:r>
            <a:endParaRPr lang="pt-BR" sz="1600" dirty="0"/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4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5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2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6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3</a:t>
            </a:r>
            <a:r>
              <a:rPr lang="hu-HU" sz="1600" dirty="0"/>
              <a:t>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7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Csónak </a:t>
            </a:r>
          </a:p>
          <a:p>
            <a:pPr lvl="1"/>
            <a:r>
              <a:rPr lang="hu-HU" sz="1600" dirty="0"/>
              <a:t>Ahol 1 a bal oldal 2 a jobb oldal és 3 a csónakban</a:t>
            </a:r>
            <a:endParaRPr lang="hu-HU" sz="1700" dirty="0"/>
          </a:p>
          <a:p>
            <a:r>
              <a:rPr lang="hu-HU" sz="2200" b="1" dirty="0"/>
              <a:t>Állapotok halmaza:</a:t>
            </a:r>
            <a:endParaRPr lang="hu-HU" sz="17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Jellemzők: 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1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2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2</a:t>
            </a:r>
            <a:endParaRPr lang="pt-BR" sz="1600" dirty="0"/>
          </a:p>
          <a:p>
            <a:pPr lvl="1"/>
            <a:r>
              <a:rPr lang="hu-HU" sz="1600" dirty="0"/>
              <a:t>H</a:t>
            </a:r>
            <a:r>
              <a:rPr lang="pt-BR" sz="1600" baseline="-25000" dirty="0"/>
              <a:t>3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szerzetes 3</a:t>
            </a:r>
            <a:endParaRPr lang="pt-BR" sz="1600" dirty="0"/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4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1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5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2</a:t>
            </a:r>
          </a:p>
          <a:p>
            <a:pPr lvl="1"/>
            <a:r>
              <a:rPr lang="pt-BR" sz="1600" dirty="0"/>
              <a:t>H</a:t>
            </a:r>
            <a:r>
              <a:rPr lang="pt-BR" sz="1600" baseline="-25000" dirty="0"/>
              <a:t>6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2,</a:t>
            </a:r>
            <a:r>
              <a:rPr lang="hu-HU" sz="1600" dirty="0"/>
              <a:t> </a:t>
            </a:r>
            <a:r>
              <a:rPr lang="pt-BR" sz="1600" dirty="0"/>
              <a:t>3}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kannibál </a:t>
            </a:r>
            <a:r>
              <a:rPr lang="pt-BR" sz="1600" dirty="0"/>
              <a:t>3</a:t>
            </a:r>
            <a:r>
              <a:rPr lang="hu-HU" sz="1600" dirty="0"/>
              <a:t>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7</a:t>
            </a:r>
            <a:r>
              <a:rPr lang="pt-BR" sz="1600" dirty="0"/>
              <a:t> = {1,</a:t>
            </a:r>
            <a:r>
              <a:rPr lang="hu-HU" sz="1600" dirty="0"/>
              <a:t> </a:t>
            </a:r>
            <a:r>
              <a:rPr lang="pt-BR" sz="1600" dirty="0"/>
              <a:t>2} </a:t>
            </a:r>
            <a:r>
              <a:rPr lang="hu-HU" sz="1600" dirty="0"/>
              <a:t>→</a:t>
            </a:r>
            <a:r>
              <a:rPr lang="pt-BR" sz="1600" dirty="0"/>
              <a:t> </a:t>
            </a:r>
            <a:r>
              <a:rPr lang="hu-HU" sz="1600" dirty="0"/>
              <a:t>Csónak </a:t>
            </a:r>
          </a:p>
          <a:p>
            <a:pPr lvl="1"/>
            <a:r>
              <a:rPr lang="hu-HU" sz="1600" dirty="0"/>
              <a:t>Ahol 1 a bal oldal 2 a jobb oldal és 3 a csónakban</a:t>
            </a:r>
            <a:endParaRPr lang="hu-HU" sz="1700" dirty="0"/>
          </a:p>
          <a:p>
            <a:r>
              <a:rPr lang="hu-HU" sz="2200" b="1" dirty="0"/>
              <a:t>Állapotok halmaza:</a:t>
            </a:r>
          </a:p>
          <a:p>
            <a:pPr lvl="1"/>
            <a:r>
              <a:rPr lang="hu-HU" sz="1600" dirty="0"/>
              <a:t>A ⊆ 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  <a:r>
              <a:rPr lang="hu-HU" sz="1600" dirty="0"/>
              <a:t>xH</a:t>
            </a:r>
            <a:r>
              <a:rPr lang="hu-HU" sz="1600" baseline="-25000" dirty="0"/>
              <a:t>4</a:t>
            </a:r>
            <a:r>
              <a:rPr lang="hu-HU" sz="1600" dirty="0"/>
              <a:t>xH</a:t>
            </a:r>
            <a:r>
              <a:rPr lang="hu-HU" sz="1600" baseline="-25000" dirty="0"/>
              <a:t>5</a:t>
            </a:r>
            <a:r>
              <a:rPr lang="hu-HU" sz="1600" dirty="0"/>
              <a:t>xH</a:t>
            </a:r>
            <a:r>
              <a:rPr lang="hu-HU" sz="1600" baseline="-25000" dirty="0"/>
              <a:t>6</a:t>
            </a:r>
            <a:r>
              <a:rPr lang="hu-HU" sz="1600" dirty="0"/>
              <a:t>xH</a:t>
            </a:r>
            <a:r>
              <a:rPr lang="hu-HU" sz="1600" baseline="-25000" dirty="0"/>
              <a:t>7</a:t>
            </a:r>
            <a:endParaRPr lang="hu-HU" sz="17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3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Menetrend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3704318"/>
          </a:xfrm>
        </p:spPr>
        <p:txBody>
          <a:bodyPr>
            <a:normAutofit fontScale="47500" lnSpcReduction="20000"/>
          </a:bodyPr>
          <a:lstStyle/>
          <a:p>
            <a:r>
              <a:rPr lang="hu-HU" sz="2300" dirty="0"/>
              <a:t>1. hét	Bevezető, problémaismertetés, ágens szemlélet.</a:t>
            </a:r>
          </a:p>
          <a:p>
            <a:r>
              <a:rPr lang="hu-HU" sz="2300" dirty="0"/>
              <a:t>2. hét	Hagyományos rejtvények (3 korsó, hanoi-torony, 8 királynő) reprezentációi állapottéren.</a:t>
            </a:r>
          </a:p>
          <a:p>
            <a:r>
              <a:rPr lang="hu-HU" sz="2400" dirty="0"/>
              <a:t>3. hét	Hagyományos rejtvények (3 korsó, hanoi-torony, 8 királynő) reprezentációi állapottéren.</a:t>
            </a:r>
          </a:p>
          <a:p>
            <a:r>
              <a:rPr lang="hu-HU" sz="2400" dirty="0"/>
              <a:t>4. hét	Hagyományos rejtvények megoldása nem informált algoritmusokkal, implementációk</a:t>
            </a:r>
          </a:p>
          <a:p>
            <a:r>
              <a:rPr lang="hu-HU" sz="2400" dirty="0"/>
              <a:t>5. hét	Hagyományos rejtvények megoldása informált algoritmusokkal, implementációk.</a:t>
            </a:r>
          </a:p>
          <a:p>
            <a:r>
              <a:rPr lang="hu-HU" sz="2400" dirty="0"/>
              <a:t>6. hét	Súlyozott gráf alapú és A* algoritmusok, implementációk.</a:t>
            </a:r>
          </a:p>
          <a:p>
            <a:r>
              <a:rPr lang="hu-HU" sz="2400" dirty="0"/>
              <a:t>7. hét	1. Zárthelyi dolgozat (Március 21-ei hét)</a:t>
            </a:r>
          </a:p>
          <a:p>
            <a:r>
              <a:rPr lang="hu-HU" sz="2900" b="1" dirty="0">
                <a:solidFill>
                  <a:schemeClr val="bg1"/>
                </a:solidFill>
                <a:highlight>
                  <a:srgbClr val="004735"/>
                </a:highlight>
              </a:rPr>
              <a:t>8. hét	Lépésajánlás, </a:t>
            </a:r>
            <a:r>
              <a:rPr lang="hu-HU" sz="2900" b="1" dirty="0" err="1">
                <a:solidFill>
                  <a:schemeClr val="bg1"/>
                </a:solidFill>
                <a:highlight>
                  <a:srgbClr val="004735"/>
                </a:highlight>
              </a:rPr>
              <a:t>minimax</a:t>
            </a:r>
            <a:r>
              <a:rPr lang="hu-HU" sz="2900" b="1" dirty="0">
                <a:solidFill>
                  <a:schemeClr val="bg1"/>
                </a:solidFill>
                <a:highlight>
                  <a:srgbClr val="004735"/>
                </a:highlight>
              </a:rPr>
              <a:t> módszer.</a:t>
            </a:r>
          </a:p>
          <a:p>
            <a:r>
              <a:rPr lang="hu-HU" sz="2400" dirty="0"/>
              <a:t>9. hét	Alfa-béta vágás használata.</a:t>
            </a:r>
          </a:p>
          <a:p>
            <a:r>
              <a:rPr lang="hu-HU" sz="2400" dirty="0"/>
              <a:t>10. hét	Kényszerkielégítési feladatok gépi megoldása.</a:t>
            </a:r>
          </a:p>
          <a:p>
            <a:r>
              <a:rPr lang="hu-HU" sz="2400" dirty="0"/>
              <a:t>11. hét	Szakmai napok</a:t>
            </a:r>
          </a:p>
          <a:p>
            <a:r>
              <a:rPr lang="hu-HU" sz="2400" dirty="0"/>
              <a:t>12. hét	Gépitanuló algoritmusok</a:t>
            </a:r>
          </a:p>
          <a:p>
            <a:r>
              <a:rPr lang="hu-HU" sz="2400" dirty="0"/>
              <a:t>13. hét	Neurális hálók</a:t>
            </a:r>
          </a:p>
          <a:p>
            <a:r>
              <a:rPr lang="hu-HU" sz="2400" dirty="0"/>
              <a:t>14. hét	2. Zárthelyi dolgozat (Május 9-ei hét)</a:t>
            </a:r>
          </a:p>
          <a:p>
            <a:r>
              <a:rPr lang="hu-HU" sz="2400" dirty="0"/>
              <a:t>15. hét	Pót zárthelyi dolgozat (Május 13.)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34155"/>
              </a:xfrm>
            </p:spPr>
            <p:txBody>
              <a:bodyPr>
                <a:normAutofit/>
              </a:bodyPr>
              <a:lstStyle/>
              <a:p>
                <a:r>
                  <a:rPr lang="hu-HU" sz="2200" b="1" dirty="0"/>
                  <a:t>Jellemzők: </a:t>
                </a:r>
              </a:p>
              <a:p>
                <a:pPr lvl="1"/>
                <a:r>
                  <a:rPr lang="pt-BR" sz="1600" dirty="0"/>
                  <a:t>H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 = {1,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3} </a:t>
                </a:r>
                <a:r>
                  <a:rPr lang="hu-HU" sz="1600" dirty="0"/>
                  <a:t>→</a:t>
                </a:r>
                <a:r>
                  <a:rPr lang="pt-BR" sz="1600" dirty="0"/>
                  <a:t> </a:t>
                </a:r>
                <a:r>
                  <a:rPr lang="hu-HU" sz="1600" dirty="0"/>
                  <a:t>szerzetes 1</a:t>
                </a:r>
              </a:p>
              <a:p>
                <a:pPr lvl="1"/>
                <a:r>
                  <a:rPr lang="pt-BR" sz="1600" dirty="0"/>
                  <a:t>H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 = {1,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3} </a:t>
                </a:r>
                <a:r>
                  <a:rPr lang="hu-HU" sz="1600" dirty="0"/>
                  <a:t>→</a:t>
                </a:r>
                <a:r>
                  <a:rPr lang="pt-BR" sz="1600" dirty="0"/>
                  <a:t> </a:t>
                </a:r>
                <a:r>
                  <a:rPr lang="hu-HU" sz="1600" dirty="0"/>
                  <a:t>szerzetes 2</a:t>
                </a:r>
                <a:endParaRPr lang="pt-BR" sz="1600" dirty="0"/>
              </a:p>
              <a:p>
                <a:pPr lvl="1"/>
                <a:r>
                  <a:rPr lang="hu-HU" sz="1600" dirty="0"/>
                  <a:t>H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 = {1,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3} </a:t>
                </a:r>
                <a:r>
                  <a:rPr lang="hu-HU" sz="1600" dirty="0"/>
                  <a:t>→</a:t>
                </a:r>
                <a:r>
                  <a:rPr lang="pt-BR" sz="1600" dirty="0"/>
                  <a:t> </a:t>
                </a:r>
                <a:r>
                  <a:rPr lang="hu-HU" sz="1600" dirty="0"/>
                  <a:t>szerzetes 3</a:t>
                </a:r>
                <a:endParaRPr lang="pt-BR" sz="1600" dirty="0"/>
              </a:p>
              <a:p>
                <a:pPr lvl="1"/>
                <a:r>
                  <a:rPr lang="pt-BR" sz="1600" dirty="0"/>
                  <a:t>H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 = {1,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3} </a:t>
                </a:r>
                <a:r>
                  <a:rPr lang="hu-HU" sz="1600" dirty="0"/>
                  <a:t>→</a:t>
                </a:r>
                <a:r>
                  <a:rPr lang="pt-BR" sz="1600" dirty="0"/>
                  <a:t> </a:t>
                </a:r>
                <a:r>
                  <a:rPr lang="hu-HU" sz="1600" dirty="0"/>
                  <a:t>kannibál </a:t>
                </a:r>
                <a:r>
                  <a:rPr lang="pt-BR" sz="1600" dirty="0"/>
                  <a:t>1</a:t>
                </a:r>
              </a:p>
              <a:p>
                <a:pPr lvl="1"/>
                <a:r>
                  <a:rPr lang="pt-BR" sz="1600" dirty="0"/>
                  <a:t>H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 = {1,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3} </a:t>
                </a:r>
                <a:r>
                  <a:rPr lang="hu-HU" sz="1600" dirty="0"/>
                  <a:t>→</a:t>
                </a:r>
                <a:r>
                  <a:rPr lang="pt-BR" sz="1600" dirty="0"/>
                  <a:t> </a:t>
                </a:r>
                <a:r>
                  <a:rPr lang="hu-HU" sz="1600" dirty="0"/>
                  <a:t>kannibál </a:t>
                </a:r>
                <a:r>
                  <a:rPr lang="pt-BR" sz="1600" dirty="0"/>
                  <a:t>2</a:t>
                </a:r>
              </a:p>
              <a:p>
                <a:pPr lvl="1"/>
                <a:r>
                  <a:rPr lang="pt-BR" sz="1600" dirty="0"/>
                  <a:t>H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 = {1,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3} </a:t>
                </a:r>
                <a:r>
                  <a:rPr lang="hu-HU" sz="1600" dirty="0"/>
                  <a:t>→</a:t>
                </a:r>
                <a:r>
                  <a:rPr lang="pt-BR" sz="1600" dirty="0"/>
                  <a:t> </a:t>
                </a:r>
                <a:r>
                  <a:rPr lang="hu-HU" sz="1600" dirty="0"/>
                  <a:t>kannibál </a:t>
                </a:r>
                <a:r>
                  <a:rPr lang="pt-BR" sz="1600" dirty="0"/>
                  <a:t>3</a:t>
                </a:r>
                <a:r>
                  <a:rPr lang="hu-HU" sz="1600" dirty="0"/>
                  <a:t>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7</a:t>
                </a:r>
                <a:r>
                  <a:rPr lang="pt-BR" sz="1600" dirty="0"/>
                  <a:t> = {1,</a:t>
                </a:r>
                <a:r>
                  <a:rPr lang="hu-HU" sz="1600" dirty="0"/>
                  <a:t> </a:t>
                </a:r>
                <a:r>
                  <a:rPr lang="pt-BR" sz="1600" dirty="0"/>
                  <a:t>2} </a:t>
                </a:r>
                <a:r>
                  <a:rPr lang="hu-HU" sz="1600" dirty="0"/>
                  <a:t>→</a:t>
                </a:r>
                <a:r>
                  <a:rPr lang="pt-BR" sz="1600" dirty="0"/>
                  <a:t> </a:t>
                </a:r>
                <a:r>
                  <a:rPr lang="hu-HU" sz="1600" dirty="0"/>
                  <a:t>Csónak </a:t>
                </a:r>
              </a:p>
              <a:p>
                <a:pPr lvl="1"/>
                <a:r>
                  <a:rPr lang="hu-HU" sz="1600" dirty="0"/>
                  <a:t>Ahol 1 a bal oldal 2 a jobb oldal és 3 a csónakban</a:t>
                </a:r>
                <a:endParaRPr lang="hu-HU" sz="1700" dirty="0"/>
              </a:p>
              <a:p>
                <a:r>
                  <a:rPr lang="hu-HU" sz="2200" b="1" dirty="0"/>
                  <a:t>Állapotok halmaza:</a:t>
                </a:r>
              </a:p>
              <a:p>
                <a:pPr lvl="1"/>
                <a:r>
                  <a:rPr lang="hu-HU" sz="1600" dirty="0"/>
                  <a:t>A ⊆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4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6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7</a:t>
                </a:r>
              </a:p>
              <a:p>
                <a:pPr lvl="1"/>
                <a:r>
                  <a:rPr lang="pt-BR" sz="1600" dirty="0"/>
                  <a:t>A={&lt;a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 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pt-BR" sz="1600" dirty="0"/>
                  <a:t>&gt; | &lt;a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hu-HU" sz="1600" baseline="-25000" dirty="0"/>
                  <a:t>, 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pt-BR" sz="1600" dirty="0"/>
                  <a:t>&gt; 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sz="16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4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5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6</a:t>
                </a:r>
                <a:r>
                  <a:rPr lang="hu-HU" sz="1600" dirty="0"/>
                  <a:t>xH</a:t>
                </a:r>
                <a:r>
                  <a:rPr lang="hu-HU" sz="1600" baseline="-25000" dirty="0"/>
                  <a:t>7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pt-BR" sz="1600" dirty="0"/>
                  <a:t> (darab_k(A,</a:t>
                </a:r>
                <a:r>
                  <a:rPr lang="hu-HU" sz="1600" dirty="0"/>
                  <a:t> </a:t>
                </a:r>
                <a:r>
                  <a:rPr lang="pt-BR" sz="1600" dirty="0"/>
                  <a:t>1) &lt;= darab_sz(A,</a:t>
                </a:r>
                <a:r>
                  <a:rPr lang="hu-HU" sz="1600" dirty="0"/>
                  <a:t> </a:t>
                </a:r>
                <a:r>
                  <a:rPr lang="pt-BR" sz="1600" dirty="0"/>
                  <a:t>1)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pt-BR" sz="1600" dirty="0"/>
                  <a:t> darab_sz(A,</a:t>
                </a:r>
                <a:r>
                  <a:rPr lang="hu-HU" sz="1600" dirty="0"/>
                  <a:t> </a:t>
                </a:r>
                <a:r>
                  <a:rPr lang="pt-BR" sz="1600" dirty="0"/>
                  <a:t>1)&gt;0)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pt-BR" sz="1600" dirty="0"/>
                  <a:t> (darab_k(A,</a:t>
                </a:r>
                <a:r>
                  <a:rPr lang="hu-HU" sz="1600" dirty="0"/>
                  <a:t> </a:t>
                </a:r>
                <a:r>
                  <a:rPr lang="pt-BR" sz="1600" dirty="0"/>
                  <a:t>2) &lt;= darab_sz(A,</a:t>
                </a:r>
                <a:r>
                  <a:rPr lang="hu-HU" sz="1600" dirty="0"/>
                  <a:t> </a:t>
                </a:r>
                <a:r>
                  <a:rPr lang="pt-BR" sz="1600" dirty="0"/>
                  <a:t>2) &amp; darab_sz(A,</a:t>
                </a:r>
                <a:r>
                  <a:rPr lang="hu-HU" sz="1600" dirty="0"/>
                  <a:t> </a:t>
                </a:r>
                <a:r>
                  <a:rPr lang="pt-BR" sz="1600" dirty="0"/>
                  <a:t>2)&gt;0)}</a:t>
                </a:r>
                <a:endParaRPr lang="hu-HU" sz="17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34155"/>
              </a:xfrm>
              <a:blipFill>
                <a:blip r:embed="rId3"/>
                <a:stretch>
                  <a:fillRect l="-696" t="-18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2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Kezdő állapot: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Kezdő állapot:</a:t>
            </a:r>
          </a:p>
          <a:p>
            <a:pPr lvl="1"/>
            <a:r>
              <a:rPr lang="hu-HU" sz="1700" dirty="0"/>
              <a:t>a0 = &lt;1, 1, 1, 1, 1, 1,1&gt;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5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Kezdő állapot:</a:t>
            </a:r>
          </a:p>
          <a:p>
            <a:pPr lvl="1"/>
            <a:r>
              <a:rPr lang="hu-HU" sz="1700" dirty="0"/>
              <a:t>a0 = &lt;1, 1, 1, 1, 1, 1,1&gt;</a:t>
            </a:r>
          </a:p>
          <a:p>
            <a:r>
              <a:rPr lang="hu-HU" sz="2000" b="1" dirty="0"/>
              <a:t>Célállapotok: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52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200" b="1" dirty="0"/>
              <a:t>Kezdő állapot:</a:t>
            </a:r>
          </a:p>
          <a:p>
            <a:pPr lvl="1"/>
            <a:r>
              <a:rPr lang="hu-HU" sz="1700" dirty="0"/>
              <a:t>a0 = &lt;1, 1, 1, 1, 1, 1,1&gt;</a:t>
            </a:r>
          </a:p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&lt;2, 2, 2, 2, 2, 2,2&gt;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33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Operátorok: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08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| k E {1, 2, 3} &amp; i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j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i!=j}, ahol ha k=1 akkor jobbról balra ha k=2 akkor  balról jobbra visz a csónak. Ha k=3 akkor csónakba szálunk.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51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| k E {1, 2, 3} &amp; i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j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i!=j}, ahol ha k=1 akkor jobbról balra ha k=2 akkor balról jobbra visz a csónak. Ha k=3 akkor csónakba szálunk.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)={&lt;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 | 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∈ A ∧ (k=1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=2) ∧ (k=2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=1) ∧ (k=3 →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1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1)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1)  V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2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2)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2))}, ahol 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∈ O</a:t>
                </a:r>
                <a:endParaRPr lang="hu-HU" sz="1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 r="-3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5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| k E {1, 2, 3} &amp; i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j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i!=j}, ahol ha k=1 akkor jobbról balra ha k=2 akkor balról jobbra visz a csónak. Ha k=3 akkor csónakba szálunk.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)={&lt;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 | 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∈ A ∧ (k=1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=2) ∧ (k=2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=1) ∧ (k=3 →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1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1)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1)  V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2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2)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2))}, ahol 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∈ O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pt-BR" sz="1600" dirty="0"/>
                  <a:t> </a:t>
                </a:r>
                <a:r>
                  <a:rPr lang="hu-HU" sz="1600" dirty="0"/>
                  <a:t>= (&lt;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&gt;) = &lt;</a:t>
                </a:r>
                <a:r>
                  <a:rPr lang="pt-BR" sz="1600" dirty="0"/>
                  <a:t> </a:t>
                </a:r>
                <a:r>
                  <a:rPr lang="hu-HU" sz="1600" dirty="0"/>
                  <a:t>b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</a:t>
                </a:r>
                <a:endParaRPr lang="hu-HU" sz="12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 r="-3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93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| k E {1, 2, 3} &amp; i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j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i!=j}, ahol ha k=1 akkor jobbról balra ha k=2 akkor balról jobbra visz a csónak. Ha k=3 akkor csónakba szálunk.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)={&lt;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 | 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∈ A ∧ (k=1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=2) ∧ (k=2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=1) ∧ (k=3 →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1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1)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1)  V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2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2)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2))}, ahol 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∈ O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pt-BR" sz="1600" dirty="0"/>
                  <a:t> </a:t>
                </a:r>
                <a:r>
                  <a:rPr lang="hu-HU" sz="1600" dirty="0"/>
                  <a:t>= (&lt;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&gt;) = &lt;</a:t>
                </a:r>
                <a:r>
                  <a:rPr lang="pt-BR" sz="1600" dirty="0"/>
                  <a:t> </a:t>
                </a:r>
                <a:r>
                  <a:rPr lang="hu-HU" sz="1600" dirty="0"/>
                  <a:t>b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pt-BR" sz="1600" dirty="0"/>
                  <a:t>B</a:t>
                </a:r>
                <a:r>
                  <a:rPr lang="pt-BR" sz="1600" baseline="-25000" dirty="0"/>
                  <a:t>n</a:t>
                </a:r>
                <a:r>
                  <a:rPr lang="pt-BR" sz="1600" dirty="0"/>
                  <a:t>, ahol n=1,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3,</a:t>
                </a:r>
                <a:r>
                  <a:rPr lang="hu-HU" sz="1600" dirty="0"/>
                  <a:t> </a:t>
                </a:r>
                <a:r>
                  <a:rPr lang="pt-BR" sz="1600" dirty="0"/>
                  <a:t>4,</a:t>
                </a:r>
                <a:r>
                  <a:rPr lang="hu-HU" sz="1600" dirty="0"/>
                  <a:t> </a:t>
                </a:r>
                <a:r>
                  <a:rPr lang="pt-BR" sz="1600" dirty="0"/>
                  <a:t>5,</a:t>
                </a:r>
                <a:r>
                  <a:rPr lang="hu-HU" sz="1600" dirty="0"/>
                  <a:t> </a:t>
                </a:r>
                <a:r>
                  <a:rPr lang="pt-BR" sz="1600" dirty="0"/>
                  <a:t>6</a:t>
                </a:r>
                <a:r>
                  <a:rPr lang="hu-HU" sz="1600" dirty="0"/>
                  <a:t>, 7</a:t>
                </a:r>
                <a:endParaRPr lang="hu-HU" sz="12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 r="-3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ZH-1 – Három szerzetes és három kannibál probléma</a:t>
            </a:r>
          </a:p>
          <a:p>
            <a:r>
              <a:rPr lang="hu-HU" sz="1600" dirty="0"/>
              <a:t>Kétszemélyes Játékok</a:t>
            </a:r>
          </a:p>
          <a:p>
            <a:r>
              <a:rPr lang="hu-HU" sz="1600" dirty="0" err="1"/>
              <a:t>TicTacToe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| k E {1, 2, 3} &amp; i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j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i!=j}, ahol ha k=1 akkor jobbról balra ha k=2 akkor balról jobbra visz a csónak. Ha k=3 akkor csónakba szálunk.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)={&lt;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 | 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∈ A ∧ (k=1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=2) ∧ (k=2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=1) ∧ (k=3 →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1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1)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1)  V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2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2)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2))}, ahol 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∈ O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pt-BR" sz="1600" dirty="0"/>
                  <a:t> </a:t>
                </a:r>
                <a:r>
                  <a:rPr lang="hu-HU" sz="1600" dirty="0"/>
                  <a:t>= (&lt;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&gt;) = &lt;</a:t>
                </a:r>
                <a:r>
                  <a:rPr lang="pt-BR" sz="1600" dirty="0"/>
                  <a:t> </a:t>
                </a:r>
                <a:r>
                  <a:rPr lang="hu-HU" sz="1600" dirty="0"/>
                  <a:t>b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pt-BR" sz="1600" dirty="0"/>
                  <a:t>B</a:t>
                </a:r>
                <a:r>
                  <a:rPr lang="pt-BR" sz="1600" baseline="-25000" dirty="0"/>
                  <a:t>n</a:t>
                </a:r>
                <a:r>
                  <a:rPr lang="pt-BR" sz="1600" dirty="0"/>
                  <a:t>, ahol n=1,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3,</a:t>
                </a:r>
                <a:r>
                  <a:rPr lang="hu-HU" sz="1600" dirty="0"/>
                  <a:t> </a:t>
                </a:r>
                <a:r>
                  <a:rPr lang="pt-BR" sz="1600" dirty="0"/>
                  <a:t>4,</a:t>
                </a:r>
                <a:r>
                  <a:rPr lang="hu-HU" sz="1600" dirty="0"/>
                  <a:t> </a:t>
                </a:r>
                <a:r>
                  <a:rPr lang="pt-BR" sz="1600" dirty="0"/>
                  <a:t>5,</a:t>
                </a:r>
                <a:r>
                  <a:rPr lang="hu-HU" sz="1600" dirty="0"/>
                  <a:t> </a:t>
                </a:r>
                <a:r>
                  <a:rPr lang="pt-BR" sz="1600" dirty="0"/>
                  <a:t>6</a:t>
                </a:r>
                <a:r>
                  <a:rPr lang="hu-HU" sz="1600" dirty="0"/>
                  <a:t>, 7</a:t>
                </a:r>
              </a:p>
              <a:p>
                <a:pPr lvl="2"/>
                <a:r>
                  <a:rPr lang="pt-BR" sz="1600" dirty="0"/>
                  <a:t>n = i v n = j, b</a:t>
                </a:r>
                <a:r>
                  <a:rPr lang="pt-BR" sz="1600" baseline="-25000" dirty="0"/>
                  <a:t>n</a:t>
                </a:r>
                <a:r>
                  <a:rPr lang="pt-BR" sz="1600" dirty="0"/>
                  <a:t>=k</a:t>
                </a:r>
                <a:endParaRPr lang="hu-HU" sz="12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 r="-3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48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| k E {1, 2, 3} &amp; i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j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i!=j}, ahol ha k=1 akkor jobbról balra ha k=2 akkor balról jobbra visz a csónak. Ha k=3 akkor csónakba szálunk.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)={&lt;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 | 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∈ A ∧ (k=1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=2) ∧ (k=2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=1) ∧ (k=3 →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1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1)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1)  V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2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2)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2))}, ahol 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∈ O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pt-BR" sz="1600" dirty="0"/>
                  <a:t> </a:t>
                </a:r>
                <a:r>
                  <a:rPr lang="hu-HU" sz="1600" dirty="0"/>
                  <a:t>= (&lt;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&gt;) = &lt;</a:t>
                </a:r>
                <a:r>
                  <a:rPr lang="pt-BR" sz="1600" dirty="0"/>
                  <a:t> </a:t>
                </a:r>
                <a:r>
                  <a:rPr lang="hu-HU" sz="1600" dirty="0"/>
                  <a:t>b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pt-BR" sz="1600" dirty="0"/>
                  <a:t>B</a:t>
                </a:r>
                <a:r>
                  <a:rPr lang="pt-BR" sz="1600" baseline="-25000" dirty="0"/>
                  <a:t>n</a:t>
                </a:r>
                <a:r>
                  <a:rPr lang="pt-BR" sz="1600" dirty="0"/>
                  <a:t>, ahol n=1,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3,</a:t>
                </a:r>
                <a:r>
                  <a:rPr lang="hu-HU" sz="1600" dirty="0"/>
                  <a:t> </a:t>
                </a:r>
                <a:r>
                  <a:rPr lang="pt-BR" sz="1600" dirty="0"/>
                  <a:t>4,</a:t>
                </a:r>
                <a:r>
                  <a:rPr lang="hu-HU" sz="1600" dirty="0"/>
                  <a:t> </a:t>
                </a:r>
                <a:r>
                  <a:rPr lang="pt-BR" sz="1600" dirty="0"/>
                  <a:t>5,</a:t>
                </a:r>
                <a:r>
                  <a:rPr lang="hu-HU" sz="1600" dirty="0"/>
                  <a:t> </a:t>
                </a:r>
                <a:r>
                  <a:rPr lang="pt-BR" sz="1600" dirty="0"/>
                  <a:t>6</a:t>
                </a:r>
                <a:r>
                  <a:rPr lang="hu-HU" sz="1600" dirty="0"/>
                  <a:t>, 7</a:t>
                </a:r>
              </a:p>
              <a:p>
                <a:pPr lvl="2"/>
                <a:r>
                  <a:rPr lang="pt-BR" sz="1600" dirty="0"/>
                  <a:t>n = i v n = j, b</a:t>
                </a:r>
                <a:r>
                  <a:rPr lang="pt-BR" sz="1600" baseline="-25000" dirty="0"/>
                  <a:t>n</a:t>
                </a:r>
                <a:r>
                  <a:rPr lang="pt-BR" sz="1600" dirty="0"/>
                  <a:t>=k</a:t>
                </a:r>
                <a:endParaRPr lang="hu-HU" sz="1600" dirty="0"/>
              </a:p>
              <a:p>
                <a:pPr lvl="2"/>
                <a:r>
                  <a:rPr lang="hu-HU" sz="1600" dirty="0"/>
                  <a:t>b</a:t>
                </a:r>
                <a:r>
                  <a:rPr lang="hu-HU" sz="1600" baseline="-25000" dirty="0"/>
                  <a:t>7</a:t>
                </a:r>
                <a:r>
                  <a:rPr lang="pt-BR" sz="1600" dirty="0"/>
                  <a:t> =</a:t>
                </a:r>
                <a:r>
                  <a:rPr lang="hu-HU" sz="1600" dirty="0"/>
                  <a:t> </a:t>
                </a:r>
                <a:r>
                  <a:rPr lang="pt-BR" sz="1600" dirty="0"/>
                  <a:t>k</a:t>
                </a:r>
                <a:endParaRPr lang="hu-HU" sz="12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 r="-3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77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| k E {1, 2, 3} &amp; i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j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2, 3, 4, 5, 6}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i!=j}, ahol ha k=1 akkor jobbról balra ha k=2 akkor balról jobbra visz a csónak. Ha k=3 akkor csónakba szálunk.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)={&lt;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 | &lt;</a:t>
                </a:r>
                <a:r>
                  <a:rPr lang="pt-BR" sz="1600" dirty="0"/>
                  <a:t> 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 ∈ A ∧ (k=1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=2) ∧ (k=2 → 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3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3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=1) ∧ (k=3 →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1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1)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1)  V ((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/>
                  <a:t> = 2 V a</a:t>
                </a:r>
                <a:r>
                  <a:rPr lang="hu-HU" sz="1600" baseline="-25000" dirty="0"/>
                  <a:t>j</a:t>
                </a:r>
                <a:r>
                  <a:rPr lang="hu-HU" sz="1600" dirty="0"/>
                  <a:t> = 2) ∧ a</a:t>
                </a:r>
                <a:r>
                  <a:rPr lang="hu-HU" sz="1600" baseline="-25000" dirty="0"/>
                  <a:t>7</a:t>
                </a:r>
                <a:r>
                  <a:rPr lang="hu-HU" sz="1600" dirty="0"/>
                  <a:t> = 2))}, ahol 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∈ O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k,i,j</a:t>
                </a:r>
                <a:r>
                  <a:rPr lang="pt-BR" sz="1600" dirty="0"/>
                  <a:t> </a:t>
                </a:r>
                <a:r>
                  <a:rPr lang="hu-HU" sz="1600" dirty="0"/>
                  <a:t>= (&lt;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&gt;) = &lt;</a:t>
                </a:r>
                <a:r>
                  <a:rPr lang="pt-BR" sz="1600" dirty="0"/>
                  <a:t> </a:t>
                </a:r>
                <a:r>
                  <a:rPr lang="hu-HU" sz="1600" dirty="0"/>
                  <a:t>b</a:t>
                </a:r>
                <a:r>
                  <a:rPr lang="pt-BR" sz="1600" baseline="-25000" dirty="0"/>
                  <a:t>1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2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3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4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5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pt-BR" sz="1600" baseline="-25000" dirty="0"/>
                  <a:t>6</a:t>
                </a:r>
                <a:r>
                  <a:rPr lang="pt-BR" sz="1600" dirty="0"/>
                  <a:t>,</a:t>
                </a:r>
                <a:r>
                  <a:rPr lang="hu-HU" sz="1600" dirty="0"/>
                  <a:t> b</a:t>
                </a:r>
                <a:r>
                  <a:rPr lang="hu-HU" sz="1600" baseline="-25000" dirty="0"/>
                  <a:t>7</a:t>
                </a:r>
                <a:r>
                  <a:rPr lang="pt-BR" sz="1600" baseline="-25000" dirty="0"/>
                  <a:t> 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pt-BR" sz="1600" dirty="0"/>
                  <a:t>B</a:t>
                </a:r>
                <a:r>
                  <a:rPr lang="pt-BR" sz="1600" baseline="-25000" dirty="0"/>
                  <a:t>n</a:t>
                </a:r>
                <a:r>
                  <a:rPr lang="pt-BR" sz="1600" dirty="0"/>
                  <a:t>, ahol n=1,</a:t>
                </a:r>
                <a:r>
                  <a:rPr lang="hu-HU" sz="1600" dirty="0"/>
                  <a:t> </a:t>
                </a:r>
                <a:r>
                  <a:rPr lang="pt-BR" sz="1600" dirty="0"/>
                  <a:t>2,</a:t>
                </a:r>
                <a:r>
                  <a:rPr lang="hu-HU" sz="1600" dirty="0"/>
                  <a:t> </a:t>
                </a:r>
                <a:r>
                  <a:rPr lang="pt-BR" sz="1600" dirty="0"/>
                  <a:t>3,</a:t>
                </a:r>
                <a:r>
                  <a:rPr lang="hu-HU" sz="1600" dirty="0"/>
                  <a:t> </a:t>
                </a:r>
                <a:r>
                  <a:rPr lang="pt-BR" sz="1600" dirty="0"/>
                  <a:t>4,</a:t>
                </a:r>
                <a:r>
                  <a:rPr lang="hu-HU" sz="1600" dirty="0"/>
                  <a:t> </a:t>
                </a:r>
                <a:r>
                  <a:rPr lang="pt-BR" sz="1600" dirty="0"/>
                  <a:t>5,</a:t>
                </a:r>
                <a:r>
                  <a:rPr lang="hu-HU" sz="1600" dirty="0"/>
                  <a:t> </a:t>
                </a:r>
                <a:r>
                  <a:rPr lang="pt-BR" sz="1600" dirty="0"/>
                  <a:t>6</a:t>
                </a:r>
                <a:r>
                  <a:rPr lang="hu-HU" sz="1600" dirty="0"/>
                  <a:t>, 7</a:t>
                </a:r>
              </a:p>
              <a:p>
                <a:pPr lvl="2"/>
                <a:r>
                  <a:rPr lang="pt-BR" sz="1600" dirty="0"/>
                  <a:t>n = i v n = j, b</a:t>
                </a:r>
                <a:r>
                  <a:rPr lang="pt-BR" sz="1600" baseline="-25000" dirty="0"/>
                  <a:t>n</a:t>
                </a:r>
                <a:r>
                  <a:rPr lang="pt-BR" sz="1600" dirty="0"/>
                  <a:t>=k</a:t>
                </a:r>
                <a:endParaRPr lang="hu-HU" sz="1600" dirty="0"/>
              </a:p>
              <a:p>
                <a:pPr lvl="2"/>
                <a:r>
                  <a:rPr lang="hu-HU" sz="1600" dirty="0"/>
                  <a:t>b</a:t>
                </a:r>
                <a:r>
                  <a:rPr lang="hu-HU" sz="1600" baseline="-25000" dirty="0"/>
                  <a:t>7</a:t>
                </a:r>
                <a:r>
                  <a:rPr lang="pt-BR" sz="1600" dirty="0"/>
                  <a:t> =</a:t>
                </a:r>
                <a:r>
                  <a:rPr lang="hu-HU" sz="1600" dirty="0"/>
                  <a:t> </a:t>
                </a:r>
                <a:r>
                  <a:rPr lang="pt-BR" sz="1600" dirty="0"/>
                  <a:t>k</a:t>
                </a:r>
                <a:endParaRPr lang="hu-HU" sz="1600" baseline="-25000" dirty="0"/>
              </a:p>
              <a:p>
                <a:pPr lvl="2"/>
                <a:r>
                  <a:rPr lang="hu-HU" sz="1600" dirty="0"/>
                  <a:t>b</a:t>
                </a:r>
                <a:r>
                  <a:rPr lang="pt-BR" sz="1600" baseline="-25000" dirty="0"/>
                  <a:t>n</a:t>
                </a:r>
                <a:r>
                  <a:rPr lang="hu-HU" sz="1600" dirty="0"/>
                  <a:t> </a:t>
                </a:r>
                <a:r>
                  <a:rPr lang="pt-BR" sz="1600" dirty="0"/>
                  <a:t>=</a:t>
                </a:r>
                <a:r>
                  <a:rPr lang="hu-HU" sz="1600" dirty="0"/>
                  <a:t> </a:t>
                </a:r>
                <a:r>
                  <a:rPr lang="pt-BR" sz="1600" dirty="0"/>
                  <a:t>a</a:t>
                </a:r>
                <a:r>
                  <a:rPr lang="pt-BR" sz="1600" baseline="-25000" dirty="0"/>
                  <a:t>n</a:t>
                </a:r>
                <a:r>
                  <a:rPr lang="pt-BR" sz="1600" dirty="0"/>
                  <a:t> egyébként</a:t>
                </a:r>
                <a:endParaRPr lang="hu-HU" sz="12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 r="-3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6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3888559-F96F-4F05-BA6D-E5FC80EA1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57" y="1690688"/>
            <a:ext cx="6487885" cy="38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7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9AFF68D-5E65-498A-94D4-E06EA615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500" dirty="0"/>
              <a:t>1996: </a:t>
            </a:r>
            <a:r>
              <a:rPr lang="hu-HU" sz="1500" dirty="0" err="1"/>
              <a:t>IBM’s</a:t>
            </a:r>
            <a:r>
              <a:rPr lang="hu-HU" sz="1500" dirty="0"/>
              <a:t> Deep </a:t>
            </a:r>
            <a:r>
              <a:rPr lang="hu-HU" sz="1500" dirty="0" err="1"/>
              <a:t>Blue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machine</a:t>
            </a:r>
            <a:r>
              <a:rPr lang="hu-HU" sz="1500" dirty="0"/>
              <a:t> </a:t>
            </a:r>
            <a:r>
              <a:rPr lang="hu-HU" sz="1500" dirty="0" err="1"/>
              <a:t>wins</a:t>
            </a:r>
            <a:r>
              <a:rPr lang="hu-HU" sz="1500" dirty="0"/>
              <a:t> a game </a:t>
            </a:r>
            <a:r>
              <a:rPr lang="hu-HU" sz="1500" dirty="0" err="1"/>
              <a:t>against</a:t>
            </a:r>
            <a:r>
              <a:rPr lang="hu-HU" sz="1500" dirty="0"/>
              <a:t> </a:t>
            </a:r>
            <a:r>
              <a:rPr lang="hu-HU" sz="1500" dirty="0" err="1"/>
              <a:t>world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champion</a:t>
            </a:r>
            <a:r>
              <a:rPr lang="hu-HU" sz="1500" dirty="0"/>
              <a:t> </a:t>
            </a:r>
            <a:r>
              <a:rPr lang="hu-HU" sz="1500" dirty="0" err="1"/>
              <a:t>Garry</a:t>
            </a:r>
            <a:r>
              <a:rPr lang="hu-HU" sz="1500" dirty="0"/>
              <a:t>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but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match</a:t>
            </a:r>
            <a:r>
              <a:rPr lang="hu-HU" sz="1500" dirty="0"/>
              <a:t> 2-4. A </a:t>
            </a:r>
            <a:r>
              <a:rPr lang="hu-HU" sz="1500" dirty="0" err="1"/>
              <a:t>year</a:t>
            </a:r>
            <a:r>
              <a:rPr lang="hu-HU" sz="1500" dirty="0"/>
              <a:t> </a:t>
            </a:r>
            <a:r>
              <a:rPr lang="hu-HU" sz="1500" dirty="0" err="1"/>
              <a:t>later</a:t>
            </a:r>
            <a:r>
              <a:rPr lang="hu-HU" sz="1500" dirty="0"/>
              <a:t>,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rematch</a:t>
            </a:r>
            <a:r>
              <a:rPr lang="hu-HU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429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9AFF68D-5E65-498A-94D4-E06EA615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500" dirty="0"/>
              <a:t>1996: </a:t>
            </a:r>
            <a:r>
              <a:rPr lang="hu-HU" sz="1500" dirty="0" err="1"/>
              <a:t>IBM’s</a:t>
            </a:r>
            <a:r>
              <a:rPr lang="hu-HU" sz="1500" dirty="0"/>
              <a:t> Deep </a:t>
            </a:r>
            <a:r>
              <a:rPr lang="hu-HU" sz="1500" dirty="0" err="1"/>
              <a:t>Blue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machine</a:t>
            </a:r>
            <a:r>
              <a:rPr lang="hu-HU" sz="1500" dirty="0"/>
              <a:t> </a:t>
            </a:r>
            <a:r>
              <a:rPr lang="hu-HU" sz="1500" dirty="0" err="1"/>
              <a:t>wins</a:t>
            </a:r>
            <a:r>
              <a:rPr lang="hu-HU" sz="1500" dirty="0"/>
              <a:t> a game </a:t>
            </a:r>
            <a:r>
              <a:rPr lang="hu-HU" sz="1500" dirty="0" err="1"/>
              <a:t>against</a:t>
            </a:r>
            <a:r>
              <a:rPr lang="hu-HU" sz="1500" dirty="0"/>
              <a:t> </a:t>
            </a:r>
            <a:r>
              <a:rPr lang="hu-HU" sz="1500" dirty="0" err="1"/>
              <a:t>world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champion</a:t>
            </a:r>
            <a:r>
              <a:rPr lang="hu-HU" sz="1500" dirty="0"/>
              <a:t> </a:t>
            </a:r>
            <a:r>
              <a:rPr lang="hu-HU" sz="1500" dirty="0" err="1"/>
              <a:t>Garry</a:t>
            </a:r>
            <a:r>
              <a:rPr lang="hu-HU" sz="1500" dirty="0"/>
              <a:t>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but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match</a:t>
            </a:r>
            <a:r>
              <a:rPr lang="hu-HU" sz="1500" dirty="0"/>
              <a:t> 2-4. A </a:t>
            </a:r>
            <a:r>
              <a:rPr lang="hu-HU" sz="1500" dirty="0" err="1"/>
              <a:t>year</a:t>
            </a:r>
            <a:r>
              <a:rPr lang="hu-HU" sz="1500" dirty="0"/>
              <a:t> </a:t>
            </a:r>
            <a:r>
              <a:rPr lang="hu-HU" sz="1500" dirty="0" err="1"/>
              <a:t>later</a:t>
            </a:r>
            <a:r>
              <a:rPr lang="hu-HU" sz="1500" dirty="0"/>
              <a:t>,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rematch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2007: </a:t>
            </a:r>
            <a:r>
              <a:rPr lang="hu-HU" sz="1500" dirty="0" err="1"/>
              <a:t>Checkers</a:t>
            </a:r>
            <a:r>
              <a:rPr lang="hu-HU" sz="1500" dirty="0"/>
              <a:t> is </a:t>
            </a:r>
            <a:r>
              <a:rPr lang="hu-HU" sz="1500" dirty="0" err="1"/>
              <a:t>solved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 </a:t>
            </a:r>
            <a:r>
              <a:rPr lang="hu-HU" sz="1500" dirty="0" err="1"/>
              <a:t>researchers</a:t>
            </a:r>
            <a:r>
              <a:rPr lang="hu-HU" sz="1500" dirty="0"/>
              <a:t> </a:t>
            </a:r>
            <a:r>
              <a:rPr lang="hu-HU" sz="1500" dirty="0" err="1"/>
              <a:t>at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University of Alberta in </a:t>
            </a:r>
            <a:r>
              <a:rPr lang="hu-HU" sz="1500" dirty="0" err="1"/>
              <a:t>Canada</a:t>
            </a:r>
            <a:r>
              <a:rPr lang="hu-HU" sz="1500" dirty="0"/>
              <a:t>. </a:t>
            </a:r>
            <a:r>
              <a:rPr lang="hu-HU" sz="1500" dirty="0" err="1"/>
              <a:t>After</a:t>
            </a:r>
            <a:r>
              <a:rPr lang="hu-HU" sz="1500" dirty="0"/>
              <a:t> </a:t>
            </a:r>
            <a:r>
              <a:rPr lang="hu-HU" sz="1500" dirty="0" err="1"/>
              <a:t>sifting</a:t>
            </a:r>
            <a:r>
              <a:rPr lang="hu-HU" sz="1500" dirty="0"/>
              <a:t> </a:t>
            </a:r>
            <a:r>
              <a:rPr lang="hu-HU" sz="1500" dirty="0" err="1"/>
              <a:t>through</a:t>
            </a:r>
            <a:r>
              <a:rPr lang="hu-HU" sz="1500" dirty="0"/>
              <a:t> 500bn </a:t>
            </a:r>
            <a:r>
              <a:rPr lang="hu-HU" sz="1500" dirty="0" err="1"/>
              <a:t>positions</a:t>
            </a:r>
            <a:r>
              <a:rPr lang="hu-HU" sz="1500" dirty="0"/>
              <a:t>, </a:t>
            </a:r>
            <a:r>
              <a:rPr lang="hu-HU" sz="1500" dirty="0" err="1"/>
              <a:t>they</a:t>
            </a:r>
            <a:r>
              <a:rPr lang="hu-HU" sz="1500" dirty="0"/>
              <a:t> </a:t>
            </a:r>
            <a:r>
              <a:rPr lang="hu-HU" sz="1500" dirty="0" err="1"/>
              <a:t>build</a:t>
            </a:r>
            <a:r>
              <a:rPr lang="hu-HU" sz="1500" dirty="0"/>
              <a:t> a </a:t>
            </a:r>
            <a:r>
              <a:rPr lang="hu-HU" sz="1500" dirty="0" err="1"/>
              <a:t>checkers</a:t>
            </a:r>
            <a:r>
              <a:rPr lang="hu-HU" sz="1500" dirty="0"/>
              <a:t>-playing computer </a:t>
            </a:r>
            <a:r>
              <a:rPr lang="hu-HU" sz="1500" dirty="0" err="1"/>
              <a:t>programme</a:t>
            </a:r>
            <a:r>
              <a:rPr lang="hu-HU" sz="1500" dirty="0"/>
              <a:t> </a:t>
            </a:r>
            <a:r>
              <a:rPr lang="hu-HU" sz="1500" dirty="0" err="1"/>
              <a:t>that</a:t>
            </a:r>
            <a:r>
              <a:rPr lang="hu-HU" sz="1500" dirty="0"/>
              <a:t> </a:t>
            </a:r>
            <a:r>
              <a:rPr lang="hu-HU" sz="1500" dirty="0" err="1"/>
              <a:t>can’t</a:t>
            </a:r>
            <a:r>
              <a:rPr lang="hu-HU" sz="1500" dirty="0"/>
              <a:t> be beaten. </a:t>
            </a:r>
          </a:p>
        </p:txBody>
      </p:sp>
    </p:spTree>
    <p:extLst>
      <p:ext uri="{BB962C8B-B14F-4D97-AF65-F5344CB8AC3E}">
        <p14:creationId xmlns:p14="http://schemas.microsoft.com/office/powerpoint/2010/main" val="89291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9AFF68D-5E65-498A-94D4-E06EA615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500" dirty="0"/>
              <a:t>1996: </a:t>
            </a:r>
            <a:r>
              <a:rPr lang="hu-HU" sz="1500" dirty="0" err="1"/>
              <a:t>IBM’s</a:t>
            </a:r>
            <a:r>
              <a:rPr lang="hu-HU" sz="1500" dirty="0"/>
              <a:t> Deep </a:t>
            </a:r>
            <a:r>
              <a:rPr lang="hu-HU" sz="1500" dirty="0" err="1"/>
              <a:t>Blue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machine</a:t>
            </a:r>
            <a:r>
              <a:rPr lang="hu-HU" sz="1500" dirty="0"/>
              <a:t> </a:t>
            </a:r>
            <a:r>
              <a:rPr lang="hu-HU" sz="1500" dirty="0" err="1"/>
              <a:t>wins</a:t>
            </a:r>
            <a:r>
              <a:rPr lang="hu-HU" sz="1500" dirty="0"/>
              <a:t> a game </a:t>
            </a:r>
            <a:r>
              <a:rPr lang="hu-HU" sz="1500" dirty="0" err="1"/>
              <a:t>against</a:t>
            </a:r>
            <a:r>
              <a:rPr lang="hu-HU" sz="1500" dirty="0"/>
              <a:t> </a:t>
            </a:r>
            <a:r>
              <a:rPr lang="hu-HU" sz="1500" dirty="0" err="1"/>
              <a:t>world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champion</a:t>
            </a:r>
            <a:r>
              <a:rPr lang="hu-HU" sz="1500" dirty="0"/>
              <a:t> </a:t>
            </a:r>
            <a:r>
              <a:rPr lang="hu-HU" sz="1500" dirty="0" err="1"/>
              <a:t>Garry</a:t>
            </a:r>
            <a:r>
              <a:rPr lang="hu-HU" sz="1500" dirty="0"/>
              <a:t>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but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match</a:t>
            </a:r>
            <a:r>
              <a:rPr lang="hu-HU" sz="1500" dirty="0"/>
              <a:t> 2-4. A </a:t>
            </a:r>
            <a:r>
              <a:rPr lang="hu-HU" sz="1500" dirty="0" err="1"/>
              <a:t>year</a:t>
            </a:r>
            <a:r>
              <a:rPr lang="hu-HU" sz="1500" dirty="0"/>
              <a:t> </a:t>
            </a:r>
            <a:r>
              <a:rPr lang="hu-HU" sz="1500" dirty="0" err="1"/>
              <a:t>later</a:t>
            </a:r>
            <a:r>
              <a:rPr lang="hu-HU" sz="1500" dirty="0"/>
              <a:t>,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rematch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2007: </a:t>
            </a:r>
            <a:r>
              <a:rPr lang="hu-HU" sz="1500" dirty="0" err="1"/>
              <a:t>Checkers</a:t>
            </a:r>
            <a:r>
              <a:rPr lang="hu-HU" sz="1500" dirty="0"/>
              <a:t> is </a:t>
            </a:r>
            <a:r>
              <a:rPr lang="hu-HU" sz="1500" dirty="0" err="1"/>
              <a:t>solved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 </a:t>
            </a:r>
            <a:r>
              <a:rPr lang="hu-HU" sz="1500" dirty="0" err="1"/>
              <a:t>researchers</a:t>
            </a:r>
            <a:r>
              <a:rPr lang="hu-HU" sz="1500" dirty="0"/>
              <a:t> </a:t>
            </a:r>
            <a:r>
              <a:rPr lang="hu-HU" sz="1500" dirty="0" err="1"/>
              <a:t>at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University of Alberta in </a:t>
            </a:r>
            <a:r>
              <a:rPr lang="hu-HU" sz="1500" dirty="0" err="1"/>
              <a:t>Canada</a:t>
            </a:r>
            <a:r>
              <a:rPr lang="hu-HU" sz="1500" dirty="0"/>
              <a:t>. </a:t>
            </a:r>
            <a:r>
              <a:rPr lang="hu-HU" sz="1500" dirty="0" err="1"/>
              <a:t>After</a:t>
            </a:r>
            <a:r>
              <a:rPr lang="hu-HU" sz="1500" dirty="0"/>
              <a:t> </a:t>
            </a:r>
            <a:r>
              <a:rPr lang="hu-HU" sz="1500" dirty="0" err="1"/>
              <a:t>sifting</a:t>
            </a:r>
            <a:r>
              <a:rPr lang="hu-HU" sz="1500" dirty="0"/>
              <a:t> </a:t>
            </a:r>
            <a:r>
              <a:rPr lang="hu-HU" sz="1500" dirty="0" err="1"/>
              <a:t>through</a:t>
            </a:r>
            <a:r>
              <a:rPr lang="hu-HU" sz="1500" dirty="0"/>
              <a:t> 500bn </a:t>
            </a:r>
            <a:r>
              <a:rPr lang="hu-HU" sz="1500" dirty="0" err="1"/>
              <a:t>positions</a:t>
            </a:r>
            <a:r>
              <a:rPr lang="hu-HU" sz="1500" dirty="0"/>
              <a:t>, </a:t>
            </a:r>
            <a:r>
              <a:rPr lang="hu-HU" sz="1500" dirty="0" err="1"/>
              <a:t>they</a:t>
            </a:r>
            <a:r>
              <a:rPr lang="hu-HU" sz="1500" dirty="0"/>
              <a:t> </a:t>
            </a:r>
            <a:r>
              <a:rPr lang="hu-HU" sz="1500" dirty="0" err="1"/>
              <a:t>build</a:t>
            </a:r>
            <a:r>
              <a:rPr lang="hu-HU" sz="1500" dirty="0"/>
              <a:t> a </a:t>
            </a:r>
            <a:r>
              <a:rPr lang="hu-HU" sz="1500" dirty="0" err="1"/>
              <a:t>checkers</a:t>
            </a:r>
            <a:r>
              <a:rPr lang="hu-HU" sz="1500" dirty="0"/>
              <a:t>-playing computer </a:t>
            </a:r>
            <a:r>
              <a:rPr lang="hu-HU" sz="1500" dirty="0" err="1"/>
              <a:t>programme</a:t>
            </a:r>
            <a:r>
              <a:rPr lang="hu-HU" sz="1500" dirty="0"/>
              <a:t> </a:t>
            </a:r>
            <a:r>
              <a:rPr lang="hu-HU" sz="1500" dirty="0" err="1"/>
              <a:t>that</a:t>
            </a:r>
            <a:r>
              <a:rPr lang="hu-HU" sz="1500" dirty="0"/>
              <a:t> </a:t>
            </a:r>
            <a:r>
              <a:rPr lang="hu-HU" sz="1500" dirty="0" err="1"/>
              <a:t>can’t</a:t>
            </a:r>
            <a:r>
              <a:rPr lang="hu-HU" sz="1500" dirty="0"/>
              <a:t> be beaten.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2011: </a:t>
            </a:r>
            <a:r>
              <a:rPr lang="hu-HU" sz="1500" dirty="0" err="1"/>
              <a:t>IBM’s</a:t>
            </a:r>
            <a:r>
              <a:rPr lang="hu-HU" sz="1500" dirty="0"/>
              <a:t> Watson computer </a:t>
            </a:r>
            <a:r>
              <a:rPr lang="hu-HU" sz="1500" dirty="0" err="1"/>
              <a:t>defeats</a:t>
            </a:r>
            <a:r>
              <a:rPr lang="hu-HU" sz="1500" dirty="0"/>
              <a:t> TV gameshow </a:t>
            </a:r>
            <a:r>
              <a:rPr lang="hu-HU" sz="1500" dirty="0" err="1"/>
              <a:t>Jeopardy</a:t>
            </a:r>
            <a:r>
              <a:rPr lang="hu-HU" sz="1500" dirty="0"/>
              <a:t>! </a:t>
            </a:r>
            <a:r>
              <a:rPr lang="hu-HU" sz="1500" dirty="0" err="1"/>
              <a:t>champions</a:t>
            </a:r>
            <a:r>
              <a:rPr lang="hu-HU" sz="1500" dirty="0"/>
              <a:t> Brad </a:t>
            </a:r>
            <a:r>
              <a:rPr lang="hu-HU" sz="1500" dirty="0" err="1"/>
              <a:t>Rutter</a:t>
            </a:r>
            <a:r>
              <a:rPr lang="hu-HU" sz="1500" dirty="0"/>
              <a:t> and Ken </a:t>
            </a:r>
            <a:r>
              <a:rPr lang="hu-HU" sz="1500" dirty="0" err="1"/>
              <a:t>Jennings</a:t>
            </a:r>
            <a:r>
              <a:rPr lang="hu-HU" sz="1500" dirty="0"/>
              <a:t>, </a:t>
            </a:r>
            <a:r>
              <a:rPr lang="hu-HU" sz="1500" dirty="0" err="1"/>
              <a:t>claiming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$1m </a:t>
            </a:r>
            <a:r>
              <a:rPr lang="hu-HU" sz="1500" dirty="0" err="1"/>
              <a:t>first</a:t>
            </a:r>
            <a:r>
              <a:rPr lang="hu-HU" sz="1500" dirty="0"/>
              <a:t> </a:t>
            </a:r>
            <a:r>
              <a:rPr lang="hu-HU" sz="1500" dirty="0" err="1"/>
              <a:t>prize</a:t>
            </a:r>
            <a:r>
              <a:rPr lang="hu-HU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152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9AFF68D-5E65-498A-94D4-E06EA615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500" dirty="0"/>
              <a:t>1996: </a:t>
            </a:r>
            <a:r>
              <a:rPr lang="hu-HU" sz="1500" dirty="0" err="1"/>
              <a:t>IBM’s</a:t>
            </a:r>
            <a:r>
              <a:rPr lang="hu-HU" sz="1500" dirty="0"/>
              <a:t> Deep </a:t>
            </a:r>
            <a:r>
              <a:rPr lang="hu-HU" sz="1500" dirty="0" err="1"/>
              <a:t>Blue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machine</a:t>
            </a:r>
            <a:r>
              <a:rPr lang="hu-HU" sz="1500" dirty="0"/>
              <a:t> </a:t>
            </a:r>
            <a:r>
              <a:rPr lang="hu-HU" sz="1500" dirty="0" err="1"/>
              <a:t>wins</a:t>
            </a:r>
            <a:r>
              <a:rPr lang="hu-HU" sz="1500" dirty="0"/>
              <a:t> a game </a:t>
            </a:r>
            <a:r>
              <a:rPr lang="hu-HU" sz="1500" dirty="0" err="1"/>
              <a:t>against</a:t>
            </a:r>
            <a:r>
              <a:rPr lang="hu-HU" sz="1500" dirty="0"/>
              <a:t> </a:t>
            </a:r>
            <a:r>
              <a:rPr lang="hu-HU" sz="1500" dirty="0" err="1"/>
              <a:t>world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champion</a:t>
            </a:r>
            <a:r>
              <a:rPr lang="hu-HU" sz="1500" dirty="0"/>
              <a:t> </a:t>
            </a:r>
            <a:r>
              <a:rPr lang="hu-HU" sz="1500" dirty="0" err="1"/>
              <a:t>Garry</a:t>
            </a:r>
            <a:r>
              <a:rPr lang="hu-HU" sz="1500" dirty="0"/>
              <a:t>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but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match</a:t>
            </a:r>
            <a:r>
              <a:rPr lang="hu-HU" sz="1500" dirty="0"/>
              <a:t> 2-4. A </a:t>
            </a:r>
            <a:r>
              <a:rPr lang="hu-HU" sz="1500" dirty="0" err="1"/>
              <a:t>year</a:t>
            </a:r>
            <a:r>
              <a:rPr lang="hu-HU" sz="1500" dirty="0"/>
              <a:t> </a:t>
            </a:r>
            <a:r>
              <a:rPr lang="hu-HU" sz="1500" dirty="0" err="1"/>
              <a:t>later</a:t>
            </a:r>
            <a:r>
              <a:rPr lang="hu-HU" sz="1500" dirty="0"/>
              <a:t>,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rematch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2007: </a:t>
            </a:r>
            <a:r>
              <a:rPr lang="hu-HU" sz="1500" dirty="0" err="1"/>
              <a:t>Checkers</a:t>
            </a:r>
            <a:r>
              <a:rPr lang="hu-HU" sz="1500" dirty="0"/>
              <a:t> is </a:t>
            </a:r>
            <a:r>
              <a:rPr lang="hu-HU" sz="1500" dirty="0" err="1"/>
              <a:t>solved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 </a:t>
            </a:r>
            <a:r>
              <a:rPr lang="hu-HU" sz="1500" dirty="0" err="1"/>
              <a:t>researchers</a:t>
            </a:r>
            <a:r>
              <a:rPr lang="hu-HU" sz="1500" dirty="0"/>
              <a:t> </a:t>
            </a:r>
            <a:r>
              <a:rPr lang="hu-HU" sz="1500" dirty="0" err="1"/>
              <a:t>at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University of Alberta in </a:t>
            </a:r>
            <a:r>
              <a:rPr lang="hu-HU" sz="1500" dirty="0" err="1"/>
              <a:t>Canada</a:t>
            </a:r>
            <a:r>
              <a:rPr lang="hu-HU" sz="1500" dirty="0"/>
              <a:t>. </a:t>
            </a:r>
            <a:r>
              <a:rPr lang="hu-HU" sz="1500" dirty="0" err="1"/>
              <a:t>After</a:t>
            </a:r>
            <a:r>
              <a:rPr lang="hu-HU" sz="1500" dirty="0"/>
              <a:t> </a:t>
            </a:r>
            <a:r>
              <a:rPr lang="hu-HU" sz="1500" dirty="0" err="1"/>
              <a:t>sifting</a:t>
            </a:r>
            <a:r>
              <a:rPr lang="hu-HU" sz="1500" dirty="0"/>
              <a:t> </a:t>
            </a:r>
            <a:r>
              <a:rPr lang="hu-HU" sz="1500" dirty="0" err="1"/>
              <a:t>through</a:t>
            </a:r>
            <a:r>
              <a:rPr lang="hu-HU" sz="1500" dirty="0"/>
              <a:t> 500bn </a:t>
            </a:r>
            <a:r>
              <a:rPr lang="hu-HU" sz="1500" dirty="0" err="1"/>
              <a:t>positions</a:t>
            </a:r>
            <a:r>
              <a:rPr lang="hu-HU" sz="1500" dirty="0"/>
              <a:t>, </a:t>
            </a:r>
            <a:r>
              <a:rPr lang="hu-HU" sz="1500" dirty="0" err="1"/>
              <a:t>they</a:t>
            </a:r>
            <a:r>
              <a:rPr lang="hu-HU" sz="1500" dirty="0"/>
              <a:t> </a:t>
            </a:r>
            <a:r>
              <a:rPr lang="hu-HU" sz="1500" dirty="0" err="1"/>
              <a:t>build</a:t>
            </a:r>
            <a:r>
              <a:rPr lang="hu-HU" sz="1500" dirty="0"/>
              <a:t> a </a:t>
            </a:r>
            <a:r>
              <a:rPr lang="hu-HU" sz="1500" dirty="0" err="1"/>
              <a:t>checkers</a:t>
            </a:r>
            <a:r>
              <a:rPr lang="hu-HU" sz="1500" dirty="0"/>
              <a:t>-playing computer </a:t>
            </a:r>
            <a:r>
              <a:rPr lang="hu-HU" sz="1500" dirty="0" err="1"/>
              <a:t>programme</a:t>
            </a:r>
            <a:r>
              <a:rPr lang="hu-HU" sz="1500" dirty="0"/>
              <a:t> </a:t>
            </a:r>
            <a:r>
              <a:rPr lang="hu-HU" sz="1500" dirty="0" err="1"/>
              <a:t>that</a:t>
            </a:r>
            <a:r>
              <a:rPr lang="hu-HU" sz="1500" dirty="0"/>
              <a:t> </a:t>
            </a:r>
            <a:r>
              <a:rPr lang="hu-HU" sz="1500" dirty="0" err="1"/>
              <a:t>can’t</a:t>
            </a:r>
            <a:r>
              <a:rPr lang="hu-HU" sz="1500" dirty="0"/>
              <a:t> be beaten.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2011: </a:t>
            </a:r>
            <a:r>
              <a:rPr lang="hu-HU" sz="1500" dirty="0" err="1"/>
              <a:t>IBM’s</a:t>
            </a:r>
            <a:r>
              <a:rPr lang="hu-HU" sz="1500" dirty="0"/>
              <a:t> Watson computer </a:t>
            </a:r>
            <a:r>
              <a:rPr lang="hu-HU" sz="1500" dirty="0" err="1"/>
              <a:t>defeats</a:t>
            </a:r>
            <a:r>
              <a:rPr lang="hu-HU" sz="1500" dirty="0"/>
              <a:t> TV gameshow </a:t>
            </a:r>
            <a:r>
              <a:rPr lang="hu-HU" sz="1500" dirty="0" err="1"/>
              <a:t>Jeopardy</a:t>
            </a:r>
            <a:r>
              <a:rPr lang="hu-HU" sz="1500" dirty="0"/>
              <a:t>! </a:t>
            </a:r>
            <a:r>
              <a:rPr lang="hu-HU" sz="1500" dirty="0" err="1"/>
              <a:t>champions</a:t>
            </a:r>
            <a:r>
              <a:rPr lang="hu-HU" sz="1500" dirty="0"/>
              <a:t> Brad </a:t>
            </a:r>
            <a:r>
              <a:rPr lang="hu-HU" sz="1500" dirty="0" err="1"/>
              <a:t>Rutter</a:t>
            </a:r>
            <a:r>
              <a:rPr lang="hu-HU" sz="1500" dirty="0"/>
              <a:t> and Ken </a:t>
            </a:r>
            <a:r>
              <a:rPr lang="hu-HU" sz="1500" dirty="0" err="1"/>
              <a:t>Jennings</a:t>
            </a:r>
            <a:r>
              <a:rPr lang="hu-HU" sz="1500" dirty="0"/>
              <a:t>, </a:t>
            </a:r>
            <a:r>
              <a:rPr lang="hu-HU" sz="1500" dirty="0" err="1"/>
              <a:t>claiming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$1m </a:t>
            </a:r>
            <a:r>
              <a:rPr lang="hu-HU" sz="1500" dirty="0" err="1"/>
              <a:t>first</a:t>
            </a:r>
            <a:r>
              <a:rPr lang="hu-HU" sz="1500" dirty="0"/>
              <a:t> </a:t>
            </a:r>
            <a:r>
              <a:rPr lang="hu-HU" sz="1500" dirty="0" err="1"/>
              <a:t>prize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2016: Google </a:t>
            </a:r>
            <a:r>
              <a:rPr lang="hu-HU" sz="1500" dirty="0" err="1"/>
              <a:t>DeepMind’s</a:t>
            </a:r>
            <a:r>
              <a:rPr lang="hu-HU" sz="1500" dirty="0"/>
              <a:t> </a:t>
            </a:r>
            <a:r>
              <a:rPr lang="hu-HU" sz="1500" dirty="0" err="1"/>
              <a:t>AlphaGo</a:t>
            </a:r>
            <a:r>
              <a:rPr lang="hu-HU" sz="1500" dirty="0"/>
              <a:t> </a:t>
            </a:r>
            <a:r>
              <a:rPr lang="hu-HU" sz="1500" dirty="0" err="1"/>
              <a:t>defeats</a:t>
            </a:r>
            <a:r>
              <a:rPr lang="hu-HU" sz="1500" dirty="0"/>
              <a:t> </a:t>
            </a:r>
            <a:r>
              <a:rPr lang="hu-HU" sz="1500" dirty="0" err="1"/>
              <a:t>Korean</a:t>
            </a:r>
            <a:r>
              <a:rPr lang="hu-HU" sz="1500" dirty="0"/>
              <a:t> Go </a:t>
            </a:r>
            <a:r>
              <a:rPr lang="hu-HU" sz="1500" dirty="0" err="1"/>
              <a:t>champion</a:t>
            </a:r>
            <a:r>
              <a:rPr lang="hu-HU" sz="1500" dirty="0"/>
              <a:t> Lee </a:t>
            </a:r>
            <a:r>
              <a:rPr lang="hu-HU" sz="1500" dirty="0" err="1"/>
              <a:t>Sedol</a:t>
            </a:r>
            <a:r>
              <a:rPr lang="hu-HU" sz="1500" dirty="0"/>
              <a:t> 4-1. The Korea </a:t>
            </a:r>
            <a:r>
              <a:rPr lang="hu-HU" sz="1500" dirty="0" err="1"/>
              <a:t>Baduk</a:t>
            </a:r>
            <a:r>
              <a:rPr lang="hu-HU" sz="1500" dirty="0"/>
              <a:t> </a:t>
            </a:r>
            <a:r>
              <a:rPr lang="hu-HU" sz="1500" dirty="0" err="1"/>
              <a:t>Association</a:t>
            </a:r>
            <a:r>
              <a:rPr lang="hu-HU" sz="1500" dirty="0"/>
              <a:t> </a:t>
            </a:r>
            <a:r>
              <a:rPr lang="hu-HU" sz="1500" dirty="0" err="1"/>
              <a:t>awards</a:t>
            </a:r>
            <a:r>
              <a:rPr lang="hu-HU" sz="1500" dirty="0"/>
              <a:t> </a:t>
            </a:r>
            <a:r>
              <a:rPr lang="hu-HU" sz="1500" dirty="0" err="1"/>
              <a:t>AlphaGo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highest</a:t>
            </a:r>
            <a:r>
              <a:rPr lang="hu-HU" sz="1500" dirty="0"/>
              <a:t> Go </a:t>
            </a:r>
            <a:r>
              <a:rPr lang="hu-HU" sz="1500" dirty="0" err="1"/>
              <a:t>grandmaster</a:t>
            </a:r>
            <a:r>
              <a:rPr lang="hu-HU" sz="1500" dirty="0"/>
              <a:t> </a:t>
            </a:r>
            <a:r>
              <a:rPr lang="hu-HU" sz="1500" dirty="0" err="1"/>
              <a:t>rank</a:t>
            </a:r>
            <a:r>
              <a:rPr lang="hu-HU" sz="1500" dirty="0"/>
              <a:t>, an </a:t>
            </a:r>
            <a:r>
              <a:rPr lang="hu-HU" sz="1500" dirty="0" err="1"/>
              <a:t>honorary</a:t>
            </a:r>
            <a:r>
              <a:rPr lang="hu-HU" sz="1500" dirty="0"/>
              <a:t> 9 </a:t>
            </a:r>
            <a:r>
              <a:rPr lang="hu-HU" sz="1500" dirty="0" err="1"/>
              <a:t>dan</a:t>
            </a:r>
            <a:r>
              <a:rPr lang="hu-HU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205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9AFF68D-5E65-498A-94D4-E06EA615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500" dirty="0"/>
              <a:t>1996: </a:t>
            </a:r>
            <a:r>
              <a:rPr lang="hu-HU" sz="1500" dirty="0" err="1"/>
              <a:t>IBM’s</a:t>
            </a:r>
            <a:r>
              <a:rPr lang="hu-HU" sz="1500" dirty="0"/>
              <a:t> Deep </a:t>
            </a:r>
            <a:r>
              <a:rPr lang="hu-HU" sz="1500" dirty="0" err="1"/>
              <a:t>Blue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machine</a:t>
            </a:r>
            <a:r>
              <a:rPr lang="hu-HU" sz="1500" dirty="0"/>
              <a:t> </a:t>
            </a:r>
            <a:r>
              <a:rPr lang="hu-HU" sz="1500" dirty="0" err="1"/>
              <a:t>wins</a:t>
            </a:r>
            <a:r>
              <a:rPr lang="hu-HU" sz="1500" dirty="0"/>
              <a:t> a game </a:t>
            </a:r>
            <a:r>
              <a:rPr lang="hu-HU" sz="1500" dirty="0" err="1"/>
              <a:t>against</a:t>
            </a:r>
            <a:r>
              <a:rPr lang="hu-HU" sz="1500" dirty="0"/>
              <a:t> </a:t>
            </a:r>
            <a:r>
              <a:rPr lang="hu-HU" sz="1500" dirty="0" err="1"/>
              <a:t>world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champion</a:t>
            </a:r>
            <a:r>
              <a:rPr lang="hu-HU" sz="1500" dirty="0"/>
              <a:t> </a:t>
            </a:r>
            <a:r>
              <a:rPr lang="hu-HU" sz="1500" dirty="0" err="1"/>
              <a:t>Garry</a:t>
            </a:r>
            <a:r>
              <a:rPr lang="hu-HU" sz="1500" dirty="0"/>
              <a:t>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but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match</a:t>
            </a:r>
            <a:r>
              <a:rPr lang="hu-HU" sz="1500" dirty="0"/>
              <a:t> 2-4. A </a:t>
            </a:r>
            <a:r>
              <a:rPr lang="hu-HU" sz="1500" dirty="0" err="1"/>
              <a:t>year</a:t>
            </a:r>
            <a:r>
              <a:rPr lang="hu-HU" sz="1500" dirty="0"/>
              <a:t> </a:t>
            </a:r>
            <a:r>
              <a:rPr lang="hu-HU" sz="1500" dirty="0" err="1"/>
              <a:t>later</a:t>
            </a:r>
            <a:r>
              <a:rPr lang="hu-HU" sz="1500" dirty="0"/>
              <a:t>,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rematch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2007: </a:t>
            </a:r>
            <a:r>
              <a:rPr lang="hu-HU" sz="1500" dirty="0" err="1"/>
              <a:t>Checkers</a:t>
            </a:r>
            <a:r>
              <a:rPr lang="hu-HU" sz="1500" dirty="0"/>
              <a:t> is </a:t>
            </a:r>
            <a:r>
              <a:rPr lang="hu-HU" sz="1500" dirty="0" err="1"/>
              <a:t>solved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 </a:t>
            </a:r>
            <a:r>
              <a:rPr lang="hu-HU" sz="1500" dirty="0" err="1"/>
              <a:t>researchers</a:t>
            </a:r>
            <a:r>
              <a:rPr lang="hu-HU" sz="1500" dirty="0"/>
              <a:t> </a:t>
            </a:r>
            <a:r>
              <a:rPr lang="hu-HU" sz="1500" dirty="0" err="1"/>
              <a:t>at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University of Alberta in </a:t>
            </a:r>
            <a:r>
              <a:rPr lang="hu-HU" sz="1500" dirty="0" err="1"/>
              <a:t>Canada</a:t>
            </a:r>
            <a:r>
              <a:rPr lang="hu-HU" sz="1500" dirty="0"/>
              <a:t>. </a:t>
            </a:r>
            <a:r>
              <a:rPr lang="hu-HU" sz="1500" dirty="0" err="1"/>
              <a:t>After</a:t>
            </a:r>
            <a:r>
              <a:rPr lang="hu-HU" sz="1500" dirty="0"/>
              <a:t> </a:t>
            </a:r>
            <a:r>
              <a:rPr lang="hu-HU" sz="1500" dirty="0" err="1"/>
              <a:t>sifting</a:t>
            </a:r>
            <a:r>
              <a:rPr lang="hu-HU" sz="1500" dirty="0"/>
              <a:t> </a:t>
            </a:r>
            <a:r>
              <a:rPr lang="hu-HU" sz="1500" dirty="0" err="1"/>
              <a:t>through</a:t>
            </a:r>
            <a:r>
              <a:rPr lang="hu-HU" sz="1500" dirty="0"/>
              <a:t> 500bn </a:t>
            </a:r>
            <a:r>
              <a:rPr lang="hu-HU" sz="1500" dirty="0" err="1"/>
              <a:t>positions</a:t>
            </a:r>
            <a:r>
              <a:rPr lang="hu-HU" sz="1500" dirty="0"/>
              <a:t>, </a:t>
            </a:r>
            <a:r>
              <a:rPr lang="hu-HU" sz="1500" dirty="0" err="1"/>
              <a:t>they</a:t>
            </a:r>
            <a:r>
              <a:rPr lang="hu-HU" sz="1500" dirty="0"/>
              <a:t> </a:t>
            </a:r>
            <a:r>
              <a:rPr lang="hu-HU" sz="1500" dirty="0" err="1"/>
              <a:t>build</a:t>
            </a:r>
            <a:r>
              <a:rPr lang="hu-HU" sz="1500" dirty="0"/>
              <a:t> a </a:t>
            </a:r>
            <a:r>
              <a:rPr lang="hu-HU" sz="1500" dirty="0" err="1"/>
              <a:t>checkers</a:t>
            </a:r>
            <a:r>
              <a:rPr lang="hu-HU" sz="1500" dirty="0"/>
              <a:t>-playing computer </a:t>
            </a:r>
            <a:r>
              <a:rPr lang="hu-HU" sz="1500" dirty="0" err="1"/>
              <a:t>programme</a:t>
            </a:r>
            <a:r>
              <a:rPr lang="hu-HU" sz="1500" dirty="0"/>
              <a:t> </a:t>
            </a:r>
            <a:r>
              <a:rPr lang="hu-HU" sz="1500" dirty="0" err="1"/>
              <a:t>that</a:t>
            </a:r>
            <a:r>
              <a:rPr lang="hu-HU" sz="1500" dirty="0"/>
              <a:t> </a:t>
            </a:r>
            <a:r>
              <a:rPr lang="hu-HU" sz="1500" dirty="0" err="1"/>
              <a:t>can’t</a:t>
            </a:r>
            <a:r>
              <a:rPr lang="hu-HU" sz="1500" dirty="0"/>
              <a:t> be beaten.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2011: </a:t>
            </a:r>
            <a:r>
              <a:rPr lang="hu-HU" sz="1500" dirty="0" err="1"/>
              <a:t>IBM’s</a:t>
            </a:r>
            <a:r>
              <a:rPr lang="hu-HU" sz="1500" dirty="0"/>
              <a:t> Watson computer </a:t>
            </a:r>
            <a:r>
              <a:rPr lang="hu-HU" sz="1500" dirty="0" err="1"/>
              <a:t>defeats</a:t>
            </a:r>
            <a:r>
              <a:rPr lang="hu-HU" sz="1500" dirty="0"/>
              <a:t> TV gameshow </a:t>
            </a:r>
            <a:r>
              <a:rPr lang="hu-HU" sz="1500" dirty="0" err="1"/>
              <a:t>Jeopardy</a:t>
            </a:r>
            <a:r>
              <a:rPr lang="hu-HU" sz="1500" dirty="0"/>
              <a:t>! </a:t>
            </a:r>
            <a:r>
              <a:rPr lang="hu-HU" sz="1500" dirty="0" err="1"/>
              <a:t>champions</a:t>
            </a:r>
            <a:r>
              <a:rPr lang="hu-HU" sz="1500" dirty="0"/>
              <a:t> Brad </a:t>
            </a:r>
            <a:r>
              <a:rPr lang="hu-HU" sz="1500" dirty="0" err="1"/>
              <a:t>Rutter</a:t>
            </a:r>
            <a:r>
              <a:rPr lang="hu-HU" sz="1500" dirty="0"/>
              <a:t> and Ken </a:t>
            </a:r>
            <a:r>
              <a:rPr lang="hu-HU" sz="1500" dirty="0" err="1"/>
              <a:t>Jennings</a:t>
            </a:r>
            <a:r>
              <a:rPr lang="hu-HU" sz="1500" dirty="0"/>
              <a:t>, </a:t>
            </a:r>
            <a:r>
              <a:rPr lang="hu-HU" sz="1500" dirty="0" err="1"/>
              <a:t>claiming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$1m </a:t>
            </a:r>
            <a:r>
              <a:rPr lang="hu-HU" sz="1500" dirty="0" err="1"/>
              <a:t>first</a:t>
            </a:r>
            <a:r>
              <a:rPr lang="hu-HU" sz="1500" dirty="0"/>
              <a:t> </a:t>
            </a:r>
            <a:r>
              <a:rPr lang="hu-HU" sz="1500" dirty="0" err="1"/>
              <a:t>prize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2016: Google </a:t>
            </a:r>
            <a:r>
              <a:rPr lang="hu-HU" sz="1500" dirty="0" err="1"/>
              <a:t>DeepMind’s</a:t>
            </a:r>
            <a:r>
              <a:rPr lang="hu-HU" sz="1500" dirty="0"/>
              <a:t> </a:t>
            </a:r>
            <a:r>
              <a:rPr lang="hu-HU" sz="1500" dirty="0" err="1"/>
              <a:t>AlphaGo</a:t>
            </a:r>
            <a:r>
              <a:rPr lang="hu-HU" sz="1500" dirty="0"/>
              <a:t> </a:t>
            </a:r>
            <a:r>
              <a:rPr lang="hu-HU" sz="1500" dirty="0" err="1"/>
              <a:t>defeats</a:t>
            </a:r>
            <a:r>
              <a:rPr lang="hu-HU" sz="1500" dirty="0"/>
              <a:t> </a:t>
            </a:r>
            <a:r>
              <a:rPr lang="hu-HU" sz="1500" dirty="0" err="1"/>
              <a:t>Korean</a:t>
            </a:r>
            <a:r>
              <a:rPr lang="hu-HU" sz="1500" dirty="0"/>
              <a:t> Go </a:t>
            </a:r>
            <a:r>
              <a:rPr lang="hu-HU" sz="1500" dirty="0" err="1"/>
              <a:t>champion</a:t>
            </a:r>
            <a:r>
              <a:rPr lang="hu-HU" sz="1500" dirty="0"/>
              <a:t> Lee </a:t>
            </a:r>
            <a:r>
              <a:rPr lang="hu-HU" sz="1500" dirty="0" err="1"/>
              <a:t>Sedol</a:t>
            </a:r>
            <a:r>
              <a:rPr lang="hu-HU" sz="1500" dirty="0"/>
              <a:t> 4-1. The Korea </a:t>
            </a:r>
            <a:r>
              <a:rPr lang="hu-HU" sz="1500" dirty="0" err="1"/>
              <a:t>Baduk</a:t>
            </a:r>
            <a:r>
              <a:rPr lang="hu-HU" sz="1500" dirty="0"/>
              <a:t> </a:t>
            </a:r>
            <a:r>
              <a:rPr lang="hu-HU" sz="1500" dirty="0" err="1"/>
              <a:t>Association</a:t>
            </a:r>
            <a:r>
              <a:rPr lang="hu-HU" sz="1500" dirty="0"/>
              <a:t> </a:t>
            </a:r>
            <a:r>
              <a:rPr lang="hu-HU" sz="1500" dirty="0" err="1"/>
              <a:t>awards</a:t>
            </a:r>
            <a:r>
              <a:rPr lang="hu-HU" sz="1500" dirty="0"/>
              <a:t> </a:t>
            </a:r>
            <a:r>
              <a:rPr lang="hu-HU" sz="1500" dirty="0" err="1"/>
              <a:t>AlphaGo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highest</a:t>
            </a:r>
            <a:r>
              <a:rPr lang="hu-HU" sz="1500" dirty="0"/>
              <a:t> Go </a:t>
            </a:r>
            <a:r>
              <a:rPr lang="hu-HU" sz="1500" dirty="0" err="1"/>
              <a:t>grandmaster</a:t>
            </a:r>
            <a:r>
              <a:rPr lang="hu-HU" sz="1500" dirty="0"/>
              <a:t> </a:t>
            </a:r>
            <a:r>
              <a:rPr lang="hu-HU" sz="1500" dirty="0" err="1"/>
              <a:t>rank</a:t>
            </a:r>
            <a:r>
              <a:rPr lang="hu-HU" sz="1500" dirty="0"/>
              <a:t>, an </a:t>
            </a:r>
            <a:r>
              <a:rPr lang="hu-HU" sz="1500" dirty="0" err="1"/>
              <a:t>honorary</a:t>
            </a:r>
            <a:r>
              <a:rPr lang="hu-HU" sz="1500" dirty="0"/>
              <a:t> 9 </a:t>
            </a:r>
            <a:r>
              <a:rPr lang="hu-HU" sz="1500" dirty="0" err="1"/>
              <a:t>dan</a:t>
            </a:r>
            <a:endParaRPr lang="hu-HU" sz="1500" dirty="0"/>
          </a:p>
          <a:p>
            <a:pPr>
              <a:lnSpc>
                <a:spcPct val="100000"/>
              </a:lnSpc>
            </a:pPr>
            <a:r>
              <a:rPr lang="hu-HU" sz="1500" dirty="0"/>
              <a:t>2019: </a:t>
            </a:r>
            <a:r>
              <a:rPr lang="en-US" sz="1500" dirty="0" err="1"/>
              <a:t>Vinyals</a:t>
            </a:r>
            <a:r>
              <a:rPr lang="en-US" sz="1500" dirty="0"/>
              <a:t>, Oriol, et al. "Grandmaster level in StarCraft II using multi-agent reinforcement learning." Nature 575.7782 (2019): 350-354</a:t>
            </a:r>
            <a:r>
              <a:rPr lang="hu-HU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236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9AFF68D-5E65-498A-94D4-E06EA615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500" dirty="0"/>
              <a:t>1996: </a:t>
            </a:r>
            <a:r>
              <a:rPr lang="hu-HU" sz="1500" dirty="0" err="1"/>
              <a:t>IBM’s</a:t>
            </a:r>
            <a:r>
              <a:rPr lang="hu-HU" sz="1500" dirty="0"/>
              <a:t> Deep </a:t>
            </a:r>
            <a:r>
              <a:rPr lang="hu-HU" sz="1500" dirty="0" err="1"/>
              <a:t>Blue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machine</a:t>
            </a:r>
            <a:r>
              <a:rPr lang="hu-HU" sz="1500" dirty="0"/>
              <a:t> </a:t>
            </a:r>
            <a:r>
              <a:rPr lang="hu-HU" sz="1500" dirty="0" err="1"/>
              <a:t>wins</a:t>
            </a:r>
            <a:r>
              <a:rPr lang="hu-HU" sz="1500" dirty="0"/>
              <a:t> a game </a:t>
            </a:r>
            <a:r>
              <a:rPr lang="hu-HU" sz="1500" dirty="0" err="1"/>
              <a:t>against</a:t>
            </a:r>
            <a:r>
              <a:rPr lang="hu-HU" sz="1500" dirty="0"/>
              <a:t> </a:t>
            </a:r>
            <a:r>
              <a:rPr lang="hu-HU" sz="1500" dirty="0" err="1"/>
              <a:t>world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champion</a:t>
            </a:r>
            <a:r>
              <a:rPr lang="hu-HU" sz="1500" dirty="0"/>
              <a:t> </a:t>
            </a:r>
            <a:r>
              <a:rPr lang="hu-HU" sz="1500" dirty="0" err="1"/>
              <a:t>Garry</a:t>
            </a:r>
            <a:r>
              <a:rPr lang="hu-HU" sz="1500" dirty="0"/>
              <a:t>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but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match</a:t>
            </a:r>
            <a:r>
              <a:rPr lang="hu-HU" sz="1500" dirty="0"/>
              <a:t> 2-4. A </a:t>
            </a:r>
            <a:r>
              <a:rPr lang="hu-HU" sz="1500" dirty="0" err="1"/>
              <a:t>year</a:t>
            </a:r>
            <a:r>
              <a:rPr lang="hu-HU" sz="1500" dirty="0"/>
              <a:t> </a:t>
            </a:r>
            <a:r>
              <a:rPr lang="hu-HU" sz="1500" dirty="0" err="1"/>
              <a:t>later</a:t>
            </a:r>
            <a:r>
              <a:rPr lang="hu-HU" sz="1500" dirty="0"/>
              <a:t>,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rematch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2007: </a:t>
            </a:r>
            <a:r>
              <a:rPr lang="hu-HU" sz="1500" dirty="0" err="1"/>
              <a:t>Checkers</a:t>
            </a:r>
            <a:r>
              <a:rPr lang="hu-HU" sz="1500" dirty="0"/>
              <a:t> is </a:t>
            </a:r>
            <a:r>
              <a:rPr lang="hu-HU" sz="1500" dirty="0" err="1"/>
              <a:t>solved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 </a:t>
            </a:r>
            <a:r>
              <a:rPr lang="hu-HU" sz="1500" dirty="0" err="1"/>
              <a:t>researchers</a:t>
            </a:r>
            <a:r>
              <a:rPr lang="hu-HU" sz="1500" dirty="0"/>
              <a:t> </a:t>
            </a:r>
            <a:r>
              <a:rPr lang="hu-HU" sz="1500" dirty="0" err="1"/>
              <a:t>at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University of Alberta in </a:t>
            </a:r>
            <a:r>
              <a:rPr lang="hu-HU" sz="1500" dirty="0" err="1"/>
              <a:t>Canada</a:t>
            </a:r>
            <a:r>
              <a:rPr lang="hu-HU" sz="1500" dirty="0"/>
              <a:t>. </a:t>
            </a:r>
            <a:r>
              <a:rPr lang="hu-HU" sz="1500" dirty="0" err="1"/>
              <a:t>After</a:t>
            </a:r>
            <a:r>
              <a:rPr lang="hu-HU" sz="1500" dirty="0"/>
              <a:t> </a:t>
            </a:r>
            <a:r>
              <a:rPr lang="hu-HU" sz="1500" dirty="0" err="1"/>
              <a:t>sifting</a:t>
            </a:r>
            <a:r>
              <a:rPr lang="hu-HU" sz="1500" dirty="0"/>
              <a:t> </a:t>
            </a:r>
            <a:r>
              <a:rPr lang="hu-HU" sz="1500" dirty="0" err="1"/>
              <a:t>through</a:t>
            </a:r>
            <a:r>
              <a:rPr lang="hu-HU" sz="1500" dirty="0"/>
              <a:t> 500bn </a:t>
            </a:r>
            <a:r>
              <a:rPr lang="hu-HU" sz="1500" dirty="0" err="1"/>
              <a:t>positions</a:t>
            </a:r>
            <a:r>
              <a:rPr lang="hu-HU" sz="1500" dirty="0"/>
              <a:t>, </a:t>
            </a:r>
            <a:r>
              <a:rPr lang="hu-HU" sz="1500" dirty="0" err="1"/>
              <a:t>they</a:t>
            </a:r>
            <a:r>
              <a:rPr lang="hu-HU" sz="1500" dirty="0"/>
              <a:t> </a:t>
            </a:r>
            <a:r>
              <a:rPr lang="hu-HU" sz="1500" dirty="0" err="1"/>
              <a:t>build</a:t>
            </a:r>
            <a:r>
              <a:rPr lang="hu-HU" sz="1500" dirty="0"/>
              <a:t> a </a:t>
            </a:r>
            <a:r>
              <a:rPr lang="hu-HU" sz="1500" dirty="0" err="1"/>
              <a:t>checkers</a:t>
            </a:r>
            <a:r>
              <a:rPr lang="hu-HU" sz="1500" dirty="0"/>
              <a:t>-playing computer </a:t>
            </a:r>
            <a:r>
              <a:rPr lang="hu-HU" sz="1500" dirty="0" err="1"/>
              <a:t>programme</a:t>
            </a:r>
            <a:r>
              <a:rPr lang="hu-HU" sz="1500" dirty="0"/>
              <a:t> </a:t>
            </a:r>
            <a:r>
              <a:rPr lang="hu-HU" sz="1500" dirty="0" err="1"/>
              <a:t>that</a:t>
            </a:r>
            <a:r>
              <a:rPr lang="hu-HU" sz="1500" dirty="0"/>
              <a:t> </a:t>
            </a:r>
            <a:r>
              <a:rPr lang="hu-HU" sz="1500" dirty="0" err="1"/>
              <a:t>can’t</a:t>
            </a:r>
            <a:r>
              <a:rPr lang="hu-HU" sz="1500" dirty="0"/>
              <a:t> be beaten.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2011: </a:t>
            </a:r>
            <a:r>
              <a:rPr lang="hu-HU" sz="1500" dirty="0" err="1"/>
              <a:t>IBM’s</a:t>
            </a:r>
            <a:r>
              <a:rPr lang="hu-HU" sz="1500" dirty="0"/>
              <a:t> Watson computer </a:t>
            </a:r>
            <a:r>
              <a:rPr lang="hu-HU" sz="1500" dirty="0" err="1"/>
              <a:t>defeats</a:t>
            </a:r>
            <a:r>
              <a:rPr lang="hu-HU" sz="1500" dirty="0"/>
              <a:t> TV gameshow </a:t>
            </a:r>
            <a:r>
              <a:rPr lang="hu-HU" sz="1500" dirty="0" err="1"/>
              <a:t>Jeopardy</a:t>
            </a:r>
            <a:r>
              <a:rPr lang="hu-HU" sz="1500" dirty="0"/>
              <a:t>! </a:t>
            </a:r>
            <a:r>
              <a:rPr lang="hu-HU" sz="1500" dirty="0" err="1"/>
              <a:t>champions</a:t>
            </a:r>
            <a:r>
              <a:rPr lang="hu-HU" sz="1500" dirty="0"/>
              <a:t> Brad </a:t>
            </a:r>
            <a:r>
              <a:rPr lang="hu-HU" sz="1500" dirty="0" err="1"/>
              <a:t>Rutter</a:t>
            </a:r>
            <a:r>
              <a:rPr lang="hu-HU" sz="1500" dirty="0"/>
              <a:t> and Ken </a:t>
            </a:r>
            <a:r>
              <a:rPr lang="hu-HU" sz="1500" dirty="0" err="1"/>
              <a:t>Jennings</a:t>
            </a:r>
            <a:r>
              <a:rPr lang="hu-HU" sz="1500" dirty="0"/>
              <a:t>, </a:t>
            </a:r>
            <a:r>
              <a:rPr lang="hu-HU" sz="1500" dirty="0" err="1"/>
              <a:t>claiming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$1m </a:t>
            </a:r>
            <a:r>
              <a:rPr lang="hu-HU" sz="1500" dirty="0" err="1"/>
              <a:t>first</a:t>
            </a:r>
            <a:r>
              <a:rPr lang="hu-HU" sz="1500" dirty="0"/>
              <a:t> </a:t>
            </a:r>
            <a:r>
              <a:rPr lang="hu-HU" sz="1500" dirty="0" err="1"/>
              <a:t>prize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2016: Google </a:t>
            </a:r>
            <a:r>
              <a:rPr lang="hu-HU" sz="1500" dirty="0" err="1"/>
              <a:t>DeepMind’s</a:t>
            </a:r>
            <a:r>
              <a:rPr lang="hu-HU" sz="1500" dirty="0"/>
              <a:t> </a:t>
            </a:r>
            <a:r>
              <a:rPr lang="hu-HU" sz="1500" dirty="0" err="1"/>
              <a:t>AlphaGo</a:t>
            </a:r>
            <a:r>
              <a:rPr lang="hu-HU" sz="1500" dirty="0"/>
              <a:t> </a:t>
            </a:r>
            <a:r>
              <a:rPr lang="hu-HU" sz="1500" dirty="0" err="1"/>
              <a:t>defeats</a:t>
            </a:r>
            <a:r>
              <a:rPr lang="hu-HU" sz="1500" dirty="0"/>
              <a:t> </a:t>
            </a:r>
            <a:r>
              <a:rPr lang="hu-HU" sz="1500" dirty="0" err="1"/>
              <a:t>Korean</a:t>
            </a:r>
            <a:r>
              <a:rPr lang="hu-HU" sz="1500" dirty="0"/>
              <a:t> Go </a:t>
            </a:r>
            <a:r>
              <a:rPr lang="hu-HU" sz="1500" dirty="0" err="1"/>
              <a:t>champion</a:t>
            </a:r>
            <a:r>
              <a:rPr lang="hu-HU" sz="1500" dirty="0"/>
              <a:t> Lee </a:t>
            </a:r>
            <a:r>
              <a:rPr lang="hu-HU" sz="1500" dirty="0" err="1"/>
              <a:t>Sedol</a:t>
            </a:r>
            <a:r>
              <a:rPr lang="hu-HU" sz="1500" dirty="0"/>
              <a:t> 4-1. The Korea </a:t>
            </a:r>
            <a:r>
              <a:rPr lang="hu-HU" sz="1500" dirty="0" err="1"/>
              <a:t>Baduk</a:t>
            </a:r>
            <a:r>
              <a:rPr lang="hu-HU" sz="1500" dirty="0"/>
              <a:t> </a:t>
            </a:r>
            <a:r>
              <a:rPr lang="hu-HU" sz="1500" dirty="0" err="1"/>
              <a:t>Association</a:t>
            </a:r>
            <a:r>
              <a:rPr lang="hu-HU" sz="1500" dirty="0"/>
              <a:t> </a:t>
            </a:r>
            <a:r>
              <a:rPr lang="hu-HU" sz="1500" dirty="0" err="1"/>
              <a:t>awards</a:t>
            </a:r>
            <a:r>
              <a:rPr lang="hu-HU" sz="1500" dirty="0"/>
              <a:t> </a:t>
            </a:r>
            <a:r>
              <a:rPr lang="hu-HU" sz="1500" dirty="0" err="1"/>
              <a:t>AlphaGo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highest</a:t>
            </a:r>
            <a:r>
              <a:rPr lang="hu-HU" sz="1500" dirty="0"/>
              <a:t> Go </a:t>
            </a:r>
            <a:r>
              <a:rPr lang="hu-HU" sz="1500" dirty="0" err="1"/>
              <a:t>grandmaster</a:t>
            </a:r>
            <a:r>
              <a:rPr lang="hu-HU" sz="1500" dirty="0"/>
              <a:t> </a:t>
            </a:r>
            <a:r>
              <a:rPr lang="hu-HU" sz="1500" dirty="0" err="1"/>
              <a:t>rank</a:t>
            </a:r>
            <a:r>
              <a:rPr lang="hu-HU" sz="1500" dirty="0"/>
              <a:t>, an </a:t>
            </a:r>
            <a:r>
              <a:rPr lang="hu-HU" sz="1500" dirty="0" err="1"/>
              <a:t>honorary</a:t>
            </a:r>
            <a:r>
              <a:rPr lang="hu-HU" sz="1500" dirty="0"/>
              <a:t> 9 </a:t>
            </a:r>
            <a:r>
              <a:rPr lang="hu-HU" sz="1500" dirty="0" err="1"/>
              <a:t>dan</a:t>
            </a:r>
            <a:endParaRPr lang="hu-HU" sz="1500" dirty="0"/>
          </a:p>
          <a:p>
            <a:pPr>
              <a:lnSpc>
                <a:spcPct val="100000"/>
              </a:lnSpc>
            </a:pPr>
            <a:r>
              <a:rPr lang="hu-HU" sz="1500" dirty="0"/>
              <a:t>2019: </a:t>
            </a:r>
            <a:r>
              <a:rPr lang="en-US" sz="1500" dirty="0" err="1"/>
              <a:t>Vinyals</a:t>
            </a:r>
            <a:r>
              <a:rPr lang="en-US" sz="1500" dirty="0"/>
              <a:t>, Oriol, et al. "Grandmaster level in StarCraft II using multi-agent reinforcement learning." Nature 575.7782 (2019): 350-354</a:t>
            </a:r>
            <a:endParaRPr lang="hu-HU" sz="1500" dirty="0"/>
          </a:p>
          <a:p>
            <a:pPr>
              <a:lnSpc>
                <a:spcPct val="100000"/>
              </a:lnSpc>
            </a:pPr>
            <a:r>
              <a:rPr lang="hu-HU" sz="1500" dirty="0"/>
              <a:t>2021: </a:t>
            </a:r>
            <a:r>
              <a:rPr lang="en-US" sz="1500" dirty="0"/>
              <a:t>Jumper, John, et al. "Highly accurate protein structure prediction with </a:t>
            </a:r>
            <a:r>
              <a:rPr lang="en-US" sz="1500" dirty="0" err="1"/>
              <a:t>AlphaFold</a:t>
            </a:r>
            <a:r>
              <a:rPr lang="en-US" sz="1500" dirty="0"/>
              <a:t>." Nature 596.7873 (2021): 583-589.</a:t>
            </a:r>
            <a:r>
              <a:rPr lang="hu-HU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458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19ACF58-EB33-4617-BCD0-364F7F5C2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485" y="1690688"/>
            <a:ext cx="9169030" cy="368014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4F01A4BC-83B4-4D87-B2C2-83AE80B4EBAF}"/>
              </a:ext>
            </a:extLst>
          </p:cNvPr>
          <p:cNvSpPr txBox="1"/>
          <p:nvPr/>
        </p:nvSpPr>
        <p:spPr>
          <a:xfrm>
            <a:off x="1511485" y="2646919"/>
            <a:ext cx="916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https://javalab.org/en/boat_puzzle_en/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4531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9AFF68D-5E65-498A-94D4-E06EA615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u-HU" sz="1500" dirty="0"/>
              <a:t>1996: </a:t>
            </a:r>
            <a:r>
              <a:rPr lang="hu-HU" sz="1500" dirty="0" err="1"/>
              <a:t>IBM’s</a:t>
            </a:r>
            <a:r>
              <a:rPr lang="hu-HU" sz="1500" dirty="0"/>
              <a:t> Deep </a:t>
            </a:r>
            <a:r>
              <a:rPr lang="hu-HU" sz="1500" dirty="0" err="1"/>
              <a:t>Blue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machine</a:t>
            </a:r>
            <a:r>
              <a:rPr lang="hu-HU" sz="1500" dirty="0"/>
              <a:t> </a:t>
            </a:r>
            <a:r>
              <a:rPr lang="hu-HU" sz="1500" dirty="0" err="1"/>
              <a:t>wins</a:t>
            </a:r>
            <a:r>
              <a:rPr lang="hu-HU" sz="1500" dirty="0"/>
              <a:t> a game </a:t>
            </a:r>
            <a:r>
              <a:rPr lang="hu-HU" sz="1500" dirty="0" err="1"/>
              <a:t>against</a:t>
            </a:r>
            <a:r>
              <a:rPr lang="hu-HU" sz="1500" dirty="0"/>
              <a:t> </a:t>
            </a:r>
            <a:r>
              <a:rPr lang="hu-HU" sz="1500" dirty="0" err="1"/>
              <a:t>world</a:t>
            </a:r>
            <a:r>
              <a:rPr lang="hu-HU" sz="1500" dirty="0"/>
              <a:t> </a:t>
            </a:r>
            <a:r>
              <a:rPr lang="hu-HU" sz="1500" dirty="0" err="1"/>
              <a:t>chess</a:t>
            </a:r>
            <a:r>
              <a:rPr lang="hu-HU" sz="1500" dirty="0"/>
              <a:t> </a:t>
            </a:r>
            <a:r>
              <a:rPr lang="hu-HU" sz="1500" dirty="0" err="1"/>
              <a:t>champion</a:t>
            </a:r>
            <a:r>
              <a:rPr lang="hu-HU" sz="1500" dirty="0"/>
              <a:t> </a:t>
            </a:r>
            <a:r>
              <a:rPr lang="hu-HU" sz="1500" dirty="0" err="1"/>
              <a:t>Garry</a:t>
            </a:r>
            <a:r>
              <a:rPr lang="hu-HU" sz="1500" dirty="0"/>
              <a:t>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but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match</a:t>
            </a:r>
            <a:r>
              <a:rPr lang="hu-HU" sz="1500" dirty="0"/>
              <a:t> 2-4. A </a:t>
            </a:r>
            <a:r>
              <a:rPr lang="hu-HU" sz="1500" dirty="0" err="1"/>
              <a:t>year</a:t>
            </a:r>
            <a:r>
              <a:rPr lang="hu-HU" sz="1500" dirty="0"/>
              <a:t> </a:t>
            </a:r>
            <a:r>
              <a:rPr lang="hu-HU" sz="1500" dirty="0" err="1"/>
              <a:t>later</a:t>
            </a:r>
            <a:r>
              <a:rPr lang="hu-HU" sz="1500" dirty="0"/>
              <a:t>, </a:t>
            </a:r>
            <a:r>
              <a:rPr lang="hu-HU" sz="1500" dirty="0" err="1"/>
              <a:t>Kasparov</a:t>
            </a:r>
            <a:r>
              <a:rPr lang="hu-HU" sz="1500" dirty="0"/>
              <a:t> </a:t>
            </a:r>
            <a:r>
              <a:rPr lang="hu-HU" sz="1500" dirty="0" err="1"/>
              <a:t>loses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rematch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2007: </a:t>
            </a:r>
            <a:r>
              <a:rPr lang="hu-HU" sz="1500" dirty="0" err="1"/>
              <a:t>Checkers</a:t>
            </a:r>
            <a:r>
              <a:rPr lang="hu-HU" sz="1500" dirty="0"/>
              <a:t> is </a:t>
            </a:r>
            <a:r>
              <a:rPr lang="hu-HU" sz="1500" dirty="0" err="1"/>
              <a:t>solved</a:t>
            </a:r>
            <a:r>
              <a:rPr lang="hu-HU" sz="1500" dirty="0"/>
              <a:t> </a:t>
            </a:r>
            <a:r>
              <a:rPr lang="hu-HU" sz="1500" dirty="0" err="1"/>
              <a:t>by</a:t>
            </a:r>
            <a:r>
              <a:rPr lang="hu-HU" sz="1500" dirty="0"/>
              <a:t> </a:t>
            </a:r>
            <a:r>
              <a:rPr lang="hu-HU" sz="1500" dirty="0" err="1"/>
              <a:t>researchers</a:t>
            </a:r>
            <a:r>
              <a:rPr lang="hu-HU" sz="1500" dirty="0"/>
              <a:t> </a:t>
            </a:r>
            <a:r>
              <a:rPr lang="hu-HU" sz="1500" dirty="0" err="1"/>
              <a:t>at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University of Alberta in </a:t>
            </a:r>
            <a:r>
              <a:rPr lang="hu-HU" sz="1500" dirty="0" err="1"/>
              <a:t>Canada</a:t>
            </a:r>
            <a:r>
              <a:rPr lang="hu-HU" sz="1500" dirty="0"/>
              <a:t>. </a:t>
            </a:r>
            <a:r>
              <a:rPr lang="hu-HU" sz="1500" dirty="0" err="1"/>
              <a:t>After</a:t>
            </a:r>
            <a:r>
              <a:rPr lang="hu-HU" sz="1500" dirty="0"/>
              <a:t> </a:t>
            </a:r>
            <a:r>
              <a:rPr lang="hu-HU" sz="1500" dirty="0" err="1"/>
              <a:t>sifting</a:t>
            </a:r>
            <a:r>
              <a:rPr lang="hu-HU" sz="1500" dirty="0"/>
              <a:t> </a:t>
            </a:r>
            <a:r>
              <a:rPr lang="hu-HU" sz="1500" dirty="0" err="1"/>
              <a:t>through</a:t>
            </a:r>
            <a:r>
              <a:rPr lang="hu-HU" sz="1500" dirty="0"/>
              <a:t> 500bn </a:t>
            </a:r>
            <a:r>
              <a:rPr lang="hu-HU" sz="1500" dirty="0" err="1"/>
              <a:t>positions</a:t>
            </a:r>
            <a:r>
              <a:rPr lang="hu-HU" sz="1500" dirty="0"/>
              <a:t>, </a:t>
            </a:r>
            <a:r>
              <a:rPr lang="hu-HU" sz="1500" dirty="0" err="1"/>
              <a:t>they</a:t>
            </a:r>
            <a:r>
              <a:rPr lang="hu-HU" sz="1500" dirty="0"/>
              <a:t> </a:t>
            </a:r>
            <a:r>
              <a:rPr lang="hu-HU" sz="1500" dirty="0" err="1"/>
              <a:t>build</a:t>
            </a:r>
            <a:r>
              <a:rPr lang="hu-HU" sz="1500" dirty="0"/>
              <a:t> a </a:t>
            </a:r>
            <a:r>
              <a:rPr lang="hu-HU" sz="1500" dirty="0" err="1"/>
              <a:t>checkers</a:t>
            </a:r>
            <a:r>
              <a:rPr lang="hu-HU" sz="1500" dirty="0"/>
              <a:t>-playing computer </a:t>
            </a:r>
            <a:r>
              <a:rPr lang="hu-HU" sz="1500" dirty="0" err="1"/>
              <a:t>programme</a:t>
            </a:r>
            <a:r>
              <a:rPr lang="hu-HU" sz="1500" dirty="0"/>
              <a:t> </a:t>
            </a:r>
            <a:r>
              <a:rPr lang="hu-HU" sz="1500" dirty="0" err="1"/>
              <a:t>that</a:t>
            </a:r>
            <a:r>
              <a:rPr lang="hu-HU" sz="1500" dirty="0"/>
              <a:t> </a:t>
            </a:r>
            <a:r>
              <a:rPr lang="hu-HU" sz="1500" dirty="0" err="1"/>
              <a:t>can’t</a:t>
            </a:r>
            <a:r>
              <a:rPr lang="hu-HU" sz="1500" dirty="0"/>
              <a:t> be beaten.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2011: </a:t>
            </a:r>
            <a:r>
              <a:rPr lang="hu-HU" sz="1500" dirty="0" err="1"/>
              <a:t>IBM’s</a:t>
            </a:r>
            <a:r>
              <a:rPr lang="hu-HU" sz="1500" dirty="0"/>
              <a:t> Watson computer </a:t>
            </a:r>
            <a:r>
              <a:rPr lang="hu-HU" sz="1500" dirty="0" err="1"/>
              <a:t>defeats</a:t>
            </a:r>
            <a:r>
              <a:rPr lang="hu-HU" sz="1500" dirty="0"/>
              <a:t> TV gameshow </a:t>
            </a:r>
            <a:r>
              <a:rPr lang="hu-HU" sz="1500" dirty="0" err="1"/>
              <a:t>Jeopardy</a:t>
            </a:r>
            <a:r>
              <a:rPr lang="hu-HU" sz="1500" dirty="0"/>
              <a:t>! </a:t>
            </a:r>
            <a:r>
              <a:rPr lang="hu-HU" sz="1500" dirty="0" err="1"/>
              <a:t>champions</a:t>
            </a:r>
            <a:r>
              <a:rPr lang="hu-HU" sz="1500" dirty="0"/>
              <a:t> Brad </a:t>
            </a:r>
            <a:r>
              <a:rPr lang="hu-HU" sz="1500" dirty="0" err="1"/>
              <a:t>Rutter</a:t>
            </a:r>
            <a:r>
              <a:rPr lang="hu-HU" sz="1500" dirty="0"/>
              <a:t> and Ken </a:t>
            </a:r>
            <a:r>
              <a:rPr lang="hu-HU" sz="1500" dirty="0" err="1"/>
              <a:t>Jennings</a:t>
            </a:r>
            <a:r>
              <a:rPr lang="hu-HU" sz="1500" dirty="0"/>
              <a:t>, </a:t>
            </a:r>
            <a:r>
              <a:rPr lang="hu-HU" sz="1500" dirty="0" err="1"/>
              <a:t>claiming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$1m </a:t>
            </a:r>
            <a:r>
              <a:rPr lang="hu-HU" sz="1500" dirty="0" err="1"/>
              <a:t>first</a:t>
            </a:r>
            <a:r>
              <a:rPr lang="hu-HU" sz="1500" dirty="0"/>
              <a:t> </a:t>
            </a:r>
            <a:r>
              <a:rPr lang="hu-HU" sz="1500" dirty="0" err="1"/>
              <a:t>prize</a:t>
            </a:r>
            <a:r>
              <a:rPr lang="hu-HU" sz="1500" dirty="0"/>
              <a:t>.</a:t>
            </a:r>
          </a:p>
          <a:p>
            <a:pPr>
              <a:lnSpc>
                <a:spcPct val="100000"/>
              </a:lnSpc>
            </a:pPr>
            <a:r>
              <a:rPr lang="hu-HU" sz="1500" dirty="0"/>
              <a:t>2016: Google </a:t>
            </a:r>
            <a:r>
              <a:rPr lang="hu-HU" sz="1500" dirty="0" err="1"/>
              <a:t>DeepMind’s</a:t>
            </a:r>
            <a:r>
              <a:rPr lang="hu-HU" sz="1500" dirty="0"/>
              <a:t> </a:t>
            </a:r>
            <a:r>
              <a:rPr lang="hu-HU" sz="1500" dirty="0" err="1"/>
              <a:t>AlphaGo</a:t>
            </a:r>
            <a:r>
              <a:rPr lang="hu-HU" sz="1500" dirty="0"/>
              <a:t> </a:t>
            </a:r>
            <a:r>
              <a:rPr lang="hu-HU" sz="1500" dirty="0" err="1"/>
              <a:t>defeats</a:t>
            </a:r>
            <a:r>
              <a:rPr lang="hu-HU" sz="1500" dirty="0"/>
              <a:t> </a:t>
            </a:r>
            <a:r>
              <a:rPr lang="hu-HU" sz="1500" dirty="0" err="1"/>
              <a:t>Korean</a:t>
            </a:r>
            <a:r>
              <a:rPr lang="hu-HU" sz="1500" dirty="0"/>
              <a:t> Go </a:t>
            </a:r>
            <a:r>
              <a:rPr lang="hu-HU" sz="1500" dirty="0" err="1"/>
              <a:t>champion</a:t>
            </a:r>
            <a:r>
              <a:rPr lang="hu-HU" sz="1500" dirty="0"/>
              <a:t> Lee </a:t>
            </a:r>
            <a:r>
              <a:rPr lang="hu-HU" sz="1500" dirty="0" err="1"/>
              <a:t>Sedol</a:t>
            </a:r>
            <a:r>
              <a:rPr lang="hu-HU" sz="1500" dirty="0"/>
              <a:t> 4-1. The Korea </a:t>
            </a:r>
            <a:r>
              <a:rPr lang="hu-HU" sz="1500" dirty="0" err="1"/>
              <a:t>Baduk</a:t>
            </a:r>
            <a:r>
              <a:rPr lang="hu-HU" sz="1500" dirty="0"/>
              <a:t> </a:t>
            </a:r>
            <a:r>
              <a:rPr lang="hu-HU" sz="1500" dirty="0" err="1"/>
              <a:t>Association</a:t>
            </a:r>
            <a:r>
              <a:rPr lang="hu-HU" sz="1500" dirty="0"/>
              <a:t> </a:t>
            </a:r>
            <a:r>
              <a:rPr lang="hu-HU" sz="1500" dirty="0" err="1"/>
              <a:t>awards</a:t>
            </a:r>
            <a:r>
              <a:rPr lang="hu-HU" sz="1500" dirty="0"/>
              <a:t> </a:t>
            </a:r>
            <a:r>
              <a:rPr lang="hu-HU" sz="1500" dirty="0" err="1"/>
              <a:t>AlphaGo</a:t>
            </a:r>
            <a:r>
              <a:rPr lang="hu-HU" sz="1500" dirty="0"/>
              <a:t> </a:t>
            </a:r>
            <a:r>
              <a:rPr lang="hu-HU" sz="1500" dirty="0" err="1"/>
              <a:t>the</a:t>
            </a:r>
            <a:r>
              <a:rPr lang="hu-HU" sz="1500" dirty="0"/>
              <a:t> </a:t>
            </a:r>
            <a:r>
              <a:rPr lang="hu-HU" sz="1500" dirty="0" err="1"/>
              <a:t>highest</a:t>
            </a:r>
            <a:r>
              <a:rPr lang="hu-HU" sz="1500" dirty="0"/>
              <a:t> Go </a:t>
            </a:r>
            <a:r>
              <a:rPr lang="hu-HU" sz="1500" dirty="0" err="1"/>
              <a:t>grandmaster</a:t>
            </a:r>
            <a:r>
              <a:rPr lang="hu-HU" sz="1500" dirty="0"/>
              <a:t> </a:t>
            </a:r>
            <a:r>
              <a:rPr lang="hu-HU" sz="1500" dirty="0" err="1"/>
              <a:t>rank</a:t>
            </a:r>
            <a:r>
              <a:rPr lang="hu-HU" sz="1500" dirty="0"/>
              <a:t>, an </a:t>
            </a:r>
            <a:r>
              <a:rPr lang="hu-HU" sz="1500" dirty="0" err="1"/>
              <a:t>honorary</a:t>
            </a:r>
            <a:r>
              <a:rPr lang="hu-HU" sz="1500" dirty="0"/>
              <a:t> 9 </a:t>
            </a:r>
            <a:r>
              <a:rPr lang="hu-HU" sz="1500" dirty="0" err="1"/>
              <a:t>dan</a:t>
            </a:r>
            <a:endParaRPr lang="hu-HU" sz="1500" dirty="0"/>
          </a:p>
          <a:p>
            <a:pPr>
              <a:lnSpc>
                <a:spcPct val="100000"/>
              </a:lnSpc>
            </a:pPr>
            <a:r>
              <a:rPr lang="hu-HU" sz="1500" dirty="0"/>
              <a:t>2019: </a:t>
            </a:r>
            <a:r>
              <a:rPr lang="en-US" sz="1500" dirty="0" err="1"/>
              <a:t>Vinyals</a:t>
            </a:r>
            <a:r>
              <a:rPr lang="en-US" sz="1500" dirty="0"/>
              <a:t>, Oriol, et al. "Grandmaster level in StarCraft II using multi-agent reinforcement learning." Nature 575.7782 (2019): 350-354</a:t>
            </a:r>
            <a:endParaRPr lang="hu-HU" sz="1500" dirty="0"/>
          </a:p>
          <a:p>
            <a:pPr>
              <a:lnSpc>
                <a:spcPct val="100000"/>
              </a:lnSpc>
            </a:pPr>
            <a:r>
              <a:rPr lang="hu-HU" sz="1500" dirty="0"/>
              <a:t>2021: </a:t>
            </a:r>
            <a:r>
              <a:rPr lang="en-US" sz="1500" dirty="0"/>
              <a:t>Jumper, John, et al. "Highly accurate protein structure prediction with </a:t>
            </a:r>
            <a:r>
              <a:rPr lang="en-US" sz="1500" dirty="0" err="1"/>
              <a:t>AlphaFold</a:t>
            </a:r>
            <a:r>
              <a:rPr lang="en-US" sz="1500" dirty="0"/>
              <a:t>." Nature 596.7873 (2021): 583-589.</a:t>
            </a:r>
            <a:endParaRPr lang="hu-HU" sz="1500" dirty="0"/>
          </a:p>
          <a:p>
            <a:pPr>
              <a:lnSpc>
                <a:spcPct val="100000"/>
              </a:lnSpc>
            </a:pPr>
            <a:r>
              <a:rPr lang="hu-HU" sz="1500" dirty="0"/>
              <a:t>2022: </a:t>
            </a:r>
            <a:r>
              <a:rPr lang="en-US" sz="1500" dirty="0"/>
              <a:t>WURMAN, Peter R., et al. Outracing champion Gran Turismo drivers with deep reinforcement learning. Nature,  602.7896: 223-228.</a:t>
            </a:r>
            <a:endParaRPr lang="hu-HU" sz="1500" dirty="0"/>
          </a:p>
        </p:txBody>
      </p:sp>
    </p:spTree>
    <p:extLst>
      <p:ext uri="{BB962C8B-B14F-4D97-AF65-F5344CB8AC3E}">
        <p14:creationId xmlns:p14="http://schemas.microsoft.com/office/powerpoint/2010/main" val="4034668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9AFF68D-5E65-498A-94D4-E06EA615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 fontScale="92500" lnSpcReduction="10000"/>
          </a:bodyPr>
          <a:lstStyle/>
          <a:p>
            <a:r>
              <a:rPr lang="hu-HU" sz="1600" dirty="0"/>
              <a:t>1996: </a:t>
            </a:r>
            <a:r>
              <a:rPr lang="hu-HU" sz="1600" dirty="0" err="1"/>
              <a:t>IBM’s</a:t>
            </a:r>
            <a:r>
              <a:rPr lang="hu-HU" sz="1600" dirty="0"/>
              <a:t> Deep </a:t>
            </a:r>
            <a:r>
              <a:rPr lang="hu-HU" sz="1600" dirty="0" err="1"/>
              <a:t>Blue</a:t>
            </a:r>
            <a:r>
              <a:rPr lang="hu-HU" sz="1600" dirty="0"/>
              <a:t> </a:t>
            </a:r>
            <a:r>
              <a:rPr lang="hu-HU" sz="1600" dirty="0" err="1"/>
              <a:t>chess</a:t>
            </a:r>
            <a:r>
              <a:rPr lang="hu-HU" sz="1600" dirty="0"/>
              <a:t> </a:t>
            </a:r>
            <a:r>
              <a:rPr lang="hu-HU" sz="1600" dirty="0" err="1"/>
              <a:t>machine</a:t>
            </a:r>
            <a:r>
              <a:rPr lang="hu-HU" sz="1600" dirty="0"/>
              <a:t> </a:t>
            </a:r>
            <a:r>
              <a:rPr lang="hu-HU" sz="1600" dirty="0" err="1"/>
              <a:t>wins</a:t>
            </a:r>
            <a:r>
              <a:rPr lang="hu-HU" sz="1600" dirty="0"/>
              <a:t> a game </a:t>
            </a:r>
            <a:r>
              <a:rPr lang="hu-HU" sz="1600" dirty="0" err="1"/>
              <a:t>against</a:t>
            </a:r>
            <a:r>
              <a:rPr lang="hu-HU" sz="1600" dirty="0"/>
              <a:t> </a:t>
            </a:r>
            <a:r>
              <a:rPr lang="hu-HU" sz="1600" dirty="0" err="1"/>
              <a:t>world</a:t>
            </a:r>
            <a:r>
              <a:rPr lang="hu-HU" sz="1600" dirty="0"/>
              <a:t> </a:t>
            </a:r>
            <a:r>
              <a:rPr lang="hu-HU" sz="1600" dirty="0" err="1"/>
              <a:t>chess</a:t>
            </a:r>
            <a:r>
              <a:rPr lang="hu-HU" sz="1600" dirty="0"/>
              <a:t> </a:t>
            </a:r>
            <a:r>
              <a:rPr lang="hu-HU" sz="1600" dirty="0" err="1"/>
              <a:t>champion</a:t>
            </a:r>
            <a:r>
              <a:rPr lang="hu-HU" sz="1600" dirty="0"/>
              <a:t> </a:t>
            </a:r>
            <a:r>
              <a:rPr lang="hu-HU" sz="1600" dirty="0" err="1"/>
              <a:t>Garry</a:t>
            </a:r>
            <a:r>
              <a:rPr lang="hu-HU" sz="1600" dirty="0"/>
              <a:t> </a:t>
            </a:r>
            <a:r>
              <a:rPr lang="hu-HU" sz="1600" dirty="0" err="1"/>
              <a:t>Kasparov</a:t>
            </a:r>
            <a:r>
              <a:rPr lang="hu-HU" sz="1600" dirty="0"/>
              <a:t> </a:t>
            </a:r>
            <a:r>
              <a:rPr lang="hu-HU" sz="1600" dirty="0" err="1"/>
              <a:t>but</a:t>
            </a:r>
            <a:r>
              <a:rPr lang="hu-HU" sz="1600" dirty="0"/>
              <a:t> </a:t>
            </a:r>
            <a:r>
              <a:rPr lang="hu-HU" sz="1600" dirty="0" err="1"/>
              <a:t>loses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match</a:t>
            </a:r>
            <a:r>
              <a:rPr lang="hu-HU" sz="1600" dirty="0"/>
              <a:t> 2-4. A </a:t>
            </a:r>
            <a:r>
              <a:rPr lang="hu-HU" sz="1600" dirty="0" err="1"/>
              <a:t>year</a:t>
            </a:r>
            <a:r>
              <a:rPr lang="hu-HU" sz="1600" dirty="0"/>
              <a:t> </a:t>
            </a:r>
            <a:r>
              <a:rPr lang="hu-HU" sz="1600" dirty="0" err="1"/>
              <a:t>later</a:t>
            </a:r>
            <a:r>
              <a:rPr lang="hu-HU" sz="1600" dirty="0"/>
              <a:t>, </a:t>
            </a:r>
            <a:r>
              <a:rPr lang="hu-HU" sz="1600" dirty="0" err="1"/>
              <a:t>Kasparov</a:t>
            </a:r>
            <a:r>
              <a:rPr lang="hu-HU" sz="1600" dirty="0"/>
              <a:t> </a:t>
            </a:r>
            <a:r>
              <a:rPr lang="hu-HU" sz="1600" dirty="0" err="1"/>
              <a:t>loses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rematch</a:t>
            </a:r>
            <a:r>
              <a:rPr lang="hu-HU" sz="1600" dirty="0"/>
              <a:t>.</a:t>
            </a:r>
          </a:p>
          <a:p>
            <a:r>
              <a:rPr lang="hu-HU" sz="1600" dirty="0"/>
              <a:t>2007: </a:t>
            </a:r>
            <a:r>
              <a:rPr lang="hu-HU" sz="1600" dirty="0" err="1"/>
              <a:t>Checkers</a:t>
            </a:r>
            <a:r>
              <a:rPr lang="hu-HU" sz="1600" dirty="0"/>
              <a:t> is </a:t>
            </a:r>
            <a:r>
              <a:rPr lang="hu-HU" sz="1600" dirty="0" err="1"/>
              <a:t>solved</a:t>
            </a:r>
            <a:r>
              <a:rPr lang="hu-HU" sz="1600" dirty="0"/>
              <a:t> </a:t>
            </a:r>
            <a:r>
              <a:rPr lang="hu-HU" sz="1600" dirty="0" err="1"/>
              <a:t>by</a:t>
            </a:r>
            <a:r>
              <a:rPr lang="hu-HU" sz="1600" dirty="0"/>
              <a:t> </a:t>
            </a:r>
            <a:r>
              <a:rPr lang="hu-HU" sz="1600" dirty="0" err="1"/>
              <a:t>researchers</a:t>
            </a:r>
            <a:r>
              <a:rPr lang="hu-HU" sz="1600" dirty="0"/>
              <a:t> </a:t>
            </a:r>
            <a:r>
              <a:rPr lang="hu-HU" sz="1600" dirty="0" err="1"/>
              <a:t>at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University of Alberta in </a:t>
            </a:r>
            <a:r>
              <a:rPr lang="hu-HU" sz="1600" dirty="0" err="1"/>
              <a:t>Canada</a:t>
            </a:r>
            <a:r>
              <a:rPr lang="hu-HU" sz="1600" dirty="0"/>
              <a:t>. </a:t>
            </a:r>
            <a:r>
              <a:rPr lang="hu-HU" sz="1600" dirty="0" err="1"/>
              <a:t>After</a:t>
            </a:r>
            <a:r>
              <a:rPr lang="hu-HU" sz="1600" dirty="0"/>
              <a:t> </a:t>
            </a:r>
            <a:r>
              <a:rPr lang="hu-HU" sz="1600" dirty="0" err="1"/>
              <a:t>sifting</a:t>
            </a:r>
            <a:r>
              <a:rPr lang="hu-HU" sz="1600" dirty="0"/>
              <a:t> </a:t>
            </a:r>
            <a:r>
              <a:rPr lang="hu-HU" sz="1600" dirty="0" err="1"/>
              <a:t>through</a:t>
            </a:r>
            <a:r>
              <a:rPr lang="hu-HU" sz="1600" dirty="0"/>
              <a:t> 500bn </a:t>
            </a:r>
            <a:r>
              <a:rPr lang="hu-HU" sz="1600" dirty="0" err="1"/>
              <a:t>positions</a:t>
            </a:r>
            <a:r>
              <a:rPr lang="hu-HU" sz="1600" dirty="0"/>
              <a:t>, </a:t>
            </a:r>
            <a:r>
              <a:rPr lang="hu-HU" sz="1600" dirty="0" err="1"/>
              <a:t>they</a:t>
            </a:r>
            <a:r>
              <a:rPr lang="hu-HU" sz="1600" dirty="0"/>
              <a:t> </a:t>
            </a:r>
            <a:r>
              <a:rPr lang="hu-HU" sz="1600" dirty="0" err="1"/>
              <a:t>build</a:t>
            </a:r>
            <a:r>
              <a:rPr lang="hu-HU" sz="1600" dirty="0"/>
              <a:t> a </a:t>
            </a:r>
            <a:r>
              <a:rPr lang="hu-HU" sz="1600" dirty="0" err="1"/>
              <a:t>checkers</a:t>
            </a:r>
            <a:r>
              <a:rPr lang="hu-HU" sz="1600" dirty="0"/>
              <a:t>-playing computer </a:t>
            </a:r>
            <a:r>
              <a:rPr lang="hu-HU" sz="1600" dirty="0" err="1"/>
              <a:t>programme</a:t>
            </a:r>
            <a:r>
              <a:rPr lang="hu-HU" sz="1600" dirty="0"/>
              <a:t> </a:t>
            </a:r>
            <a:r>
              <a:rPr lang="hu-HU" sz="1600" dirty="0" err="1"/>
              <a:t>that</a:t>
            </a:r>
            <a:r>
              <a:rPr lang="hu-HU" sz="1600" dirty="0"/>
              <a:t> </a:t>
            </a:r>
            <a:r>
              <a:rPr lang="hu-HU" sz="1600" dirty="0" err="1"/>
              <a:t>can’t</a:t>
            </a:r>
            <a:r>
              <a:rPr lang="hu-HU" sz="1600" dirty="0"/>
              <a:t> be beaten.</a:t>
            </a:r>
          </a:p>
          <a:p>
            <a:r>
              <a:rPr lang="hu-HU" sz="1600" dirty="0"/>
              <a:t>2011: </a:t>
            </a:r>
            <a:r>
              <a:rPr lang="hu-HU" sz="1600" dirty="0" err="1"/>
              <a:t>IBM’s</a:t>
            </a:r>
            <a:r>
              <a:rPr lang="hu-HU" sz="1600" dirty="0"/>
              <a:t> Watson computer </a:t>
            </a:r>
            <a:r>
              <a:rPr lang="hu-HU" sz="1600" dirty="0" err="1"/>
              <a:t>defeats</a:t>
            </a:r>
            <a:r>
              <a:rPr lang="hu-HU" sz="1600" dirty="0"/>
              <a:t> TV gameshow </a:t>
            </a:r>
            <a:r>
              <a:rPr lang="hu-HU" sz="1600" dirty="0" err="1"/>
              <a:t>Jeopardy</a:t>
            </a:r>
            <a:r>
              <a:rPr lang="hu-HU" sz="1600" dirty="0"/>
              <a:t>! </a:t>
            </a:r>
            <a:r>
              <a:rPr lang="hu-HU" sz="1600" dirty="0" err="1"/>
              <a:t>champions</a:t>
            </a:r>
            <a:r>
              <a:rPr lang="hu-HU" sz="1600" dirty="0"/>
              <a:t> Brad </a:t>
            </a:r>
            <a:r>
              <a:rPr lang="hu-HU" sz="1600" dirty="0" err="1"/>
              <a:t>Rutter</a:t>
            </a:r>
            <a:r>
              <a:rPr lang="hu-HU" sz="1600" dirty="0"/>
              <a:t> and Ken </a:t>
            </a:r>
            <a:r>
              <a:rPr lang="hu-HU" sz="1600" dirty="0" err="1"/>
              <a:t>Jennings</a:t>
            </a:r>
            <a:r>
              <a:rPr lang="hu-HU" sz="1600" dirty="0"/>
              <a:t>, </a:t>
            </a:r>
            <a:r>
              <a:rPr lang="hu-HU" sz="1600" dirty="0" err="1"/>
              <a:t>claiming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$1m </a:t>
            </a:r>
            <a:r>
              <a:rPr lang="hu-HU" sz="1600" dirty="0" err="1"/>
              <a:t>first</a:t>
            </a:r>
            <a:r>
              <a:rPr lang="hu-HU" sz="1600" dirty="0"/>
              <a:t> </a:t>
            </a:r>
            <a:r>
              <a:rPr lang="hu-HU" sz="1600" dirty="0" err="1"/>
              <a:t>prize</a:t>
            </a:r>
            <a:r>
              <a:rPr lang="hu-HU" sz="1600" dirty="0"/>
              <a:t>.</a:t>
            </a:r>
          </a:p>
          <a:p>
            <a:r>
              <a:rPr lang="hu-HU" sz="1600" dirty="0"/>
              <a:t>2016: Google </a:t>
            </a:r>
            <a:r>
              <a:rPr lang="hu-HU" sz="1600" dirty="0" err="1"/>
              <a:t>DeepMind’s</a:t>
            </a:r>
            <a:r>
              <a:rPr lang="hu-HU" sz="1600" dirty="0"/>
              <a:t> </a:t>
            </a:r>
            <a:r>
              <a:rPr lang="hu-HU" sz="1600" dirty="0" err="1"/>
              <a:t>AlphaGo</a:t>
            </a:r>
            <a:r>
              <a:rPr lang="hu-HU" sz="1600" dirty="0"/>
              <a:t> </a:t>
            </a:r>
            <a:r>
              <a:rPr lang="hu-HU" sz="1600" dirty="0" err="1"/>
              <a:t>defeats</a:t>
            </a:r>
            <a:r>
              <a:rPr lang="hu-HU" sz="1600" dirty="0"/>
              <a:t> </a:t>
            </a:r>
            <a:r>
              <a:rPr lang="hu-HU" sz="1600" dirty="0" err="1"/>
              <a:t>Korean</a:t>
            </a:r>
            <a:r>
              <a:rPr lang="hu-HU" sz="1600" dirty="0"/>
              <a:t> Go </a:t>
            </a:r>
            <a:r>
              <a:rPr lang="hu-HU" sz="1600" dirty="0" err="1"/>
              <a:t>champion</a:t>
            </a:r>
            <a:r>
              <a:rPr lang="hu-HU" sz="1600" dirty="0"/>
              <a:t> Lee </a:t>
            </a:r>
            <a:r>
              <a:rPr lang="hu-HU" sz="1600" dirty="0" err="1"/>
              <a:t>Sedol</a:t>
            </a:r>
            <a:r>
              <a:rPr lang="hu-HU" sz="1600" dirty="0"/>
              <a:t> 4-1. The Korea </a:t>
            </a:r>
            <a:r>
              <a:rPr lang="hu-HU" sz="1600" dirty="0" err="1"/>
              <a:t>Baduk</a:t>
            </a:r>
            <a:r>
              <a:rPr lang="hu-HU" sz="1600" dirty="0"/>
              <a:t> </a:t>
            </a:r>
            <a:r>
              <a:rPr lang="hu-HU" sz="1600" dirty="0" err="1"/>
              <a:t>Association</a:t>
            </a:r>
            <a:r>
              <a:rPr lang="hu-HU" sz="1600" dirty="0"/>
              <a:t> </a:t>
            </a:r>
            <a:r>
              <a:rPr lang="hu-HU" sz="1600" dirty="0" err="1"/>
              <a:t>awards</a:t>
            </a:r>
            <a:r>
              <a:rPr lang="hu-HU" sz="1600" dirty="0"/>
              <a:t> </a:t>
            </a:r>
            <a:r>
              <a:rPr lang="hu-HU" sz="1600" dirty="0" err="1"/>
              <a:t>AlphaGo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highest</a:t>
            </a:r>
            <a:r>
              <a:rPr lang="hu-HU" sz="1600" dirty="0"/>
              <a:t> Go </a:t>
            </a:r>
            <a:r>
              <a:rPr lang="hu-HU" sz="1600" dirty="0" err="1"/>
              <a:t>grandmaster</a:t>
            </a:r>
            <a:r>
              <a:rPr lang="hu-HU" sz="1600" dirty="0"/>
              <a:t> </a:t>
            </a:r>
            <a:r>
              <a:rPr lang="hu-HU" sz="1600" dirty="0" err="1"/>
              <a:t>rank</a:t>
            </a:r>
            <a:r>
              <a:rPr lang="hu-HU" sz="1600" dirty="0"/>
              <a:t>, an </a:t>
            </a:r>
            <a:r>
              <a:rPr lang="hu-HU" sz="1600" dirty="0" err="1"/>
              <a:t>honorary</a:t>
            </a:r>
            <a:r>
              <a:rPr lang="hu-HU" sz="1600" dirty="0"/>
              <a:t> 9 </a:t>
            </a:r>
            <a:r>
              <a:rPr lang="hu-HU" sz="1600" dirty="0" err="1"/>
              <a:t>dan</a:t>
            </a:r>
            <a:endParaRPr lang="hu-HU" sz="1600" dirty="0"/>
          </a:p>
          <a:p>
            <a:pPr>
              <a:lnSpc>
                <a:spcPct val="100000"/>
              </a:lnSpc>
            </a:pPr>
            <a:r>
              <a:rPr lang="hu-HU" sz="1600" dirty="0"/>
              <a:t>2019: </a:t>
            </a:r>
            <a:r>
              <a:rPr lang="en-US" sz="1600" dirty="0" err="1"/>
              <a:t>Vinyals</a:t>
            </a:r>
            <a:r>
              <a:rPr lang="en-US" sz="1600" dirty="0"/>
              <a:t>, Oriol, et al. "Grandmaster level in StarCraft II using multi-agent reinforcement learning." Nature 575.7782 (2019): 350-354</a:t>
            </a:r>
            <a:endParaRPr lang="hu-HU" sz="1600" dirty="0"/>
          </a:p>
          <a:p>
            <a:r>
              <a:rPr lang="hu-HU" sz="1600" dirty="0"/>
              <a:t>2021: </a:t>
            </a:r>
            <a:r>
              <a:rPr lang="en-US" sz="1600" dirty="0"/>
              <a:t>Jumper, John, et al. "Highly accurate protein structure prediction with </a:t>
            </a:r>
            <a:r>
              <a:rPr lang="en-US" sz="1600" dirty="0" err="1"/>
              <a:t>AlphaFold</a:t>
            </a:r>
            <a:r>
              <a:rPr lang="en-US" sz="1600" dirty="0"/>
              <a:t>." Nature 596.7873 (2021): 583-589.</a:t>
            </a:r>
            <a:endParaRPr lang="hu-HU" sz="1600" dirty="0"/>
          </a:p>
          <a:p>
            <a:r>
              <a:rPr lang="hu-HU" sz="1600" dirty="0"/>
              <a:t>2022: </a:t>
            </a:r>
            <a:r>
              <a:rPr lang="en-US" sz="1600" dirty="0"/>
              <a:t>WURMAN, Peter R., et al. Outracing champion Gran Turismo drivers with deep reinforcement learning. Nature,  602.7896: 223-228.</a:t>
            </a:r>
            <a:endParaRPr lang="hu-HU" sz="1600" dirty="0"/>
          </a:p>
          <a:p>
            <a:r>
              <a:rPr lang="hu-HU" sz="1600" dirty="0"/>
              <a:t>2022: </a:t>
            </a:r>
            <a:r>
              <a:rPr lang="hu-HU" sz="1600" dirty="0" err="1"/>
              <a:t>NukkAI’s</a:t>
            </a:r>
            <a:r>
              <a:rPr lang="hu-HU" sz="1600" dirty="0"/>
              <a:t> </a:t>
            </a:r>
            <a:r>
              <a:rPr lang="hu-HU" sz="1600" dirty="0" err="1"/>
              <a:t>bridge</a:t>
            </a:r>
            <a:r>
              <a:rPr lang="hu-HU" sz="1600" dirty="0"/>
              <a:t>-playing computer </a:t>
            </a:r>
            <a:r>
              <a:rPr lang="hu-HU" sz="1600" dirty="0" err="1"/>
              <a:t>NooK</a:t>
            </a:r>
            <a:r>
              <a:rPr lang="hu-HU" sz="1600" dirty="0"/>
              <a:t> </a:t>
            </a:r>
            <a:r>
              <a:rPr lang="hu-HU" sz="1600" dirty="0" err="1"/>
              <a:t>defeats</a:t>
            </a:r>
            <a:r>
              <a:rPr lang="hu-HU" sz="1600" dirty="0"/>
              <a:t> </a:t>
            </a:r>
            <a:r>
              <a:rPr lang="hu-HU" sz="1600" dirty="0" err="1"/>
              <a:t>eight</a:t>
            </a:r>
            <a:r>
              <a:rPr lang="hu-HU" sz="1600" dirty="0"/>
              <a:t> </a:t>
            </a:r>
            <a:r>
              <a:rPr lang="hu-HU" sz="1600" dirty="0" err="1"/>
              <a:t>world</a:t>
            </a:r>
            <a:r>
              <a:rPr lang="hu-HU" sz="1600" dirty="0"/>
              <a:t> </a:t>
            </a:r>
            <a:r>
              <a:rPr lang="hu-HU" sz="1600" dirty="0" err="1"/>
              <a:t>bridge</a:t>
            </a:r>
            <a:r>
              <a:rPr lang="hu-HU" sz="1600" dirty="0"/>
              <a:t> </a:t>
            </a:r>
            <a:r>
              <a:rPr lang="hu-HU" sz="1600" dirty="0" err="1"/>
              <a:t>champions</a:t>
            </a:r>
            <a:r>
              <a:rPr lang="hu-HU" sz="1600" dirty="0"/>
              <a:t> in Paris.</a:t>
            </a:r>
          </a:p>
        </p:txBody>
      </p:sp>
    </p:spTree>
    <p:extLst>
      <p:ext uri="{BB962C8B-B14F-4D97-AF65-F5344CB8AC3E}">
        <p14:creationId xmlns:p14="http://schemas.microsoft.com/office/powerpoint/2010/main" val="3238344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873CF243-B304-416A-9A70-46ADEEFE6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669334"/>
              </p:ext>
            </p:extLst>
          </p:nvPr>
        </p:nvGraphicFramePr>
        <p:xfrm>
          <a:off x="838201" y="2411730"/>
          <a:ext cx="10515599" cy="1668780"/>
        </p:xfrm>
        <a:graphic>
          <a:graphicData uri="http://schemas.openxmlformats.org/drawingml/2006/table">
            <a:tbl>
              <a:tblPr/>
              <a:tblGrid>
                <a:gridCol w="3788228">
                  <a:extLst>
                    <a:ext uri="{9D8B030D-6E8A-4147-A177-3AD203B41FA5}">
                      <a16:colId xmlns:a16="http://schemas.microsoft.com/office/drawing/2014/main" val="2401874511"/>
                    </a:ext>
                  </a:extLst>
                </a:gridCol>
                <a:gridCol w="3226783">
                  <a:extLst>
                    <a:ext uri="{9D8B030D-6E8A-4147-A177-3AD203B41FA5}">
                      <a16:colId xmlns:a16="http://schemas.microsoft.com/office/drawing/2014/main" val="3527854851"/>
                    </a:ext>
                  </a:extLst>
                </a:gridCol>
                <a:gridCol w="3500588">
                  <a:extLst>
                    <a:ext uri="{9D8B030D-6E8A-4147-A177-3AD203B41FA5}">
                      <a16:colId xmlns:a16="http://schemas.microsoft.com/office/drawing/2014/main" val="332842493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hu-HU" sz="240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determinisztikus</a:t>
                      </a:r>
                      <a:endParaRPr lang="hu-HU" sz="2400" b="1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nemdeterminisztikus</a:t>
                      </a:r>
                      <a:endParaRPr lang="hu-HU" sz="2400" b="1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158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teljes információjú</a:t>
                      </a:r>
                      <a:endParaRPr lang="hu-HU" sz="2400" b="1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sakk, dáma, go, othello</a:t>
                      </a:r>
                      <a:endParaRPr lang="hu-HU" sz="240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ostábla, monopoly</a:t>
                      </a:r>
                      <a:endParaRPr lang="hu-HU" sz="240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9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nem teljes információjú</a:t>
                      </a:r>
                      <a:endParaRPr lang="hu-HU" sz="2400" b="1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torpedó, vak amőba</a:t>
                      </a:r>
                      <a:endParaRPr lang="hu-HU" sz="240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bridzs, póker, </a:t>
                      </a:r>
                      <a:r>
                        <a:rPr lang="hu-HU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scrabble</a:t>
                      </a:r>
                      <a:endParaRPr lang="hu-HU" sz="2400" dirty="0">
                        <a:effectLst/>
                        <a:latin typeface="+mn-lt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885514"/>
                  </a:ext>
                </a:extLst>
              </a:tr>
            </a:tbl>
          </a:graphicData>
        </a:graphic>
      </p:graphicFrame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7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kapcsolhatóak a kétszemélyes játékok a keresési problémákhoz?</a:t>
            </a:r>
            <a:endParaRPr lang="hu-HU" sz="16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33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kapcsolhatóak a kétszemélyes játékok a keresési problémákhoz?</a:t>
            </a:r>
          </a:p>
          <a:p>
            <a:pPr lvl="1"/>
            <a:r>
              <a:rPr lang="hu-HU" sz="1600" b="1" dirty="0"/>
              <a:t>Kiismerhetetlen ellenfél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3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kapcsolhatóak a kétszemélyes játékok a keresési problémákhoz?</a:t>
            </a:r>
          </a:p>
          <a:p>
            <a:pPr lvl="1"/>
            <a:r>
              <a:rPr lang="hu-HU" sz="1600" b="1" dirty="0"/>
              <a:t>Kiismerhetetlen ellenfél: </a:t>
            </a:r>
            <a:r>
              <a:rPr lang="hu-HU" sz="1600" dirty="0"/>
              <a:t>a megoldás egy stratégia meg kell határozni a válaszlépést az ellenfél minden lehetséges lépésére</a:t>
            </a:r>
            <a:endParaRPr lang="hu-HU" sz="16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4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kapcsolhatóak a kétszemélyes játékok a keresési problémákhoz?</a:t>
            </a:r>
          </a:p>
          <a:p>
            <a:pPr lvl="1"/>
            <a:r>
              <a:rPr lang="hu-HU" sz="1600" b="1" dirty="0"/>
              <a:t>Kiismerhetetlen ellenfél: </a:t>
            </a:r>
            <a:r>
              <a:rPr lang="hu-HU" sz="1600" dirty="0"/>
              <a:t>a megoldás egy stratégia meg kell határozni a válaszlépést az ellenfél minden lehetséges lépésére</a:t>
            </a:r>
          </a:p>
          <a:p>
            <a:pPr lvl="1"/>
            <a:r>
              <a:rPr lang="hu-HU" sz="1600" b="1" dirty="0"/>
              <a:t>Időkorlát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62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kapcsolhatóak a kétszemélyes játékok a keresési problémákhoz?</a:t>
            </a:r>
          </a:p>
          <a:p>
            <a:pPr lvl="1"/>
            <a:r>
              <a:rPr lang="hu-HU" sz="1600" b="1" dirty="0"/>
              <a:t>Kiismerhetetlen ellenfél: </a:t>
            </a:r>
            <a:r>
              <a:rPr lang="hu-HU" sz="1600" dirty="0"/>
              <a:t>a megoldás egy stratégia meg kell határozni a válaszlépést az ellenfél minden lehetséges lépésére</a:t>
            </a:r>
          </a:p>
          <a:p>
            <a:pPr lvl="1"/>
            <a:r>
              <a:rPr lang="hu-HU" sz="1600" b="1" dirty="0"/>
              <a:t>Időkorlát: </a:t>
            </a:r>
            <a:r>
              <a:rPr lang="hu-HU" sz="1600" dirty="0"/>
              <a:t>a célkereséstől eltérően közelítő megoldásra van szükség</a:t>
            </a:r>
            <a:endParaRPr lang="hu-HU" sz="16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2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kapcsolhatóak a kétszemélyes játékok a keresési problémákhoz?</a:t>
            </a:r>
          </a:p>
          <a:p>
            <a:pPr lvl="1"/>
            <a:r>
              <a:rPr lang="hu-HU" sz="1600" b="1" dirty="0"/>
              <a:t>Kiismerhetetlen ellenfél: </a:t>
            </a:r>
            <a:r>
              <a:rPr lang="hu-HU" sz="1600" dirty="0"/>
              <a:t>a megoldás egy stratégia meg kell határozni a válaszlépést az ellenfél minden lehetséges lépésére</a:t>
            </a:r>
          </a:p>
          <a:p>
            <a:pPr lvl="1"/>
            <a:r>
              <a:rPr lang="hu-HU" sz="1600" b="1" dirty="0"/>
              <a:t>Időkorlát: </a:t>
            </a:r>
            <a:r>
              <a:rPr lang="hu-HU" sz="1600" dirty="0"/>
              <a:t>a célkereséstől eltérően közelítő megoldásra van szükség</a:t>
            </a:r>
          </a:p>
          <a:p>
            <a:pPr lvl="1"/>
            <a:r>
              <a:rPr lang="hu-HU" sz="1600" b="1" dirty="0"/>
              <a:t>Ha megtudjuk határozni az összes lehetséges lépést akkor tudunk benne (győztes) megoldásokat keresni.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72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Kétszemélyes Játékok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Autofit/>
          </a:bodyPr>
          <a:lstStyle/>
          <a:p>
            <a:r>
              <a:rPr lang="hu-HU" sz="1600" b="1" dirty="0"/>
              <a:t>Hogyan kezelhetjük a véletlent is tartalmazó játékokat?</a:t>
            </a:r>
          </a:p>
          <a:p>
            <a:pPr lvl="1"/>
            <a:r>
              <a:rPr lang="hu-HU" sz="1600" dirty="0"/>
              <a:t>A véletlenre úgy kell tekinteni mint egy új játékosra</a:t>
            </a:r>
          </a:p>
          <a:p>
            <a:r>
              <a:rPr lang="hu-HU" sz="1600" b="1" dirty="0"/>
              <a:t>Hogyan kezelhetjük a nem teljesen informált játékokat?</a:t>
            </a:r>
          </a:p>
          <a:p>
            <a:pPr lvl="1"/>
            <a:r>
              <a:rPr lang="hu-HU" sz="1600" dirty="0"/>
              <a:t>Soron következő kategória, amikor nem ismert minden részlete a játéknak, például nem ismerjük, hogy milyen lapjai vannak az ellenfélnek.</a:t>
            </a:r>
          </a:p>
          <a:p>
            <a:pPr lvl="1"/>
            <a:r>
              <a:rPr lang="hu-HU" sz="1600" dirty="0"/>
              <a:t>Rendszerint itt elképesztően sok lehetőség van: milyen lapokat kaptunk mi, mit kapott az ellenfél, milyen sorrendben van a többi lap?</a:t>
            </a:r>
          </a:p>
          <a:p>
            <a:pPr lvl="1"/>
            <a:r>
              <a:rPr lang="hu-HU" sz="1600" dirty="0"/>
              <a:t>Úgy kell döntenünk, hogy nem ismerjük az ellenfél lapjait, vagy a soron következő lapokat. Épp ezért ki kellene próbálni, hogy milyen hatása lehet az egyes lépéseinknek. Ha minden lehetséges esetet nem is tudunk figyelembe venni, </a:t>
            </a:r>
          </a:p>
          <a:p>
            <a:pPr lvl="1"/>
            <a:r>
              <a:rPr lang="hu-HU" sz="1600" dirty="0"/>
              <a:t>Egy véletlen mintával jól közelíthetjük. Teszteljük, hogy a minta egyes leosztásai esetén melyik lépés lesz a legjobb, és azt a lépést választjuk, amely a legjobban teljesít. Így működött az ezredfordulón a legjobb bridzsprogram is. </a:t>
            </a:r>
          </a:p>
          <a:p>
            <a:pPr lvl="1"/>
            <a:r>
              <a:rPr lang="hu-HU" sz="1600" dirty="0"/>
              <a:t>Azóta ott is előtérbe került a gépi tanulás mint eszköz.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Három szerzetest és három kannibált kell átvinni a folyó túloldalára egy kétszemélyes csónakkal. A kannibálok vakon követik a szerzetesek utasításait, de ha valamely parton fölénybe kerülnek, megeszik a velük lévő szerzetest. Hogyan tárolhatjuk a probléma egy állapotát?</a:t>
            </a:r>
          </a:p>
          <a:p>
            <a:pPr lvl="1"/>
            <a:r>
              <a:rPr lang="hu-HU" sz="1600" dirty="0"/>
              <a:t>s=(H1,H2), ahol H1 és H2 két </a:t>
            </a:r>
            <a:r>
              <a:rPr lang="hu-HU" sz="1600" dirty="0" err="1"/>
              <a:t>diszjunkt</a:t>
            </a:r>
            <a:r>
              <a:rPr lang="hu-HU" sz="1600" dirty="0"/>
              <a:t> halmaz, uniójuk megadja a hat személyt és a csónakot.</a:t>
            </a:r>
          </a:p>
          <a:p>
            <a:pPr lvl="1"/>
            <a:r>
              <a:rPr lang="hu-HU" sz="1600" dirty="0"/>
              <a:t>s=(H1,H2,H3), ahol H1, H2 és H3 páronként </a:t>
            </a:r>
            <a:r>
              <a:rPr lang="hu-HU" sz="1600" dirty="0" err="1"/>
              <a:t>diszjunkt</a:t>
            </a:r>
            <a:r>
              <a:rPr lang="hu-HU" sz="1600" dirty="0"/>
              <a:t> halmazok, uniójuk megadja a hat személyt és a csónakot.</a:t>
            </a:r>
          </a:p>
          <a:p>
            <a:pPr lvl="1"/>
            <a:r>
              <a:rPr lang="hu-HU" sz="1600" dirty="0"/>
              <a:t>s=(</a:t>
            </a:r>
            <a:r>
              <a:rPr lang="hu-HU" sz="1600" dirty="0" err="1"/>
              <a:t>ml,cl,b</a:t>
            </a:r>
            <a:r>
              <a:rPr lang="hu-HU" sz="1600" dirty="0"/>
              <a:t>), ahol ml és cl megadja a bal oldalon található szerzetesek és kannibálok számát, b pedig a csónak helyzetét</a:t>
            </a:r>
          </a:p>
          <a:p>
            <a:pPr lvl="1"/>
            <a:r>
              <a:rPr lang="hu-HU" sz="1600" dirty="0"/>
              <a:t>s=(H1,H2,H3), ahol H1, H2 és H3 páronként </a:t>
            </a:r>
            <a:r>
              <a:rPr lang="hu-HU" sz="1600" dirty="0" err="1"/>
              <a:t>diszjunkt</a:t>
            </a:r>
            <a:r>
              <a:rPr lang="hu-HU" sz="1600" dirty="0"/>
              <a:t> halmazok, uniójuk megadja a hat személyt.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44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 err="1"/>
              <a:t>Tic</a:t>
            </a:r>
            <a:r>
              <a:rPr lang="hu-HU" sz="9600" dirty="0"/>
              <a:t> </a:t>
            </a:r>
            <a:r>
              <a:rPr lang="hu-HU" sz="9600" dirty="0" err="1"/>
              <a:t>Tac</a:t>
            </a:r>
            <a:r>
              <a:rPr lang="hu-HU" sz="9600" dirty="0"/>
              <a:t> </a:t>
            </a:r>
            <a:r>
              <a:rPr lang="hu-HU" sz="9600" dirty="0" err="1"/>
              <a:t>Toe</a:t>
            </a:r>
            <a:endParaRPr lang="hu-HU" sz="5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7F9CC2F-E5DD-44A2-B752-62DC764E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71" y="1874521"/>
            <a:ext cx="4689258" cy="41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4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  <a:p>
            <a:pPr marL="0" indent="0" algn="ctr">
              <a:buNone/>
            </a:pPr>
            <a:r>
              <a:rPr lang="hu-HU" sz="3200" b="1" dirty="0"/>
              <a:t>P = &lt;A, a</a:t>
            </a:r>
            <a:r>
              <a:rPr lang="hu-HU" sz="3200" b="1" baseline="-25000" dirty="0"/>
              <a:t>0</a:t>
            </a:r>
            <a:r>
              <a:rPr lang="hu-HU" sz="3200" b="1" dirty="0"/>
              <a:t>, V, L&gt; </a:t>
            </a:r>
            <a:endParaRPr lang="hu-HU" sz="1600" b="1" i="1" dirty="0"/>
          </a:p>
          <a:p>
            <a:r>
              <a:rPr lang="hu-HU" sz="1600" dirty="0"/>
              <a:t>Legyen </a:t>
            </a:r>
            <a:r>
              <a:rPr lang="hu-HU" sz="1600" b="1" dirty="0"/>
              <a:t>P</a:t>
            </a:r>
            <a:r>
              <a:rPr lang="hu-HU" sz="1600" dirty="0"/>
              <a:t> egy probléma. Azt mondjuk, hogy a </a:t>
            </a:r>
            <a:r>
              <a:rPr lang="hu-HU" sz="1600" b="1" dirty="0"/>
              <a:t>P</a:t>
            </a:r>
            <a:r>
              <a:rPr lang="hu-HU" sz="1600" dirty="0"/>
              <a:t> problémát állapottér-reprezentáltuk, ha megadtuk az </a:t>
            </a:r>
            <a:r>
              <a:rPr lang="hu-HU" sz="1600" b="1" dirty="0"/>
              <a:t>&lt;A, a</a:t>
            </a:r>
            <a:r>
              <a:rPr lang="hu-HU" sz="1600" b="1" baseline="-25000" dirty="0"/>
              <a:t>0</a:t>
            </a:r>
            <a:r>
              <a:rPr lang="hu-HU" sz="1600" b="1" dirty="0"/>
              <a:t>, C, O&gt; </a:t>
            </a:r>
            <a:r>
              <a:rPr lang="hu-HU" sz="1600" dirty="0"/>
              <a:t>négyest.</a:t>
            </a:r>
          </a:p>
          <a:p>
            <a:pPr lvl="1"/>
            <a:r>
              <a:rPr lang="hu-HU" sz="1600" dirty="0"/>
              <a:t>A: </a:t>
            </a:r>
            <a:r>
              <a:rPr lang="hu-HU" sz="1600" b="1" dirty="0"/>
              <a:t>Állások halmaza </a:t>
            </a:r>
            <a:r>
              <a:rPr lang="hu-HU" sz="1600" dirty="0"/>
              <a:t>(A ≠ 0 halmaz a probléma állapottere.</a:t>
            </a:r>
            <a:r>
              <a:rPr lang="hu-HU" sz="1600" b="1" dirty="0"/>
              <a:t> </a:t>
            </a:r>
            <a:r>
              <a:rPr lang="hu-HU" sz="1600" dirty="0"/>
              <a:t>A jellemzők egyrészhalmaza.)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</a:t>
            </a:r>
            <a:r>
              <a:rPr lang="hu-HU" sz="1600" dirty="0"/>
              <a:t>:</a:t>
            </a:r>
            <a:r>
              <a:rPr lang="hu-HU" sz="1600" baseline="-25000" dirty="0"/>
              <a:t> </a:t>
            </a:r>
            <a:r>
              <a:rPr lang="hu-HU" sz="1600" b="1" dirty="0"/>
              <a:t>Kezdő állás</a:t>
            </a:r>
            <a:r>
              <a:rPr lang="hu-HU" sz="1600" dirty="0"/>
              <a:t> (kezdő állapot), ahol a</a:t>
            </a:r>
            <a:r>
              <a:rPr lang="hu-HU" sz="1600" baseline="-25000" dirty="0"/>
              <a:t>0</a:t>
            </a:r>
            <a:r>
              <a:rPr lang="hu-HU" sz="1600" dirty="0"/>
              <a:t> </a:t>
            </a:r>
            <a:r>
              <a:rPr lang="hu-HU" sz="1200" dirty="0"/>
              <a:t>∈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V: </a:t>
            </a:r>
            <a:r>
              <a:rPr lang="hu-HU" sz="1600" b="1" dirty="0"/>
              <a:t>Végállás</a:t>
            </a:r>
            <a:r>
              <a:rPr lang="hu-HU" sz="1600" dirty="0"/>
              <a:t> (Célállapotok halmaza), ahol V </a:t>
            </a:r>
            <a:r>
              <a:rPr lang="hu-HU" sz="1200" dirty="0"/>
              <a:t>⊂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L: </a:t>
            </a:r>
            <a:r>
              <a:rPr lang="hu-HU" sz="1600" b="1" dirty="0"/>
              <a:t>Lépések</a:t>
            </a:r>
            <a:r>
              <a:rPr lang="hu-HU" sz="1600" dirty="0"/>
              <a:t> (Operátorok halmaza), ahol L ≠ 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3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0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 </a:t>
            </a:r>
            <a:r>
              <a:rPr lang="hu-HU" sz="1600" dirty="0"/>
              <a:t>= {0, 1, 2}, ahol 0 üres, 1 előző játékosé, 2 második játékosé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4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 </a:t>
            </a:r>
            <a:r>
              <a:rPr lang="hu-HU" sz="1600" dirty="0"/>
              <a:t>= {0, 1, 2}, ahol 0 üres, 1 előző játékosé, 2 második játékosé</a:t>
            </a:r>
          </a:p>
          <a:p>
            <a:pPr lvl="1"/>
            <a:r>
              <a:rPr lang="hu-HU" sz="1600" dirty="0"/>
              <a:t>És 9 darab H lehet.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31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 </a:t>
            </a:r>
            <a:r>
              <a:rPr lang="hu-HU" sz="1600" dirty="0"/>
              <a:t>= {0, 1, 2}, ahol 0 üres, 1 előző játékosé, 2 második játékosé</a:t>
            </a:r>
          </a:p>
          <a:p>
            <a:pPr lvl="1"/>
            <a:r>
              <a:rPr lang="hu-HU" sz="1600" dirty="0"/>
              <a:t>És 9 darab H lehet. </a:t>
            </a:r>
          </a:p>
          <a:p>
            <a:r>
              <a:rPr lang="hu-HU" sz="2000" b="1" dirty="0"/>
              <a:t>Állások halmaza (állapotok halmaza):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AA75343-9272-44DE-8D13-CBB2B2D6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523" y="1825625"/>
            <a:ext cx="771633" cy="7049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F9EDF49-890B-4802-80D8-14EC9531C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82" y="1690688"/>
            <a:ext cx="191479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2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 </a:t>
            </a:r>
            <a:r>
              <a:rPr lang="hu-HU" sz="1600" dirty="0"/>
              <a:t>= {0, 1, 2}, ahol 0 üres, 1 előző játékosé, 2 második játékosé</a:t>
            </a:r>
          </a:p>
          <a:p>
            <a:pPr lvl="1"/>
            <a:r>
              <a:rPr lang="hu-HU" sz="1600" dirty="0"/>
              <a:t>És 9 darab H lehet. </a:t>
            </a:r>
          </a:p>
          <a:p>
            <a:r>
              <a:rPr lang="hu-HU" sz="2000" b="1" dirty="0"/>
              <a:t>Állások halmaza (állapotok halmaza):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30000" dirty="0"/>
              <a:t>3*3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AA75343-9272-44DE-8D13-CBB2B2D6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523" y="1825625"/>
            <a:ext cx="771633" cy="7049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F9EDF49-890B-4802-80D8-14EC9531C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82" y="1690688"/>
            <a:ext cx="191479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432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= {0, 1, 2}, ahol 0 üres, 1 előző játékosé, 2 második játékosé</a:t>
                </a:r>
              </a:p>
              <a:p>
                <a:pPr lvl="1"/>
                <a:r>
                  <a:rPr lang="hu-HU" sz="1600" dirty="0"/>
                  <a:t>És 9 darab H lehet. </a:t>
                </a:r>
              </a:p>
              <a:p>
                <a:r>
                  <a:rPr lang="hu-HU" sz="2000" b="1" dirty="0"/>
                  <a:t>Állások halmaza (állapotok halmaza):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30000" dirty="0"/>
                  <a:t>3*3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= {0, 1, 2} -&gt; {0, 1} ahol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2} és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h𝑎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𝑒𝑔𝑦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e>
                        </m:eqArr>
                      </m:e>
                    </m:d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AA75343-9272-44DE-8D13-CBB2B2D64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523" y="1825625"/>
            <a:ext cx="771633" cy="7049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F9EDF49-890B-4802-80D8-14EC9531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582" y="1690688"/>
            <a:ext cx="191479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60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= {0, 1, 2}, ahol 0 üres, 1 előző játékosé, 2 második játékosé</a:t>
                </a:r>
              </a:p>
              <a:p>
                <a:pPr lvl="1"/>
                <a:r>
                  <a:rPr lang="hu-HU" sz="1600" dirty="0"/>
                  <a:t>És 9 darab H lehet. </a:t>
                </a:r>
              </a:p>
              <a:p>
                <a:r>
                  <a:rPr lang="hu-HU" sz="2000" b="1" dirty="0"/>
                  <a:t>Állások halmaza (állapotok halmaza):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30000" dirty="0"/>
                  <a:t>3*3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= {0, 1, 2} -&gt; {0, 1} ahol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2} és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h𝑎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𝑒𝑔𝑦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e>
                        </m:eqArr>
                      </m:e>
                    </m:d>
                  </m:oMath>
                </a14:m>
                <a:endParaRPr lang="hu-HU" sz="16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hu-HU" sz="16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3∗3 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 1}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AA75343-9272-44DE-8D13-CBB2B2D64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523" y="1825625"/>
            <a:ext cx="771633" cy="7049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F9EDF49-890B-4802-80D8-14EC9531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582" y="1690688"/>
            <a:ext cx="191479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29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= {0, 1, 2}, ahol 0 üres, 1 előző játékosé, 2 második játékosé</a:t>
                </a:r>
              </a:p>
              <a:p>
                <a:pPr lvl="1"/>
                <a:r>
                  <a:rPr lang="hu-HU" sz="1600" dirty="0"/>
                  <a:t>És 9 darab H lehet. </a:t>
                </a:r>
              </a:p>
              <a:p>
                <a:r>
                  <a:rPr lang="hu-HU" sz="2000" b="1" dirty="0"/>
                  <a:t>Állások halmaza (állapotok halmaza):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30000" dirty="0"/>
                  <a:t>3*3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= {0, 1, 2} -&gt; {0, 1} ahol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2} és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h𝑎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𝑒𝑔𝑦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e>
                        </m:eqArr>
                      </m:e>
                    </m:d>
                  </m:oMath>
                </a14:m>
                <a:endParaRPr lang="hu-HU" sz="16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hu-HU" sz="16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3∗3 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 1}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r>
                  <a:rPr lang="hu-HU" sz="2000" b="1" dirty="0"/>
                  <a:t>Kezdőállás (kezdő állapot):</a:t>
                </a: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AA75343-9272-44DE-8D13-CBB2B2D64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523" y="1825625"/>
            <a:ext cx="771633" cy="7049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F9EDF49-890B-4802-80D8-14EC9531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582" y="1690688"/>
            <a:ext cx="191479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Három szerzetest és három kannibált kell átvinni a folyó túloldalára egy kétszemélyes csónakkal. A kannibálok vakon követik a szerzetesek utasításait, de ha valamely parton fölénybe kerülnek, megeszik a velük lévő szerzetest. Hogyan tárolhatjuk a probléma egy állapotát?</a:t>
            </a:r>
          </a:p>
          <a:p>
            <a:pPr lvl="1"/>
            <a:r>
              <a:rPr lang="hu-HU" sz="1600" b="1" dirty="0"/>
              <a:t>s=(H1,H2), ahol H1 és H2 két </a:t>
            </a:r>
            <a:r>
              <a:rPr lang="hu-HU" sz="1600" b="1" dirty="0" err="1"/>
              <a:t>diszjunkt</a:t>
            </a:r>
            <a:r>
              <a:rPr lang="hu-HU" sz="1600" b="1" dirty="0"/>
              <a:t> halmaz, uniójuk megadja a hat személyt és a csónakot.</a:t>
            </a:r>
          </a:p>
          <a:p>
            <a:pPr lvl="1"/>
            <a:r>
              <a:rPr lang="hu-HU" sz="1600" dirty="0"/>
              <a:t>s=(H1,H2,H3), ahol H1, H2 és H3 páronként </a:t>
            </a:r>
            <a:r>
              <a:rPr lang="hu-HU" sz="1600" dirty="0" err="1"/>
              <a:t>diszjunkt</a:t>
            </a:r>
            <a:r>
              <a:rPr lang="hu-HU" sz="1600" dirty="0"/>
              <a:t> halmazok, uniójuk megadja a hat személyt és a csónakot.</a:t>
            </a:r>
          </a:p>
          <a:p>
            <a:pPr lvl="1"/>
            <a:r>
              <a:rPr lang="hu-HU" sz="1600" dirty="0"/>
              <a:t>s=(</a:t>
            </a:r>
            <a:r>
              <a:rPr lang="hu-HU" sz="1600" dirty="0" err="1"/>
              <a:t>ml,cl,b</a:t>
            </a:r>
            <a:r>
              <a:rPr lang="hu-HU" sz="1600" dirty="0"/>
              <a:t>), ahol ml és cl megadja a bal oldalon található szerzetesek és kannibálok számát, b pedig a csónak helyzetét</a:t>
            </a:r>
          </a:p>
          <a:p>
            <a:pPr lvl="1"/>
            <a:r>
              <a:rPr lang="hu-HU" sz="1600" dirty="0"/>
              <a:t>s=(H1,H2,H3), ahol H1, H2 és H3 páronként </a:t>
            </a:r>
            <a:r>
              <a:rPr lang="hu-HU" sz="1600" dirty="0" err="1"/>
              <a:t>diszjunkt</a:t>
            </a:r>
            <a:r>
              <a:rPr lang="hu-HU" sz="1600" dirty="0"/>
              <a:t> halmazok, uniójuk megadja a hat személyt.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614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= {0, 1, 2}, ahol 0 üres, 1 előző játékosé, 2 második játékosé</a:t>
                </a:r>
              </a:p>
              <a:p>
                <a:pPr lvl="1"/>
                <a:r>
                  <a:rPr lang="hu-HU" sz="1600" dirty="0"/>
                  <a:t>És 9 darab H lehet. </a:t>
                </a:r>
              </a:p>
              <a:p>
                <a:r>
                  <a:rPr lang="hu-HU" sz="2000" b="1" dirty="0"/>
                  <a:t>Állások halmaza (állapotok halmaza):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30000" dirty="0"/>
                  <a:t>3*3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= {0, 1, 2} -&gt; {0, 1} ahol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{1, 2} és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16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h𝑎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hu-HU" sz="16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𝑒𝑔𝑦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e>
                        </m:eqArr>
                      </m:e>
                    </m:d>
                  </m:oMath>
                </a14:m>
                <a:endParaRPr lang="hu-HU" sz="1600" dirty="0"/>
              </a:p>
              <a:p>
                <a:pPr lvl="1"/>
                <a:r>
                  <a:rPr lang="hu-HU" sz="1600" dirty="0"/>
                  <a:t>A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hu-HU" sz="1600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3∗3 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b="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 1}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r>
                  <a:rPr lang="hu-HU" sz="2000" b="1" dirty="0"/>
                  <a:t>Kezdőállás (kezdő állapot):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3"/>
                <a:stretch>
                  <a:fillRect l="-522" t="-23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AA75343-9272-44DE-8D13-CBB2B2D64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523" y="1825625"/>
            <a:ext cx="771633" cy="7049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F9EDF49-890B-4802-80D8-14EC9531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582" y="1690688"/>
            <a:ext cx="191479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37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87010DE7-E9EE-4265-91C0-A61826C08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753" y="359174"/>
            <a:ext cx="3732048" cy="300886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1880" cy="3704318"/>
          </a:xfrm>
        </p:spPr>
        <p:txBody>
          <a:bodyPr>
            <a:normAutofit/>
          </a:bodyPr>
          <a:lstStyle/>
          <a:p>
            <a:r>
              <a:rPr lang="hu-HU" sz="1300" b="1" dirty="0"/>
              <a:t>Végállás (célállapotok):</a:t>
            </a:r>
            <a:endParaRPr lang="hu-HU" sz="13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44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87010DE7-E9EE-4265-91C0-A61826C08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753" y="359174"/>
            <a:ext cx="3732048" cy="300886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1300" b="1" dirty="0"/>
                  <a:t>Végállás (célállapotok): </a:t>
                </a:r>
              </a:p>
              <a:p>
                <a:pPr lvl="1"/>
                <a:r>
                  <a:rPr lang="hu-HU" sz="1000" b="0" dirty="0">
                    <a:ea typeface="Cambria Math" panose="02040503050406030204" pitchFamily="18" charset="0"/>
                  </a:rPr>
                  <a:t>V </a:t>
                </a:r>
                <a14:m>
                  <m:oMath xmlns:m="http://schemas.openxmlformats.org/officeDocument/2006/math">
                    <m:r>
                      <a:rPr lang="hu-HU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000" dirty="0"/>
                  <a:t> A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  <a:blipFill>
                <a:blip r:embed="rId5"/>
                <a:stretch>
                  <a:fillRect l="-82" t="-6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27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87010DE7-E9EE-4265-91C0-A61826C08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753" y="359174"/>
            <a:ext cx="3732048" cy="300886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1300" b="1" dirty="0"/>
                  <a:t>Végállás (célállapotok): </a:t>
                </a:r>
              </a:p>
              <a:p>
                <a:pPr lvl="1"/>
                <a:r>
                  <a:rPr lang="hu-HU" sz="1000" b="0" dirty="0">
                    <a:ea typeface="Cambria Math" panose="02040503050406030204" pitchFamily="18" charset="0"/>
                  </a:rPr>
                  <a:t>V </a:t>
                </a:r>
                <a14:m>
                  <m:oMath xmlns:m="http://schemas.openxmlformats.org/officeDocument/2006/math">
                    <m:r>
                      <a:rPr lang="hu-HU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000" dirty="0"/>
                  <a:t> 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000" dirty="0"/>
                  <a:t>V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0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0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0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0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0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0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1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sz="10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0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0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1000" b="0" i="1" dirty="0" smtClean="0">
                                <a:latin typeface="Cambria Math" panose="02040503050406030204" pitchFamily="18" charset="0"/>
                              </a:rPr>
                              <m:t>=9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000" dirty="0"/>
                  <a:t> V ((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0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0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,1=</m:t>
                        </m:r>
                        <m:r>
                          <a:rPr lang="hu-HU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nary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i,1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i,3</a:t>
                </a:r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i,1</a:t>
                </a:r>
                <a:r>
                  <a:rPr lang="hu-HU" sz="1000" dirty="0"/>
                  <a:t> ≠ 0) V 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hu-HU" sz="10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0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hu-HU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1,j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3,j</a:t>
                </a:r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1,j</a:t>
                </a:r>
                <a:r>
                  <a:rPr lang="hu-HU" sz="1000" dirty="0"/>
                  <a:t> ≠ 0) V (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1,1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3,3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 ≠ 0) V (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1,3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3,1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 ≠ 0)))}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  <a:blipFill>
                <a:blip r:embed="rId5"/>
                <a:stretch>
                  <a:fillRect l="-82" t="-6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31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87010DE7-E9EE-4265-91C0-A61826C08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753" y="359174"/>
            <a:ext cx="3732048" cy="300886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1300" b="1" dirty="0"/>
                  <a:t>Végállás (célállapotok): </a:t>
                </a:r>
              </a:p>
              <a:p>
                <a:pPr lvl="1"/>
                <a:r>
                  <a:rPr lang="hu-HU" sz="1000" b="0" dirty="0">
                    <a:ea typeface="Cambria Math" panose="02040503050406030204" pitchFamily="18" charset="0"/>
                  </a:rPr>
                  <a:t>V </a:t>
                </a:r>
                <a14:m>
                  <m:oMath xmlns:m="http://schemas.openxmlformats.org/officeDocument/2006/math">
                    <m:r>
                      <a:rPr lang="hu-HU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000" dirty="0"/>
                  <a:t> 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000" dirty="0"/>
                  <a:t>V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0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0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0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0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0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0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1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sz="10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0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0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000" i="1" baseline="-25000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1000" b="0" i="1" dirty="0" smtClean="0">
                                <a:latin typeface="Cambria Math" panose="02040503050406030204" pitchFamily="18" charset="0"/>
                              </a:rPr>
                              <m:t>=9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000" dirty="0"/>
                  <a:t> V ((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0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0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,1=</m:t>
                        </m:r>
                        <m:r>
                          <a:rPr lang="hu-HU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nary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i,1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i,3</a:t>
                </a:r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i,1</a:t>
                </a:r>
                <a:r>
                  <a:rPr lang="hu-HU" sz="1000" dirty="0"/>
                  <a:t> ≠ 0) V 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hu-HU" sz="10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0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hu-HU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hu-HU" sz="10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1,j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3,j</a:t>
                </a:r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1,j</a:t>
                </a:r>
                <a:r>
                  <a:rPr lang="hu-HU" sz="1000" dirty="0"/>
                  <a:t> ≠ 0) V (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1,1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3,3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 ≠ 0) V (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1,3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=</a:t>
                </a:r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3,1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000" baseline="-25000" dirty="0"/>
                  <a:t>2,2</a:t>
                </a:r>
                <a:r>
                  <a:rPr lang="hu-HU" sz="1000" dirty="0"/>
                  <a:t> ≠ 0)))}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hu-HU" sz="1000" dirty="0"/>
                  <a:t>V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0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0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000" dirty="0"/>
                  <a:t> </a:t>
                </a:r>
                <a14:m>
                  <m:oMath xmlns:m="http://schemas.openxmlformats.org/officeDocument/2006/math">
                    <m:r>
                      <a:rPr lang="hu-HU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000" dirty="0"/>
                  <a:t> 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0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0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000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000" b="0" i="1" baseline="-2500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1000" b="0" i="1" baseline="-25000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000" b="0" i="1" dirty="0" smtClean="0">
                                <a:latin typeface="Cambria Math" panose="02040503050406030204" pitchFamily="18" charset="0"/>
                              </a:rPr>
                              <m:t>=13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hu-HU" sz="1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hu-HU" sz="1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1000" dirty="0"/>
                          <m:t>((</m:t>
                        </m:r>
                        <m:nary>
                          <m:naryPr>
                            <m:chr m:val="⋁"/>
                            <m:ctrlP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0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0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,1=</m:t>
                            </m:r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0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0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i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,1=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i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,3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i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,1 ≠ 0) </m:t>
                        </m:r>
                        <m:r>
                          <m:rPr>
                            <m:nor/>
                          </m:rPr>
                          <a:rPr lang="hu-HU" sz="1000" dirty="0"/>
                          <m:t>V</m:t>
                        </m:r>
                        <m:r>
                          <m:rPr>
                            <m:nor/>
                          </m:rPr>
                          <a:rPr lang="hu-HU" sz="1000" dirty="0"/>
                          <m:t> (</m:t>
                        </m:r>
                        <m:nary>
                          <m:naryPr>
                            <m:chr m:val="⋁"/>
                            <m:ctrlP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0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hu-HU" sz="10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0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0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hu-HU" sz="10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1,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j</m:t>
                        </m:r>
                        <m:r>
                          <m:rPr>
                            <m:nor/>
                          </m:rPr>
                          <a:rPr lang="hu-HU" sz="1000" dirty="0"/>
                          <m:t>=</m:t>
                        </m:r>
                        <m:r>
                          <m:rPr>
                            <m:nor/>
                          </m:rPr>
                          <a:rPr lang="hu-HU" sz="10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3,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j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1,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j</m:t>
                        </m:r>
                        <m:r>
                          <m:rPr>
                            <m:nor/>
                          </m:rPr>
                          <a:rPr lang="hu-HU" sz="1000" dirty="0"/>
                          <m:t> ≠ 0) </m:t>
                        </m:r>
                        <m:r>
                          <m:rPr>
                            <m:nor/>
                          </m:rPr>
                          <a:rPr lang="hu-HU" sz="1000" dirty="0"/>
                          <m:t>V</m:t>
                        </m:r>
                        <m:r>
                          <m:rPr>
                            <m:nor/>
                          </m:rPr>
                          <a:rPr lang="hu-HU" sz="1000" dirty="0"/>
                          <m:t> (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1,1</m:t>
                        </m:r>
                        <m:r>
                          <m:rPr>
                            <m:nor/>
                          </m:rPr>
                          <a:rPr lang="hu-HU" sz="1000" dirty="0"/>
                          <m:t>=</m:t>
                        </m:r>
                        <m:r>
                          <m:rPr>
                            <m:nor/>
                          </m:rPr>
                          <a:rPr lang="hu-HU" sz="10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000" dirty="0"/>
                          <m:t>=</m:t>
                        </m:r>
                        <m:r>
                          <m:rPr>
                            <m:nor/>
                          </m:rPr>
                          <a:rPr lang="hu-HU" sz="10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3,3 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000" dirty="0"/>
                          <m:t> ≠ 0) </m:t>
                        </m:r>
                        <m:r>
                          <m:rPr>
                            <m:nor/>
                          </m:rPr>
                          <a:rPr lang="hu-HU" sz="1000" dirty="0"/>
                          <m:t>V</m:t>
                        </m:r>
                        <m:r>
                          <m:rPr>
                            <m:nor/>
                          </m:rPr>
                          <a:rPr lang="hu-HU" sz="1000" dirty="0"/>
                          <m:t> (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1,3</m:t>
                        </m:r>
                        <m:r>
                          <m:rPr>
                            <m:nor/>
                          </m:rPr>
                          <a:rPr lang="hu-HU" sz="1000" dirty="0"/>
                          <m:t>=</m:t>
                        </m:r>
                        <m:r>
                          <m:rPr>
                            <m:nor/>
                          </m:rPr>
                          <a:rPr lang="hu-HU" sz="10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000" dirty="0"/>
                          <m:t>=</m:t>
                        </m:r>
                        <m:r>
                          <m:rPr>
                            <m:nor/>
                          </m:rPr>
                          <a:rPr lang="hu-HU" sz="10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3,1 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000" dirty="0"/>
                          <m:t> </m:t>
                        </m:r>
                        <m:r>
                          <a:rPr lang="hu-HU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0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000" dirty="0"/>
                          <m:t> ≠ 0)</m:t>
                        </m:r>
                        <m:r>
                          <m:rPr>
                            <m:nor/>
                          </m:rPr>
                          <a:rPr lang="hu-HU" sz="10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hu-HU" sz="1000" dirty="0"/>
                          <m:t>)</m:t>
                        </m:r>
                      </m:e>
                    </m:nary>
                  </m:oMath>
                </a14:m>
                <a:r>
                  <a:rPr lang="hu-HU" sz="1000" dirty="0"/>
                  <a:t>}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  <a:blipFill>
                <a:blip r:embed="rId5"/>
                <a:stretch>
                  <a:fillRect l="-82" t="-6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0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87010DE7-E9EE-4265-91C0-A61826C08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753" y="359174"/>
            <a:ext cx="3732048" cy="300886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hu-HU" sz="2000" b="1" dirty="0"/>
                  <a:t>Végállás (célállapotok): </a:t>
                </a:r>
              </a:p>
              <a:p>
                <a:pPr lvl="1"/>
                <a:r>
                  <a:rPr lang="hu-HU" sz="1600" b="0" dirty="0">
                    <a:ea typeface="Cambria Math" panose="02040503050406030204" pitchFamily="18" charset="0"/>
                  </a:rPr>
                  <a:t>V </a:t>
                </a:r>
                <a14:m>
                  <m:oMath xmlns:m="http://schemas.openxmlformats.org/officeDocument/2006/math"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hu-HU" sz="1600" dirty="0"/>
                  <a:t> 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V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d>
                              <m:d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6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=9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 V ((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,1=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nary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i,1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i,3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i,1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hu-HU" sz="16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1,j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3,j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1,j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1,1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3,3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1,3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3,1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≠ 0)))}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hu-HU" sz="1600" dirty="0"/>
                  <a:t>V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=13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hu-HU" sz="16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hu-HU" sz="1600" dirty="0"/>
                          <m:t> ((</m:t>
                        </m:r>
                        <m:nary>
                          <m:naryPr>
                            <m:chr m:val="⋁"/>
                            <m:ctrlP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,1=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i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,1=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i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,3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i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,1 ≠ 0) </m:t>
                        </m:r>
                        <m:r>
                          <m:rPr>
                            <m:nor/>
                          </m:rPr>
                          <a:rPr lang="hu-HU" sz="1600" dirty="0"/>
                          <m:t>V</m:t>
                        </m:r>
                        <m:r>
                          <m:rPr>
                            <m:nor/>
                          </m:rPr>
                          <a:rPr lang="hu-HU" sz="1600" dirty="0"/>
                          <m:t> (</m:t>
                        </m:r>
                        <m:nary>
                          <m:naryPr>
                            <m:chr m:val="⋁"/>
                            <m:ctrlP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hu-HU" sz="16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1,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j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3,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j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1,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j</m:t>
                        </m:r>
                        <m:r>
                          <m:rPr>
                            <m:nor/>
                          </m:rPr>
                          <a:rPr lang="hu-HU" sz="1600" dirty="0"/>
                          <m:t> ≠ 0) </m:t>
                        </m:r>
                        <m:r>
                          <m:rPr>
                            <m:nor/>
                          </m:rPr>
                          <a:rPr lang="hu-HU" sz="1600" dirty="0"/>
                          <m:t>V</m:t>
                        </m:r>
                        <m:r>
                          <m:rPr>
                            <m:nor/>
                          </m:rPr>
                          <a:rPr lang="hu-HU" sz="1600" dirty="0"/>
                          <m:t> (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1,1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3,3 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 ≠ 0) </m:t>
                        </m:r>
                        <m:r>
                          <m:rPr>
                            <m:nor/>
                          </m:rPr>
                          <a:rPr lang="hu-HU" sz="1600" dirty="0"/>
                          <m:t>V</m:t>
                        </m:r>
                        <m:r>
                          <m:rPr>
                            <m:nor/>
                          </m:rPr>
                          <a:rPr lang="hu-HU" sz="1600" dirty="0"/>
                          <m:t> (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1,3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=</m:t>
                        </m:r>
                        <m:r>
                          <m:rPr>
                            <m:nor/>
                          </m:rPr>
                          <a:rPr lang="hu-HU" sz="1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3,1 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hu-HU" sz="1600" baseline="-25000" dirty="0"/>
                          <m:t>2,2</m:t>
                        </m:r>
                        <m:r>
                          <m:rPr>
                            <m:nor/>
                          </m:rPr>
                          <a:rPr lang="hu-HU" sz="1600" dirty="0"/>
                          <m:t> ≠ 0)</m:t>
                        </m:r>
                        <m:r>
                          <m:rPr>
                            <m:nor/>
                          </m:rPr>
                          <a:rPr lang="hu-HU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hu-HU" sz="1600" dirty="0"/>
                          <m:t>)</m:t>
                        </m:r>
                      </m:e>
                    </m:nary>
                  </m:oMath>
                </a14:m>
                <a:r>
                  <a:rPr lang="hu-HU" sz="1600" dirty="0"/>
                  <a:t>}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hu-HU" sz="1600" dirty="0"/>
                  <a:t>V = 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b="0" i="1" baseline="-25000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|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sz="1600" i="1" baseline="-2500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(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⋁"/>
                        <m:ctrlP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⋁"/>
                            <m:ctrlP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16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nary>
                      </m:e>
                    </m:nary>
                  </m:oMath>
                </a14:m>
                <a:r>
                  <a:rPr lang="hu-HU" sz="1600" dirty="0"/>
                  <a:t>) </a:t>
                </a:r>
                <a14:m>
                  <m:oMath xmlns:m="http://schemas.openxmlformats.org/officeDocument/2006/math">
                    <m:r>
                      <a:rPr lang="hu-HU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u-HU" sz="1600" dirty="0"/>
                  <a:t> ((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,1=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nary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i,1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i,3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i,1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1,j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3,j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1,j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1,1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3,3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≠ 0) V 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1,3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=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3,1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u-HU" sz="1600" baseline="-25000" dirty="0"/>
                  <a:t>2,2</a:t>
                </a:r>
                <a:r>
                  <a:rPr lang="hu-HU" sz="1600" dirty="0"/>
                  <a:t> ≠ 0)))}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21880" cy="3704318"/>
              </a:xfrm>
              <a:blipFill>
                <a:blip r:embed="rId5"/>
                <a:stretch>
                  <a:fillRect l="-82" t="-148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105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Lépések (operátorok):</a:t>
            </a:r>
            <a:endParaRPr lang="hu-HU" sz="1600" dirty="0"/>
          </a:p>
          <a:p>
            <a:pPr lvl="1">
              <a:lnSpc>
                <a:spcPct val="150000"/>
              </a:lnSpc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1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Lépések (operátorok):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L =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:r>
                  <a:rPr lang="hu-HU" sz="1600" dirty="0"/>
                  <a:t> | i ∈{1,2,3} ∧ j ∈{1,2,3} ∧ k ∈{1,2}}</a:t>
                </a:r>
              </a:p>
              <a:p>
                <a:pPr lvl="1">
                  <a:lnSpc>
                    <a:spcPct val="150000"/>
                  </a:lnSpc>
                </a:pP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06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Lépések (operátorok):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L =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:r>
                  <a:rPr lang="hu-HU" sz="1600" dirty="0"/>
                  <a:t> | i ∈{1,2,3} ∧ j ∈{1,2,3} ∧ k ∈{1,2}}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:r>
                  <a:rPr lang="hu-HU" sz="1600" dirty="0"/>
                  <a:t>)=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hu-HU" sz="1600" dirty="0"/>
                          <m:t> |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hu-HU" sz="1600" dirty="0"/>
                          <m:t> ∈ </m:t>
                        </m:r>
                        <m:r>
                          <m:rPr>
                            <m:nor/>
                          </m:rPr>
                          <a:rPr lang="hu-HU" sz="1600" dirty="0"/>
                          <m:t>A</m:t>
                        </m:r>
                        <m:r>
                          <m:rPr>
                            <m:nor/>
                          </m:rPr>
                          <a:rPr lang="hu-HU" sz="1600" dirty="0"/>
                          <m:t> ∧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nor/>
                          </m:rPr>
                          <a:rPr lang="hu-HU" sz="1600" dirty="0"/>
                          <m:t>∧</m:t>
                        </m:r>
                        <m:r>
                          <m:rPr>
                            <m:nor/>
                          </m:rPr>
                          <a:rPr lang="hu-HU" sz="1600" b="0" i="0" dirty="0" smtClean="0"/>
                          <m:t> 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=1+</m:t>
                        </m:r>
                        <m:nary>
                          <m:naryPr>
                            <m:chr m:val="∑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sub>
                              <m:sup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:endParaRPr lang="hu-HU" sz="16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39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Lépések (operátorok):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L =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:r>
                  <a:rPr lang="hu-HU" sz="1600" dirty="0"/>
                  <a:t> | i ∈{1,2,3} ∧ j ∈{1,2,3} ∧ k ∈{1,2}}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Dom(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:r>
                  <a:rPr lang="hu-HU" sz="1600" dirty="0"/>
                  <a:t>)=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hu-HU" sz="1600" dirty="0"/>
                          <m:t> |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hu-HU" sz="1600" dirty="0"/>
                          <m:t> ∈ </m:t>
                        </m:r>
                        <m:r>
                          <m:rPr>
                            <m:nor/>
                          </m:rPr>
                          <a:rPr lang="hu-HU" sz="1600" dirty="0"/>
                          <m:t>A</m:t>
                        </m:r>
                        <m:r>
                          <m:rPr>
                            <m:nor/>
                          </m:rPr>
                          <a:rPr lang="hu-HU" sz="1600" dirty="0"/>
                          <m:t> ∧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nor/>
                          </m:rPr>
                          <a:rPr lang="hu-HU" sz="1600" dirty="0"/>
                          <m:t>∧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=1+</m:t>
                        </m:r>
                        <m:nary>
                          <m:naryPr>
                            <m:chr m:val="∑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sub>
                              <m:sup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60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hu-HU" sz="16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:endParaRPr lang="hu-HU" sz="16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6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Három szerzetest és három kannibált kell átvinni a folyó túloldalára egy kétszemélyes csónakkal. A kannibálok vakon követik a szerzetesek utasításait, de ha valamely parton fölénybe kerülnek, megeszik a velük lévő szerzetest. Hogyan tárolhatjuk a probléma egy állapotát?</a:t>
            </a:r>
          </a:p>
          <a:p>
            <a:pPr lvl="1"/>
            <a:r>
              <a:rPr lang="hu-HU" sz="1600" b="1" dirty="0"/>
              <a:t>s=(H1,H2), ahol H1 és H2 két </a:t>
            </a:r>
            <a:r>
              <a:rPr lang="hu-HU" sz="1600" b="1" dirty="0" err="1"/>
              <a:t>diszjunkt</a:t>
            </a:r>
            <a:r>
              <a:rPr lang="hu-HU" sz="1600" b="1" dirty="0"/>
              <a:t> halmaz, uniójuk megadja a hat személyt és a csónakot.</a:t>
            </a:r>
          </a:p>
          <a:p>
            <a:pPr lvl="1"/>
            <a:r>
              <a:rPr lang="hu-HU" sz="1600" b="1" dirty="0"/>
              <a:t>s=(H1,H2,H3), ahol H1, H2 és H3 páronként </a:t>
            </a:r>
            <a:r>
              <a:rPr lang="hu-HU" sz="1600" b="1" dirty="0" err="1"/>
              <a:t>diszjunkt</a:t>
            </a:r>
            <a:r>
              <a:rPr lang="hu-HU" sz="1600" b="1" dirty="0"/>
              <a:t> halmazok, uniójuk megadja a hat személyt és a csónakot.</a:t>
            </a:r>
          </a:p>
          <a:p>
            <a:pPr lvl="1"/>
            <a:r>
              <a:rPr lang="hu-HU" sz="1600" dirty="0"/>
              <a:t>s=(</a:t>
            </a:r>
            <a:r>
              <a:rPr lang="hu-HU" sz="1600" dirty="0" err="1"/>
              <a:t>ml,cl,b</a:t>
            </a:r>
            <a:r>
              <a:rPr lang="hu-HU" sz="1600" dirty="0"/>
              <a:t>), ahol ml és cl megadja a bal oldalon található szerzetesek és kannibálok számát, b pedig a csónak helyzetét</a:t>
            </a:r>
          </a:p>
          <a:p>
            <a:pPr lvl="1"/>
            <a:r>
              <a:rPr lang="hu-HU" sz="1600" dirty="0"/>
              <a:t>s=(H1,H2,H3), ahol H1, H2 és H3 páronként </a:t>
            </a:r>
            <a:r>
              <a:rPr lang="hu-HU" sz="1600" dirty="0" err="1"/>
              <a:t>diszjunkt</a:t>
            </a:r>
            <a:r>
              <a:rPr lang="hu-HU" sz="1600" dirty="0"/>
              <a:t> halmazok, uniójuk megadja a hat személyt.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280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sz="2000" b="1" dirty="0"/>
                  <a:t>Lépések (operátorok):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L = 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:r>
                  <a:rPr lang="hu-HU" sz="1600" dirty="0"/>
                  <a:t> | i ∈{1,2,3} ∧ j ∈{1,2,3} ∧ k ∈{1,2}}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/>
                  <a:t>Dom(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:r>
                  <a:rPr lang="hu-HU" sz="1600" dirty="0"/>
                  <a:t>)=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hu-HU" sz="1600" dirty="0"/>
                          <m:t> |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hu-HU" sz="1600" dirty="0"/>
                          <m:t> ∈ </m:t>
                        </m:r>
                        <m:r>
                          <m:rPr>
                            <m:nor/>
                          </m:rPr>
                          <a:rPr lang="hu-HU" sz="1600" dirty="0"/>
                          <m:t>A</m:t>
                        </m:r>
                        <m:r>
                          <m:rPr>
                            <m:nor/>
                          </m:rPr>
                          <a:rPr lang="hu-HU" sz="1600" dirty="0"/>
                          <m:t> ∧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nor/>
                          </m:rPr>
                          <a:rPr lang="hu-HU" sz="1600" dirty="0"/>
                          <m:t>∧</m:t>
                        </m:r>
                        <m:r>
                          <m:rPr>
                            <m:nor/>
                          </m:rPr>
                          <a:rPr lang="hu-HU" sz="1600" dirty="0"/>
                          <m:t> 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=1+</m:t>
                        </m:r>
                        <m:nary>
                          <m:naryPr>
                            <m:chr m:val="∑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sub>
                              <m:sup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600" i="1" baseline="-250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16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sz="1600" i="1" baseline="-25000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1600" baseline="-25000" dirty="0" err="1"/>
                  <a:t>i,j,k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60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hu-HU" sz="16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hu-HU" sz="1600" i="1" baseline="-2500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:r>
                  <a:rPr lang="hu-HU" sz="1600" dirty="0" err="1"/>
                  <a:t>B</a:t>
                </a:r>
                <a:r>
                  <a:rPr lang="hu-HU" sz="1600" baseline="-25000" dirty="0" err="1"/>
                  <a:t>p,q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ahol p={1,2,3} és q={1,2,3}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h𝑎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hu-HU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dirty="0"/>
                              <m:t>∧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=</m:t>
                            </m:r>
                            <m:r>
                              <m:rPr>
                                <m:nor/>
                              </m:rPr>
                              <a:rPr lang="hu-HU" sz="1600" b="0" i="0" dirty="0" smtClean="0"/>
                              <m:t>j</m:t>
                            </m:r>
                          </m:e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1600" b="0" i="1" baseline="-2500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𝑒𝑔𝑦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e>
                        </m:eqArr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:endParaRPr lang="hu-HU" sz="16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23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46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J={1,2} játékos</a:t>
            </a:r>
          </a:p>
          <a:p>
            <a:pPr lvl="1">
              <a:lnSpc>
                <a:spcPct val="150000"/>
              </a:lnSpc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479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Tic</a:t>
            </a:r>
            <a:r>
              <a:rPr lang="hu-HU" sz="4400" dirty="0"/>
              <a:t> </a:t>
            </a:r>
            <a:r>
              <a:rPr lang="hu-HU" sz="4400" dirty="0" err="1"/>
              <a:t>Tac</a:t>
            </a:r>
            <a:r>
              <a:rPr lang="hu-HU" sz="4400" dirty="0"/>
              <a:t> </a:t>
            </a:r>
            <a:r>
              <a:rPr lang="hu-HU" sz="4400" dirty="0" err="1"/>
              <a:t>Toe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1600" dirty="0"/>
                  <a:t>J={1,2} játékos</a:t>
                </a:r>
              </a:p>
              <a:p>
                <a:r>
                  <a:rPr lang="hu-HU" sz="1600" dirty="0"/>
                  <a:t>W(…)=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𝑝𝑛𝑖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𝑣𝑒𝑡𝑘𝑒𝑧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ő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𝑘𝑜𝑠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𝑠𝑧𝑒𝑚𝑝𝑜𝑛𝑡𝑗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𝑔𝑦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𝑧𝑡𝑒𝑠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𝑝𝑛𝑖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𝑣𝑒𝑡𝑘𝑒𝑧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ő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𝑘𝑜𝑠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𝑠𝑧𝑒𝑚𝑝𝑜𝑛𝑡𝑗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𝑛𝑡𝑒𝑡𝑙𝑒𝑛</m:t>
                            </m:r>
                          </m:e>
                          <m:e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𝑝𝑛𝑖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𝑣𝑒𝑡𝑘𝑒𝑧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ő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𝑘𝑜𝑠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𝑠𝑧𝑒𝑚𝑝𝑜𝑛𝑡𝑗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  <m:t>𝑣𝑒𝑠𝑧𝑡𝑒𝑠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eqArr>
                      </m:e>
                    </m:d>
                  </m:oMath>
                </a14:m>
                <a:endParaRPr lang="hu-HU" sz="1600" dirty="0"/>
              </a:p>
              <a:p>
                <a:pPr lvl="1">
                  <a:lnSpc>
                    <a:spcPct val="150000"/>
                  </a:lnSpc>
                </a:pP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232" t="-1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011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Köszönöm a figyelmet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Három szerzetest és három kannibált kell átvinni a folyó túloldalára egy kétszemélyes csónakkal. A kannibálok vakon követik a szerzetesek utasításait, de ha valamely parton fölénybe kerülnek, megeszik a velük lévő szerzetest. Hogyan tárolhatjuk a probléma egy állapotát?</a:t>
            </a:r>
          </a:p>
          <a:p>
            <a:pPr lvl="1"/>
            <a:r>
              <a:rPr lang="hu-HU" sz="1600" b="1" dirty="0"/>
              <a:t>s=(H1,H2), ahol H1 és H2 két </a:t>
            </a:r>
            <a:r>
              <a:rPr lang="hu-HU" sz="1600" b="1" dirty="0" err="1"/>
              <a:t>diszjunkt</a:t>
            </a:r>
            <a:r>
              <a:rPr lang="hu-HU" sz="1600" b="1" dirty="0"/>
              <a:t> halmaz, uniójuk megadja a hat személyt és a csónakot.</a:t>
            </a:r>
          </a:p>
          <a:p>
            <a:pPr lvl="1"/>
            <a:r>
              <a:rPr lang="hu-HU" sz="1600" b="1" dirty="0"/>
              <a:t>s=(H1,H2,H3), ahol H1, H2 és H3 páronként </a:t>
            </a:r>
            <a:r>
              <a:rPr lang="hu-HU" sz="1600" b="1" dirty="0" err="1"/>
              <a:t>diszjunkt</a:t>
            </a:r>
            <a:r>
              <a:rPr lang="hu-HU" sz="1600" b="1" dirty="0"/>
              <a:t> halmazok, uniójuk megadja a hat személyt és a csónakot.</a:t>
            </a:r>
          </a:p>
          <a:p>
            <a:pPr lvl="1"/>
            <a:r>
              <a:rPr lang="hu-HU" sz="1600" b="1" dirty="0"/>
              <a:t>s=(</a:t>
            </a:r>
            <a:r>
              <a:rPr lang="hu-HU" sz="1600" b="1" dirty="0" err="1"/>
              <a:t>ml,cl,b</a:t>
            </a:r>
            <a:r>
              <a:rPr lang="hu-HU" sz="1600" b="1" dirty="0"/>
              <a:t>), ahol ml és cl megadja a bal oldalon található szerzetesek és kannibálok számát, b pedig a csónak helyzetét</a:t>
            </a:r>
          </a:p>
          <a:p>
            <a:pPr lvl="1"/>
            <a:r>
              <a:rPr lang="hu-HU" sz="1600" dirty="0"/>
              <a:t>s=(H1,H2,H3), ahol H1, H2 és H3 páronként </a:t>
            </a:r>
            <a:r>
              <a:rPr lang="hu-HU" sz="1600" dirty="0" err="1"/>
              <a:t>diszjunkt</a:t>
            </a:r>
            <a:r>
              <a:rPr lang="hu-HU" sz="1600" dirty="0"/>
              <a:t> halmazok, uniójuk megadja a hat személyt.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ZH-1 – Három szerzetes és három kannibál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Három szerzetest és három kannibált kell átvinni a folyó túloldalára egy kétszemélyes csónakkal. A kannibálok vakon követik a szerzetesek utasításait, de ha valamely parton fölénybe kerülnek, megeszik a velük lévő szerzetest. Hogyan tárolhatjuk a probléma egy állapotát?</a:t>
            </a:r>
          </a:p>
          <a:p>
            <a:pPr lvl="1"/>
            <a:r>
              <a:rPr lang="hu-HU" sz="1600" b="1" dirty="0"/>
              <a:t>s=(H1,H2), ahol H1 és H2 két </a:t>
            </a:r>
            <a:r>
              <a:rPr lang="hu-HU" sz="1600" b="1" dirty="0" err="1"/>
              <a:t>diszjunkt</a:t>
            </a:r>
            <a:r>
              <a:rPr lang="hu-HU" sz="1600" b="1" dirty="0"/>
              <a:t> halmaz, uniójuk megadja a hat személyt és a csónakot.</a:t>
            </a:r>
          </a:p>
          <a:p>
            <a:pPr lvl="1"/>
            <a:r>
              <a:rPr lang="hu-HU" sz="1600" b="1" dirty="0"/>
              <a:t>s=(H1,H2,H3), ahol H1, H2 és H3 páronként </a:t>
            </a:r>
            <a:r>
              <a:rPr lang="hu-HU" sz="1600" b="1" dirty="0" err="1"/>
              <a:t>diszjunkt</a:t>
            </a:r>
            <a:r>
              <a:rPr lang="hu-HU" sz="1600" b="1" dirty="0"/>
              <a:t> halmazok, uniójuk megadja a hat személyt és a csónakot.</a:t>
            </a:r>
          </a:p>
          <a:p>
            <a:pPr lvl="1"/>
            <a:r>
              <a:rPr lang="hu-HU" sz="1600" b="1" dirty="0"/>
              <a:t>s=(</a:t>
            </a:r>
            <a:r>
              <a:rPr lang="hu-HU" sz="1600" b="1" dirty="0" err="1"/>
              <a:t>ml,cl,b</a:t>
            </a:r>
            <a:r>
              <a:rPr lang="hu-HU" sz="1600" b="1" dirty="0"/>
              <a:t>), ahol ml és cl megadja a bal oldalon található szerzetesek és kannibálok számát, b pedig a csónak helyzetét</a:t>
            </a:r>
          </a:p>
          <a:p>
            <a:pPr lvl="1"/>
            <a:r>
              <a:rPr lang="hu-HU" sz="1600" strike="sngStrike" dirty="0"/>
              <a:t>s=(H1,H2,H3), ahol H1, H2 és H3 páronként </a:t>
            </a:r>
            <a:r>
              <a:rPr lang="hu-HU" sz="1600" strike="sngStrike" dirty="0" err="1"/>
              <a:t>diszjunkt</a:t>
            </a:r>
            <a:r>
              <a:rPr lang="hu-HU" sz="1600" strike="sngStrike" dirty="0"/>
              <a:t> halmazok, uniójuk megadja a hat személyt.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7232</TotalTime>
  <Words>7602</Words>
  <Application>Microsoft Office PowerPoint</Application>
  <PresentationFormat>Szélesvásznú</PresentationFormat>
  <Paragraphs>529</Paragraphs>
  <Slides>73</Slides>
  <Notes>72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Verdana</vt:lpstr>
      <vt:lpstr>Office-téma</vt:lpstr>
      <vt:lpstr>Mesterséges Intelligencia</vt:lpstr>
      <vt:lpstr>Menetrend</vt:lpstr>
      <vt:lpstr>Tartalom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Állapottér-reprezentáció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ZH-1 – Három szerzetes és három kannibál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Kétszemélyes Játékok</vt:lpstr>
      <vt:lpstr>PowerPoint-bemutató</vt:lpstr>
      <vt:lpstr>Állapottér-reprezentáció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Tic Tac Toe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506</cp:revision>
  <dcterms:created xsi:type="dcterms:W3CDTF">2017-11-07T12:57:53Z</dcterms:created>
  <dcterms:modified xsi:type="dcterms:W3CDTF">2022-03-31T12:37:52Z</dcterms:modified>
</cp:coreProperties>
</file>