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83" r:id="rId3"/>
    <p:sldId id="550" r:id="rId4"/>
    <p:sldId id="482" r:id="rId5"/>
    <p:sldId id="522" r:id="rId6"/>
    <p:sldId id="484" r:id="rId7"/>
    <p:sldId id="365" r:id="rId8"/>
    <p:sldId id="299" r:id="rId9"/>
    <p:sldId id="532" r:id="rId10"/>
    <p:sldId id="537" r:id="rId11"/>
    <p:sldId id="541" r:id="rId12"/>
    <p:sldId id="481" r:id="rId13"/>
    <p:sldId id="261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78387" autoAdjust="0"/>
  </p:normalViewPr>
  <p:slideViewPr>
    <p:cSldViewPr snapToGrid="0">
      <p:cViewPr varScale="1">
        <p:scale>
          <a:sx n="88" d="100"/>
          <a:sy n="88" d="100"/>
        </p:scale>
        <p:origin x="13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4C08-BD63-4F04-ABC4-D02C3D8F1669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3682-A1F1-4C2F-82BF-56497B662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1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674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12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𝑉𝑎𝑛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𝑚𝑒𝑧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ő</m:t>
                    </m:r>
                  </m:oMath>
                </a14:m>
                <a:endParaRPr lang="hu-HU" sz="1200" b="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k</m:t>
                    </m:r>
                    <m:r>
                      <m:rPr>
                        <m:nor/>
                      </m:rPr>
                      <a:rPr lang="hu-HU" sz="1200" b="0" i="0" dirty="0" smtClean="0"/>
                      <m:t>=1+</m:t>
                    </m:r>
                    <m:nary>
                      <m:naryPr>
                        <m:chr m:val="∑"/>
                        <m:ctrlPr>
                          <a:rPr lang="hu-HU" sz="1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dirty="0"/>
                  <a:t> Ha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dirty="0"/>
                  <a:t>=0 akkor az X játékos következik tehát K=1 ha 1 akkor a O</a:t>
                </a:r>
                <a:r>
                  <a:rPr lang="hu-HU" baseline="0" dirty="0"/>
                  <a:t> játékos következik mert X-</a:t>
                </a:r>
                <a:r>
                  <a:rPr lang="hu-HU" baseline="0" dirty="0" err="1"/>
                  <a:t>ből</a:t>
                </a:r>
                <a:r>
                  <a:rPr lang="hu-HU" baseline="0" dirty="0"/>
                  <a:t> 1-el több van tehát K=2</a:t>
                </a:r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𝑖,𝑗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=0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:𝑉𝑎𝑛 ü𝑟𝑒𝑠 𝑚𝑒𝑧ő</a:t>
                </a:r>
                <a:endParaRPr lang="hu-HU" sz="1200" b="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"k=1+"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∑_(𝑝=1)^3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▒∑_(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𝑞=3)^3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1(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−𝑓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2(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𝑝,𝑞)) </a:t>
                </a:r>
                <a:r>
                  <a:rPr lang="hu-HU" dirty="0"/>
                  <a:t> Ha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∑_(𝑝=1)^3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▒∑_(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𝑞=3)^3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1(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−𝑓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2(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𝑝,𝑞)) </a:t>
                </a:r>
                <a:r>
                  <a:rPr lang="hu-HU" dirty="0"/>
                  <a:t>=0 akkor az X játékos következik tehát K=1 ha 1 akkor a O</a:t>
                </a:r>
                <a:r>
                  <a:rPr lang="hu-HU" baseline="0" dirty="0"/>
                  <a:t> játékos következik mert X-</a:t>
                </a:r>
                <a:r>
                  <a:rPr lang="hu-HU" baseline="0" dirty="0" err="1"/>
                  <a:t>ből</a:t>
                </a:r>
                <a:r>
                  <a:rPr lang="hu-HU" baseline="0" dirty="0"/>
                  <a:t> 1-el több van tehát K=2</a:t>
                </a:r>
                <a:endParaRPr lang="hu-HU" dirty="0"/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4534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084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76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657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61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586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12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331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szerint jellemezzük a játék állását, hogy az egyes pozíciók milyen állapotban, milyen státuszban vannak.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9 darab cella lehet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rendezett elem kilencest mátrix formában ábrázoljuk ezért H^3*3, tehát 3*3*..*3=3^9=H^9=H^3*3, ha H=3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X-ek darab száma 1-el nagyobb vagy egyenlő mint a O-k száma mert az X kezd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F függvény transzformálja a táblát úgy hogy 1-el jelöljük az X-</a:t>
            </a:r>
            <a:r>
              <a:rPr lang="hu-HU" sz="1200" b="0" u="none" dirty="0" err="1"/>
              <a:t>et</a:t>
            </a:r>
            <a:r>
              <a:rPr lang="hu-HU" sz="1200" b="0" u="none" dirty="0"/>
              <a:t> és az O-t is. Ekkor külön táblákat kapunk ami csak az O-k helyén tartalmaznak egyeseket vagy az X-ek helyén. Így megszámolható hogy X-</a:t>
            </a:r>
            <a:r>
              <a:rPr lang="hu-HU" sz="1200" b="0" u="none" dirty="0" err="1"/>
              <a:t>ből</a:t>
            </a:r>
            <a:r>
              <a:rPr lang="hu-HU" sz="1200" b="0" u="none" dirty="0"/>
              <a:t> és O-</a:t>
            </a:r>
            <a:r>
              <a:rPr lang="hu-HU" sz="1200" b="0" u="none" dirty="0" err="1"/>
              <a:t>ből</a:t>
            </a:r>
            <a:r>
              <a:rPr lang="hu-HU" sz="1200" b="0" u="none" dirty="0"/>
              <a:t> mennyi van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890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92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6D26E-57A4-4FD3-9D4F-823ACBDE9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2BDFEA-0582-417F-B570-DC5940BA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9BF788-E76A-461F-8A46-8E76AD60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3A1FC0-D5DF-4339-85B4-BBDA06C9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768FBB-1B8D-4A12-A546-5929C0D8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6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D8FFC-663B-40CB-A5AC-9DF85B7E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AADD14-7D7A-4FCC-9DA4-4C2F7E2F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FDB559-66E4-4A8B-A77D-84576DBD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50792-F174-484B-B76A-9C28EC8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04B710-F38C-4C2C-9B41-7E29632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5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78FB40E-B3D3-40E0-8E38-34D703D0E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F5BF86-0974-48D5-9BC9-6219F5A8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747665-6152-4E29-9F9B-54444CC9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F07B3-D965-4504-B9D3-08645B4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CCE5DD-C1CA-406D-809E-5859916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2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0435F-8AE8-4C4B-9C75-EC5CEFFE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02AE07-EB83-42B9-B6AC-82EFB79C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C67FD5-1A5A-49A7-B5C1-E0CCCEEF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DCD5B-FFB8-4D2F-A022-01F1C23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7F2F6-35DF-4EC6-A75C-8C006441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9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25106-EF39-49EC-A810-C7436B2D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2771D9-DBC6-4594-B6A8-811AE7C0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A1D29D-7BDA-4559-B5E4-5EA5A6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2D22ED-A364-442B-AA12-401F250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755748-7BB3-43EF-943F-0150A92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B4A3E-92E4-41EF-A0D3-7EA5EC63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A3DEC2-D132-467F-A6F4-07DD1D5F1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C223D8-2932-4337-8725-E16669A0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E9F747-C7C1-41FE-88F6-406C1989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FE4A25-9CFD-4F01-BF61-A7C4B7E0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7C6BDA5-B6D1-45D6-8497-BA3842E7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0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E9DFC-0FB6-435E-B401-D66A303B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522D42-23B1-4152-8850-F41B9CD9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30030D-0BED-4701-8AC6-25E6C79C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373A4A-E2F1-4485-A532-707FFCF6D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019E7F-89A3-4884-B8B9-57EB00AD4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CED07A8-2FD6-4FC7-A825-CB09E901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59E387-B884-4871-937E-6F6F683D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D775125-779B-4CAB-A578-5316C69E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3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0323B-67C7-454B-8502-BC4DC6E6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1D38A3-5FB2-4803-8CAE-61E11CB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A2314C-2B16-4B0D-9EB2-163BBB2D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01FAD1-6789-44BA-BE4B-8FDB638D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681D38F-5EB2-4E22-A067-DC352EF2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7FBC63F-81C8-4384-B918-52D5748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AD97C2-9D1C-4546-B72F-B2BE865D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1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FB74D-60D5-493B-B116-D8FB86E4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C59979-41B8-4418-9D1C-7A550B12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5B4701-CE56-48A7-8B5F-4D2C8306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8FD44E-0962-4A87-A156-40429E30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6C190A-1B8C-48DA-A33A-19EE6178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406CF4-F919-4FD9-AB64-654BAB2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C0B36-D071-422C-81A6-4BE4E22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E0A82E-E1A5-4BA0-9F12-57371681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85E2C2-3A9B-4C03-BA31-E1849705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E723B2-1F16-48E7-B23E-99BA30F8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BB01DB-B8BA-4BD7-8A0D-CFB8AC4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6D9355-F69E-4F9B-991B-0DA396A5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36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D14AC7-229E-4912-868E-E57422B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F8C4E9-0A28-4350-AE6E-B4458D83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CDD8A6-8276-4485-9B77-4B737725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EF4984-7E97-49D7-8473-294364BA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80BE58-BF49-4953-9C48-DB3E623F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49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1448C-224E-4C15-8C52-A7E2D8DE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6" y="527282"/>
            <a:ext cx="5689601" cy="1199923"/>
          </a:xfrm>
        </p:spPr>
        <p:txBody>
          <a:bodyPr>
            <a:normAutofit fontScale="90000"/>
          </a:bodyPr>
          <a:lstStyle/>
          <a:p>
            <a:pPr algn="l"/>
            <a:r>
              <a:rPr lang="hu-HU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Mesterséges Intelligencia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98" y="1683662"/>
            <a:ext cx="3744686" cy="6506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</a:rPr>
              <a:t>Lakatos Róbert</a:t>
            </a:r>
          </a:p>
          <a:p>
            <a:pPr algn="l"/>
            <a:r>
              <a:rPr lang="hu-HU" sz="2800" dirty="0">
                <a:solidFill>
                  <a:schemeClr val="bg1"/>
                </a:solidFill>
              </a:rPr>
              <a:t>lakatos.robert@inf.unideb.hu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 txBox="1">
            <a:spLocks/>
          </p:cNvSpPr>
          <p:nvPr/>
        </p:nvSpPr>
        <p:spPr>
          <a:xfrm>
            <a:off x="1302327" y="3182009"/>
            <a:ext cx="5489364" cy="114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4800" dirty="0">
                <a:solidFill>
                  <a:schemeClr val="bg1"/>
                </a:solidFill>
              </a:rPr>
              <a:t>8. Gyakorlat</a:t>
            </a:r>
          </a:p>
          <a:p>
            <a:pPr algn="l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0" y="4194928"/>
            <a:ext cx="6947731" cy="2663072"/>
          </a:xfrm>
          <a:prstGeom prst="rect">
            <a:avLst/>
          </a:prstGeom>
          <a:gradFill flip="none" rotWithShape="1">
            <a:gsLst>
              <a:gs pos="0">
                <a:srgbClr val="004735"/>
              </a:gs>
              <a:gs pos="30000">
                <a:schemeClr val="bg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88" y="5042627"/>
            <a:ext cx="1716303" cy="177899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" y="5204421"/>
            <a:ext cx="4005503" cy="13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87010DE7-E9EE-4265-91C0-A61826C08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753" y="359174"/>
            <a:ext cx="3732048" cy="300886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21880" cy="370431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hu-HU" sz="2000" b="1" dirty="0"/>
                  <a:t>Végállás (célállapotok): </a:t>
                </a:r>
              </a:p>
              <a:p>
                <a:pPr lvl="1"/>
                <a:r>
                  <a:rPr lang="hu-HU" sz="1600" b="0" dirty="0">
                    <a:ea typeface="Cambria Math" panose="02040503050406030204" pitchFamily="18" charset="0"/>
                  </a:rPr>
                  <a:t>V </a:t>
                </a:r>
                <a14:m>
                  <m:oMath xmlns:m="http://schemas.openxmlformats.org/officeDocument/2006/math"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u-HU" sz="1600" dirty="0"/>
                  <a:t>V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6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6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=9</m:t>
                            </m:r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 V ((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,1=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e>
                    </m:nary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i,1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i,3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i,1</a:t>
                </a:r>
                <a:r>
                  <a:rPr lang="hu-HU" sz="1600" dirty="0"/>
                  <a:t> ≠ 0) V (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16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hu-HU" sz="16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1,j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3,j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1,j</a:t>
                </a:r>
                <a:r>
                  <a:rPr lang="hu-HU" sz="1600" dirty="0"/>
                  <a:t> ≠ 0) V (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1,1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3,3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 ≠ 0) V (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1,3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3,1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 ≠ 0)))}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hu-HU" sz="1600" dirty="0"/>
                  <a:t>V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b="0" i="1" baseline="-2500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sz="1600" b="0" i="1" baseline="-25000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=13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hu-HU" sz="16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hu-HU" sz="1600" dirty="0"/>
                          <m:t> ((</m:t>
                        </m:r>
                        <m:nary>
                          <m:naryPr>
                            <m:chr m:val="⋁"/>
                            <m:ctrlP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,1=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i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,1=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i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,3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i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,1 ≠ 0) </m:t>
                        </m:r>
                        <m:r>
                          <m:rPr>
                            <m:nor/>
                          </m:rPr>
                          <a:rPr lang="hu-HU" sz="1600" dirty="0"/>
                          <m:t>V</m:t>
                        </m:r>
                        <m:r>
                          <m:rPr>
                            <m:nor/>
                          </m:rPr>
                          <a:rPr lang="hu-HU" sz="1600" dirty="0"/>
                          <m:t> (</m:t>
                        </m:r>
                        <m:nary>
                          <m:naryPr>
                            <m:chr m:val="⋁"/>
                            <m:ctrlP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1,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j</m:t>
                        </m:r>
                        <m:r>
                          <m:rPr>
                            <m:nor/>
                          </m:rPr>
                          <a:rPr lang="hu-HU" sz="1600" dirty="0"/>
                          <m:t>=</m:t>
                        </m:r>
                        <m:r>
                          <m:rPr>
                            <m:nor/>
                          </m:rPr>
                          <a:rPr lang="hu-HU" sz="16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3,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j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1,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j</m:t>
                        </m:r>
                        <m:r>
                          <m:rPr>
                            <m:nor/>
                          </m:rPr>
                          <a:rPr lang="hu-HU" sz="1600" dirty="0"/>
                          <m:t> ≠ 0) </m:t>
                        </m:r>
                        <m:r>
                          <m:rPr>
                            <m:nor/>
                          </m:rPr>
                          <a:rPr lang="hu-HU" sz="1600" dirty="0"/>
                          <m:t>V</m:t>
                        </m:r>
                        <m:r>
                          <m:rPr>
                            <m:nor/>
                          </m:rPr>
                          <a:rPr lang="hu-HU" sz="1600" dirty="0"/>
                          <m:t> (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1,1</m:t>
                        </m:r>
                        <m:r>
                          <m:rPr>
                            <m:nor/>
                          </m:rPr>
                          <a:rPr lang="hu-HU" sz="1600" dirty="0"/>
                          <m:t>=</m:t>
                        </m:r>
                        <m:r>
                          <m:rPr>
                            <m:nor/>
                          </m:rPr>
                          <a:rPr lang="hu-HU" sz="16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600" dirty="0"/>
                          <m:t>=</m:t>
                        </m:r>
                        <m:r>
                          <m:rPr>
                            <m:nor/>
                          </m:rPr>
                          <a:rPr lang="hu-HU" sz="16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3,3 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600" dirty="0"/>
                          <m:t> ≠ 0) </m:t>
                        </m:r>
                        <m:r>
                          <m:rPr>
                            <m:nor/>
                          </m:rPr>
                          <a:rPr lang="hu-HU" sz="1600" dirty="0"/>
                          <m:t>V</m:t>
                        </m:r>
                        <m:r>
                          <m:rPr>
                            <m:nor/>
                          </m:rPr>
                          <a:rPr lang="hu-HU" sz="1600" dirty="0"/>
                          <m:t> (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1,3</m:t>
                        </m:r>
                        <m:r>
                          <m:rPr>
                            <m:nor/>
                          </m:rPr>
                          <a:rPr lang="hu-HU" sz="1600" dirty="0"/>
                          <m:t>=</m:t>
                        </m:r>
                        <m:r>
                          <m:rPr>
                            <m:nor/>
                          </m:rPr>
                          <a:rPr lang="hu-HU" sz="16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600" dirty="0"/>
                          <m:t>=</m:t>
                        </m:r>
                        <m:r>
                          <m:rPr>
                            <m:nor/>
                          </m:rPr>
                          <a:rPr lang="hu-HU" sz="16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3,1 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600" dirty="0"/>
                          <m:t> ≠ 0)</m:t>
                        </m:r>
                        <m:r>
                          <m:rPr>
                            <m:nor/>
                          </m:rPr>
                          <a:rPr lang="hu-HU" sz="16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hu-HU" sz="1600" dirty="0"/>
                          <m:t>)</m:t>
                        </m:r>
                      </m:e>
                    </m:nary>
                  </m:oMath>
                </a14:m>
                <a:r>
                  <a:rPr lang="hu-HU" sz="1600" dirty="0"/>
                  <a:t>}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hu-HU" sz="1600" dirty="0"/>
                  <a:t>V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(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⋁"/>
                        <m:ctrlPr>
                          <a:rPr lang="hu-H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sz="16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) </a:t>
                </a:r>
                <a14:m>
                  <m:oMath xmlns:m="http://schemas.openxmlformats.org/officeDocument/2006/math"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u-HU" sz="1600" dirty="0"/>
                  <a:t> ((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,1=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e>
                    </m:nary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i,1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i,3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i,1</a:t>
                </a:r>
                <a:r>
                  <a:rPr lang="hu-HU" sz="1600" dirty="0"/>
                  <a:t> ≠ 0) V (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1,j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3,j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1,j</a:t>
                </a:r>
                <a:r>
                  <a:rPr lang="hu-HU" sz="1600" dirty="0"/>
                  <a:t> ≠ 0) V (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1,1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3,3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 ≠ 0) V (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1,3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3,1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 ≠ 0)))}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21880" cy="3704318"/>
              </a:xfrm>
              <a:blipFill>
                <a:blip r:embed="rId5"/>
                <a:stretch>
                  <a:fillRect l="-82" t="-148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1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sz="2000" b="1" dirty="0"/>
                  <a:t>Lépések (operátorok):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u-HU" sz="1600" dirty="0"/>
                  <a:t>L = {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u-HU" sz="1600" baseline="-25000" dirty="0" err="1"/>
                  <a:t>i,j,k</a:t>
                </a:r>
                <a:r>
                  <a:rPr lang="hu-HU" sz="1600" dirty="0"/>
                  <a:t> | i ∈{1,2,3} ∧ j ∈{1,2,3} ∧ k ∈{1,2}}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u-HU" sz="1600" dirty="0"/>
                  <a:t>Dom(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u-HU" sz="1600" baseline="-25000" dirty="0" err="1"/>
                  <a:t>i,j,k</a:t>
                </a:r>
                <a:r>
                  <a:rPr lang="hu-HU" sz="1600" dirty="0"/>
                  <a:t>)=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hu-HU" sz="1600" dirty="0"/>
                          <m:t> |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hu-HU" sz="1600" dirty="0"/>
                          <m:t> ∈ </m:t>
                        </m:r>
                        <m:r>
                          <m:rPr>
                            <m:nor/>
                          </m:rPr>
                          <a:rPr lang="hu-HU" sz="1600" dirty="0"/>
                          <m:t>A</m:t>
                        </m:r>
                        <m:r>
                          <m:rPr>
                            <m:nor/>
                          </m:rPr>
                          <a:rPr lang="hu-HU" sz="1600" dirty="0"/>
                          <m:t> ∧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𝑎𝑖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m:rPr>
                            <m:nor/>
                          </m:rPr>
                          <a:rPr lang="hu-HU" sz="1600" dirty="0"/>
                          <m:t>∧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=1+</m:t>
                        </m:r>
                        <m:nary>
                          <m:naryPr>
                            <m:chr m:val="∑"/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sub>
                              <m:sup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  <m: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hu-HU" sz="16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u-HU" sz="1600" baseline="-25000" dirty="0" err="1"/>
                  <a:t>i,j,k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60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hu-HU" sz="1600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hu-HU" sz="1600" dirty="0"/>
              </a:p>
              <a:p>
                <a:pPr lvl="1">
                  <a:lnSpc>
                    <a:spcPct val="150000"/>
                  </a:lnSpc>
                </a:pPr>
                <a:r>
                  <a:rPr lang="hu-HU" sz="1600" dirty="0" err="1"/>
                  <a:t>B</a:t>
                </a:r>
                <a:r>
                  <a:rPr lang="hu-HU" sz="1600" baseline="-25000" dirty="0" err="1"/>
                  <a:t>p,q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ahol p={1,2,3} és q={1,2,3}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h𝑎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∧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j</m:t>
                            </m:r>
                          </m:e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𝑒𝑔𝑦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𝑏𝑘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𝑛𝑡</m:t>
                            </m:r>
                          </m:e>
                        </m:eqArr>
                      </m:e>
                    </m:d>
                  </m:oMath>
                </a14:m>
                <a:endParaRPr lang="hu-HU" sz="1600" dirty="0"/>
              </a:p>
              <a:p>
                <a:pPr lvl="1">
                  <a:lnSpc>
                    <a:spcPct val="150000"/>
                  </a:lnSpc>
                </a:pPr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23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4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1600" dirty="0"/>
                  <a:t>J={1,2} játékos</a:t>
                </a:r>
              </a:p>
              <a:p>
                <a:r>
                  <a:rPr lang="hu-HU" sz="1600" dirty="0"/>
                  <a:t>W(…)=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𝑝𝑛𝑖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𝑣𝑒𝑡𝑘𝑒𝑧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ő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𝑘𝑜𝑠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𝑠𝑧𝑒𝑚𝑝𝑜𝑛𝑡𝑗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𝑔𝑦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𝑧𝑡𝑒𝑠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𝑝𝑛𝑖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𝑣𝑒𝑡𝑘𝑒𝑧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ő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𝑘𝑜𝑠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𝑠𝑧𝑒𝑚𝑝𝑜𝑛𝑡𝑗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𝑛𝑡𝑒𝑡𝑙𝑒𝑛</m:t>
                            </m:r>
                          </m:e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𝑝𝑛𝑖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𝑣𝑒𝑡𝑘𝑒𝑧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ő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𝑘𝑜𝑠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𝑠𝑧𝑒𝑚𝑝𝑜𝑛𝑡𝑗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𝑣𝑒𝑠𝑧𝑡𝑒𝑠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eqArr>
                      </m:e>
                    </m:d>
                  </m:oMath>
                </a14:m>
                <a:endParaRPr lang="hu-HU" sz="1600" dirty="0"/>
              </a:p>
              <a:p>
                <a:pPr lvl="1">
                  <a:lnSpc>
                    <a:spcPct val="150000"/>
                  </a:lnSpc>
                </a:pPr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232" t="-11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0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0" y="2784657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Köszönöm a figyelmet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endParaRPr lang="hu-H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4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3888559-F96F-4F05-BA6D-E5FC80EA1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57" y="1690688"/>
            <a:ext cx="6487885" cy="38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7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10" name="Tartalom helye 2">
            <a:extLst>
              <a:ext uri="{FF2B5EF4-FFF2-40B4-BE49-F238E27FC236}">
                <a16:creationId xmlns:a16="http://schemas.microsoft.com/office/drawing/2014/main" id="{79AFF68D-5E65-498A-94D4-E06EA6151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 fontScale="92500" lnSpcReduction="10000"/>
          </a:bodyPr>
          <a:lstStyle/>
          <a:p>
            <a:r>
              <a:rPr lang="hu-HU" sz="1600" dirty="0"/>
              <a:t>1996: </a:t>
            </a:r>
            <a:r>
              <a:rPr lang="hu-HU" sz="1600" dirty="0" err="1"/>
              <a:t>IBM’s</a:t>
            </a:r>
            <a:r>
              <a:rPr lang="hu-HU" sz="1600" dirty="0"/>
              <a:t> Deep </a:t>
            </a:r>
            <a:r>
              <a:rPr lang="hu-HU" sz="1600" dirty="0" err="1"/>
              <a:t>Blue</a:t>
            </a:r>
            <a:r>
              <a:rPr lang="hu-HU" sz="1600" dirty="0"/>
              <a:t> </a:t>
            </a:r>
            <a:r>
              <a:rPr lang="hu-HU" sz="1600" dirty="0" err="1"/>
              <a:t>chess</a:t>
            </a:r>
            <a:r>
              <a:rPr lang="hu-HU" sz="1600" dirty="0"/>
              <a:t> </a:t>
            </a:r>
            <a:r>
              <a:rPr lang="hu-HU" sz="1600" dirty="0" err="1"/>
              <a:t>machine</a:t>
            </a:r>
            <a:r>
              <a:rPr lang="hu-HU" sz="1600" dirty="0"/>
              <a:t> </a:t>
            </a:r>
            <a:r>
              <a:rPr lang="hu-HU" sz="1600" dirty="0" err="1"/>
              <a:t>wins</a:t>
            </a:r>
            <a:r>
              <a:rPr lang="hu-HU" sz="1600" dirty="0"/>
              <a:t> a game </a:t>
            </a:r>
            <a:r>
              <a:rPr lang="hu-HU" sz="1600" dirty="0" err="1"/>
              <a:t>against</a:t>
            </a:r>
            <a:r>
              <a:rPr lang="hu-HU" sz="1600" dirty="0"/>
              <a:t> </a:t>
            </a:r>
            <a:r>
              <a:rPr lang="hu-HU" sz="1600" dirty="0" err="1"/>
              <a:t>world</a:t>
            </a:r>
            <a:r>
              <a:rPr lang="hu-HU" sz="1600" dirty="0"/>
              <a:t> </a:t>
            </a:r>
            <a:r>
              <a:rPr lang="hu-HU" sz="1600" dirty="0" err="1"/>
              <a:t>chess</a:t>
            </a:r>
            <a:r>
              <a:rPr lang="hu-HU" sz="1600" dirty="0"/>
              <a:t> </a:t>
            </a:r>
            <a:r>
              <a:rPr lang="hu-HU" sz="1600" dirty="0" err="1"/>
              <a:t>champion</a:t>
            </a:r>
            <a:r>
              <a:rPr lang="hu-HU" sz="1600" dirty="0"/>
              <a:t> </a:t>
            </a:r>
            <a:r>
              <a:rPr lang="hu-HU" sz="1600" dirty="0" err="1"/>
              <a:t>Garry</a:t>
            </a:r>
            <a:r>
              <a:rPr lang="hu-HU" sz="1600" dirty="0"/>
              <a:t> </a:t>
            </a:r>
            <a:r>
              <a:rPr lang="hu-HU" sz="1600" dirty="0" err="1"/>
              <a:t>Kasparov</a:t>
            </a:r>
            <a:r>
              <a:rPr lang="hu-HU" sz="1600" dirty="0"/>
              <a:t> </a:t>
            </a:r>
            <a:r>
              <a:rPr lang="hu-HU" sz="1600" dirty="0" err="1"/>
              <a:t>but</a:t>
            </a:r>
            <a:r>
              <a:rPr lang="hu-HU" sz="1600" dirty="0"/>
              <a:t> </a:t>
            </a:r>
            <a:r>
              <a:rPr lang="hu-HU" sz="1600" dirty="0" err="1"/>
              <a:t>loses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match</a:t>
            </a:r>
            <a:r>
              <a:rPr lang="hu-HU" sz="1600" dirty="0"/>
              <a:t> 2-4. A </a:t>
            </a:r>
            <a:r>
              <a:rPr lang="hu-HU" sz="1600" dirty="0" err="1"/>
              <a:t>year</a:t>
            </a:r>
            <a:r>
              <a:rPr lang="hu-HU" sz="1600" dirty="0"/>
              <a:t> </a:t>
            </a:r>
            <a:r>
              <a:rPr lang="hu-HU" sz="1600" dirty="0" err="1"/>
              <a:t>later</a:t>
            </a:r>
            <a:r>
              <a:rPr lang="hu-HU" sz="1600" dirty="0"/>
              <a:t>, </a:t>
            </a:r>
            <a:r>
              <a:rPr lang="hu-HU" sz="1600" dirty="0" err="1"/>
              <a:t>Kasparov</a:t>
            </a:r>
            <a:r>
              <a:rPr lang="hu-HU" sz="1600" dirty="0"/>
              <a:t> </a:t>
            </a:r>
            <a:r>
              <a:rPr lang="hu-HU" sz="1600" dirty="0" err="1"/>
              <a:t>loses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rematch</a:t>
            </a:r>
            <a:r>
              <a:rPr lang="hu-HU" sz="1600" dirty="0"/>
              <a:t>.</a:t>
            </a:r>
          </a:p>
          <a:p>
            <a:r>
              <a:rPr lang="hu-HU" sz="1600" dirty="0"/>
              <a:t>2007: </a:t>
            </a:r>
            <a:r>
              <a:rPr lang="hu-HU" sz="1600" dirty="0" err="1"/>
              <a:t>Checkers</a:t>
            </a:r>
            <a:r>
              <a:rPr lang="hu-HU" sz="1600" dirty="0"/>
              <a:t> is </a:t>
            </a:r>
            <a:r>
              <a:rPr lang="hu-HU" sz="1600" dirty="0" err="1"/>
              <a:t>solved</a:t>
            </a:r>
            <a:r>
              <a:rPr lang="hu-HU" sz="1600" dirty="0"/>
              <a:t> </a:t>
            </a:r>
            <a:r>
              <a:rPr lang="hu-HU" sz="1600" dirty="0" err="1"/>
              <a:t>by</a:t>
            </a:r>
            <a:r>
              <a:rPr lang="hu-HU" sz="1600" dirty="0"/>
              <a:t> </a:t>
            </a:r>
            <a:r>
              <a:rPr lang="hu-HU" sz="1600" dirty="0" err="1"/>
              <a:t>researchers</a:t>
            </a:r>
            <a:r>
              <a:rPr lang="hu-HU" sz="1600" dirty="0"/>
              <a:t> </a:t>
            </a:r>
            <a:r>
              <a:rPr lang="hu-HU" sz="1600" dirty="0" err="1"/>
              <a:t>at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University of Alberta in </a:t>
            </a:r>
            <a:r>
              <a:rPr lang="hu-HU" sz="1600" dirty="0" err="1"/>
              <a:t>Canada</a:t>
            </a:r>
            <a:r>
              <a:rPr lang="hu-HU" sz="1600" dirty="0"/>
              <a:t>. </a:t>
            </a:r>
            <a:r>
              <a:rPr lang="hu-HU" sz="1600" dirty="0" err="1"/>
              <a:t>After</a:t>
            </a:r>
            <a:r>
              <a:rPr lang="hu-HU" sz="1600" dirty="0"/>
              <a:t> </a:t>
            </a:r>
            <a:r>
              <a:rPr lang="hu-HU" sz="1600" dirty="0" err="1"/>
              <a:t>sifting</a:t>
            </a:r>
            <a:r>
              <a:rPr lang="hu-HU" sz="1600" dirty="0"/>
              <a:t> </a:t>
            </a:r>
            <a:r>
              <a:rPr lang="hu-HU" sz="1600" dirty="0" err="1"/>
              <a:t>through</a:t>
            </a:r>
            <a:r>
              <a:rPr lang="hu-HU" sz="1600" dirty="0"/>
              <a:t> 500bn </a:t>
            </a:r>
            <a:r>
              <a:rPr lang="hu-HU" sz="1600" dirty="0" err="1"/>
              <a:t>positions</a:t>
            </a:r>
            <a:r>
              <a:rPr lang="hu-HU" sz="1600" dirty="0"/>
              <a:t>, </a:t>
            </a:r>
            <a:r>
              <a:rPr lang="hu-HU" sz="1600" dirty="0" err="1"/>
              <a:t>they</a:t>
            </a:r>
            <a:r>
              <a:rPr lang="hu-HU" sz="1600" dirty="0"/>
              <a:t> </a:t>
            </a:r>
            <a:r>
              <a:rPr lang="hu-HU" sz="1600" dirty="0" err="1"/>
              <a:t>build</a:t>
            </a:r>
            <a:r>
              <a:rPr lang="hu-HU" sz="1600" dirty="0"/>
              <a:t> a </a:t>
            </a:r>
            <a:r>
              <a:rPr lang="hu-HU" sz="1600" dirty="0" err="1"/>
              <a:t>checkers</a:t>
            </a:r>
            <a:r>
              <a:rPr lang="hu-HU" sz="1600" dirty="0"/>
              <a:t>-playing computer </a:t>
            </a:r>
            <a:r>
              <a:rPr lang="hu-HU" sz="1600" dirty="0" err="1"/>
              <a:t>programme</a:t>
            </a:r>
            <a:r>
              <a:rPr lang="hu-HU" sz="1600" dirty="0"/>
              <a:t> </a:t>
            </a:r>
            <a:r>
              <a:rPr lang="hu-HU" sz="1600" dirty="0" err="1"/>
              <a:t>that</a:t>
            </a:r>
            <a:r>
              <a:rPr lang="hu-HU" sz="1600" dirty="0"/>
              <a:t> </a:t>
            </a:r>
            <a:r>
              <a:rPr lang="hu-HU" sz="1600" dirty="0" err="1"/>
              <a:t>can’t</a:t>
            </a:r>
            <a:r>
              <a:rPr lang="hu-HU" sz="1600" dirty="0"/>
              <a:t> be beaten.</a:t>
            </a:r>
          </a:p>
          <a:p>
            <a:r>
              <a:rPr lang="hu-HU" sz="1600" dirty="0"/>
              <a:t>2011: </a:t>
            </a:r>
            <a:r>
              <a:rPr lang="hu-HU" sz="1600" dirty="0" err="1"/>
              <a:t>IBM’s</a:t>
            </a:r>
            <a:r>
              <a:rPr lang="hu-HU" sz="1600" dirty="0"/>
              <a:t> Watson computer </a:t>
            </a:r>
            <a:r>
              <a:rPr lang="hu-HU" sz="1600" dirty="0" err="1"/>
              <a:t>defeats</a:t>
            </a:r>
            <a:r>
              <a:rPr lang="hu-HU" sz="1600" dirty="0"/>
              <a:t> TV gameshow </a:t>
            </a:r>
            <a:r>
              <a:rPr lang="hu-HU" sz="1600" dirty="0" err="1"/>
              <a:t>Jeopardy</a:t>
            </a:r>
            <a:r>
              <a:rPr lang="hu-HU" sz="1600" dirty="0"/>
              <a:t>! </a:t>
            </a:r>
            <a:r>
              <a:rPr lang="hu-HU" sz="1600" dirty="0" err="1"/>
              <a:t>champions</a:t>
            </a:r>
            <a:r>
              <a:rPr lang="hu-HU" sz="1600" dirty="0"/>
              <a:t> Brad </a:t>
            </a:r>
            <a:r>
              <a:rPr lang="hu-HU" sz="1600" dirty="0" err="1"/>
              <a:t>Rutter</a:t>
            </a:r>
            <a:r>
              <a:rPr lang="hu-HU" sz="1600" dirty="0"/>
              <a:t> and Ken </a:t>
            </a:r>
            <a:r>
              <a:rPr lang="hu-HU" sz="1600" dirty="0" err="1"/>
              <a:t>Jennings</a:t>
            </a:r>
            <a:r>
              <a:rPr lang="hu-HU" sz="1600" dirty="0"/>
              <a:t>, </a:t>
            </a:r>
            <a:r>
              <a:rPr lang="hu-HU" sz="1600" dirty="0" err="1"/>
              <a:t>claiming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$1m </a:t>
            </a:r>
            <a:r>
              <a:rPr lang="hu-HU" sz="1600" dirty="0" err="1"/>
              <a:t>first</a:t>
            </a:r>
            <a:r>
              <a:rPr lang="hu-HU" sz="1600" dirty="0"/>
              <a:t> </a:t>
            </a:r>
            <a:r>
              <a:rPr lang="hu-HU" sz="1600" dirty="0" err="1"/>
              <a:t>prize</a:t>
            </a:r>
            <a:r>
              <a:rPr lang="hu-HU" sz="1600" dirty="0"/>
              <a:t>.</a:t>
            </a:r>
          </a:p>
          <a:p>
            <a:r>
              <a:rPr lang="hu-HU" sz="1600" dirty="0"/>
              <a:t>2016: Google </a:t>
            </a:r>
            <a:r>
              <a:rPr lang="hu-HU" sz="1600" dirty="0" err="1"/>
              <a:t>DeepMind’s</a:t>
            </a:r>
            <a:r>
              <a:rPr lang="hu-HU" sz="1600" dirty="0"/>
              <a:t> </a:t>
            </a:r>
            <a:r>
              <a:rPr lang="hu-HU" sz="1600" dirty="0" err="1"/>
              <a:t>AlphaGo</a:t>
            </a:r>
            <a:r>
              <a:rPr lang="hu-HU" sz="1600" dirty="0"/>
              <a:t> </a:t>
            </a:r>
            <a:r>
              <a:rPr lang="hu-HU" sz="1600" dirty="0" err="1"/>
              <a:t>defeats</a:t>
            </a:r>
            <a:r>
              <a:rPr lang="hu-HU" sz="1600" dirty="0"/>
              <a:t> </a:t>
            </a:r>
            <a:r>
              <a:rPr lang="hu-HU" sz="1600" dirty="0" err="1"/>
              <a:t>Korean</a:t>
            </a:r>
            <a:r>
              <a:rPr lang="hu-HU" sz="1600" dirty="0"/>
              <a:t> Go </a:t>
            </a:r>
            <a:r>
              <a:rPr lang="hu-HU" sz="1600" dirty="0" err="1"/>
              <a:t>champion</a:t>
            </a:r>
            <a:r>
              <a:rPr lang="hu-HU" sz="1600" dirty="0"/>
              <a:t> Lee </a:t>
            </a:r>
            <a:r>
              <a:rPr lang="hu-HU" sz="1600" dirty="0" err="1"/>
              <a:t>Sedol</a:t>
            </a:r>
            <a:r>
              <a:rPr lang="hu-HU" sz="1600" dirty="0"/>
              <a:t> 4-1. The Korea </a:t>
            </a:r>
            <a:r>
              <a:rPr lang="hu-HU" sz="1600" dirty="0" err="1"/>
              <a:t>Baduk</a:t>
            </a:r>
            <a:r>
              <a:rPr lang="hu-HU" sz="1600" dirty="0"/>
              <a:t> </a:t>
            </a:r>
            <a:r>
              <a:rPr lang="hu-HU" sz="1600" dirty="0" err="1"/>
              <a:t>Association</a:t>
            </a:r>
            <a:r>
              <a:rPr lang="hu-HU" sz="1600" dirty="0"/>
              <a:t> </a:t>
            </a:r>
            <a:r>
              <a:rPr lang="hu-HU" sz="1600" dirty="0" err="1"/>
              <a:t>awards</a:t>
            </a:r>
            <a:r>
              <a:rPr lang="hu-HU" sz="1600" dirty="0"/>
              <a:t> </a:t>
            </a:r>
            <a:r>
              <a:rPr lang="hu-HU" sz="1600" dirty="0" err="1"/>
              <a:t>AlphaGo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highest</a:t>
            </a:r>
            <a:r>
              <a:rPr lang="hu-HU" sz="1600" dirty="0"/>
              <a:t> Go </a:t>
            </a:r>
            <a:r>
              <a:rPr lang="hu-HU" sz="1600" dirty="0" err="1"/>
              <a:t>grandmaster</a:t>
            </a:r>
            <a:r>
              <a:rPr lang="hu-HU" sz="1600" dirty="0"/>
              <a:t> </a:t>
            </a:r>
            <a:r>
              <a:rPr lang="hu-HU" sz="1600" dirty="0" err="1"/>
              <a:t>rank</a:t>
            </a:r>
            <a:r>
              <a:rPr lang="hu-HU" sz="1600" dirty="0"/>
              <a:t>, an </a:t>
            </a:r>
            <a:r>
              <a:rPr lang="hu-HU" sz="1600" dirty="0" err="1"/>
              <a:t>honorary</a:t>
            </a:r>
            <a:r>
              <a:rPr lang="hu-HU" sz="1600" dirty="0"/>
              <a:t> 9 </a:t>
            </a:r>
            <a:r>
              <a:rPr lang="hu-HU" sz="1600" dirty="0" err="1"/>
              <a:t>dan</a:t>
            </a:r>
            <a:endParaRPr lang="hu-HU" sz="1600" dirty="0"/>
          </a:p>
          <a:p>
            <a:pPr>
              <a:lnSpc>
                <a:spcPct val="100000"/>
              </a:lnSpc>
            </a:pPr>
            <a:r>
              <a:rPr lang="hu-HU" sz="1600" dirty="0"/>
              <a:t>2019: </a:t>
            </a:r>
            <a:r>
              <a:rPr lang="en-US" sz="1600" dirty="0" err="1"/>
              <a:t>Vinyals</a:t>
            </a:r>
            <a:r>
              <a:rPr lang="en-US" sz="1600" dirty="0"/>
              <a:t>, Oriol, et al. "Grandmaster level in StarCraft II using multi-agent reinforcement learning." Nature 575.7782 (2019): 350-354</a:t>
            </a:r>
            <a:endParaRPr lang="hu-HU" sz="1600" dirty="0"/>
          </a:p>
          <a:p>
            <a:r>
              <a:rPr lang="hu-HU" sz="1600" dirty="0"/>
              <a:t>2021: </a:t>
            </a:r>
            <a:r>
              <a:rPr lang="en-US" sz="1600" dirty="0"/>
              <a:t>Jumper, John, et al. "Highly accurate protein structure prediction with </a:t>
            </a:r>
            <a:r>
              <a:rPr lang="en-US" sz="1600" dirty="0" err="1"/>
              <a:t>AlphaFold</a:t>
            </a:r>
            <a:r>
              <a:rPr lang="en-US" sz="1600" dirty="0"/>
              <a:t>." Nature 596.7873 (2021): 583-589.</a:t>
            </a:r>
            <a:endParaRPr lang="hu-HU" sz="1600" dirty="0"/>
          </a:p>
          <a:p>
            <a:r>
              <a:rPr lang="hu-HU" sz="1600" dirty="0"/>
              <a:t>2022: </a:t>
            </a:r>
            <a:r>
              <a:rPr lang="en-US" sz="1600" dirty="0"/>
              <a:t>WURMAN, Peter R., et al. Outracing champion Gran Turismo drivers with deep reinforcement learning. Nature,  602.7896: 223-228.</a:t>
            </a:r>
            <a:endParaRPr lang="hu-HU" sz="1600" dirty="0"/>
          </a:p>
          <a:p>
            <a:r>
              <a:rPr lang="hu-HU" sz="1600" dirty="0"/>
              <a:t>2022: </a:t>
            </a:r>
            <a:r>
              <a:rPr lang="hu-HU" sz="1600" dirty="0" err="1"/>
              <a:t>NukkAI’s</a:t>
            </a:r>
            <a:r>
              <a:rPr lang="hu-HU" sz="1600" dirty="0"/>
              <a:t> </a:t>
            </a:r>
            <a:r>
              <a:rPr lang="hu-HU" sz="1600" dirty="0" err="1"/>
              <a:t>bridge</a:t>
            </a:r>
            <a:r>
              <a:rPr lang="hu-HU" sz="1600" dirty="0"/>
              <a:t>-playing computer </a:t>
            </a:r>
            <a:r>
              <a:rPr lang="hu-HU" sz="1600" dirty="0" err="1"/>
              <a:t>NooK</a:t>
            </a:r>
            <a:r>
              <a:rPr lang="hu-HU" sz="1600" dirty="0"/>
              <a:t> </a:t>
            </a:r>
            <a:r>
              <a:rPr lang="hu-HU" sz="1600" dirty="0" err="1"/>
              <a:t>defeats</a:t>
            </a:r>
            <a:r>
              <a:rPr lang="hu-HU" sz="1600" dirty="0"/>
              <a:t> </a:t>
            </a:r>
            <a:r>
              <a:rPr lang="hu-HU" sz="1600" dirty="0" err="1"/>
              <a:t>eight</a:t>
            </a:r>
            <a:r>
              <a:rPr lang="hu-HU" sz="1600" dirty="0"/>
              <a:t> </a:t>
            </a:r>
            <a:r>
              <a:rPr lang="hu-HU" sz="1600" dirty="0" err="1"/>
              <a:t>world</a:t>
            </a:r>
            <a:r>
              <a:rPr lang="hu-HU" sz="1600" dirty="0"/>
              <a:t> </a:t>
            </a:r>
            <a:r>
              <a:rPr lang="hu-HU" sz="1600" dirty="0" err="1"/>
              <a:t>bridge</a:t>
            </a:r>
            <a:r>
              <a:rPr lang="hu-HU" sz="1600" dirty="0"/>
              <a:t> </a:t>
            </a:r>
            <a:r>
              <a:rPr lang="hu-HU" sz="1600" dirty="0" err="1"/>
              <a:t>champions</a:t>
            </a:r>
            <a:r>
              <a:rPr lang="hu-HU" sz="1600" dirty="0"/>
              <a:t> in Paris.</a:t>
            </a:r>
          </a:p>
        </p:txBody>
      </p:sp>
    </p:spTree>
    <p:extLst>
      <p:ext uri="{BB962C8B-B14F-4D97-AF65-F5344CB8AC3E}">
        <p14:creationId xmlns:p14="http://schemas.microsoft.com/office/powerpoint/2010/main" val="323834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873CF243-B304-416A-9A70-46ADEEFE6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669334"/>
              </p:ext>
            </p:extLst>
          </p:nvPr>
        </p:nvGraphicFramePr>
        <p:xfrm>
          <a:off x="838201" y="2411730"/>
          <a:ext cx="10515599" cy="1668780"/>
        </p:xfrm>
        <a:graphic>
          <a:graphicData uri="http://schemas.openxmlformats.org/drawingml/2006/table">
            <a:tbl>
              <a:tblPr/>
              <a:tblGrid>
                <a:gridCol w="3788228">
                  <a:extLst>
                    <a:ext uri="{9D8B030D-6E8A-4147-A177-3AD203B41FA5}">
                      <a16:colId xmlns:a16="http://schemas.microsoft.com/office/drawing/2014/main" val="2401874511"/>
                    </a:ext>
                  </a:extLst>
                </a:gridCol>
                <a:gridCol w="3226783">
                  <a:extLst>
                    <a:ext uri="{9D8B030D-6E8A-4147-A177-3AD203B41FA5}">
                      <a16:colId xmlns:a16="http://schemas.microsoft.com/office/drawing/2014/main" val="3527854851"/>
                    </a:ext>
                  </a:extLst>
                </a:gridCol>
                <a:gridCol w="3500588">
                  <a:extLst>
                    <a:ext uri="{9D8B030D-6E8A-4147-A177-3AD203B41FA5}">
                      <a16:colId xmlns:a16="http://schemas.microsoft.com/office/drawing/2014/main" val="332842493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hu-HU" sz="240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determinisztikus</a:t>
                      </a:r>
                      <a:endParaRPr lang="hu-HU" sz="2400" b="1" dirty="0">
                        <a:effectLst/>
                        <a:latin typeface="+mn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nemdeterminisztikus</a:t>
                      </a:r>
                      <a:endParaRPr lang="hu-HU" sz="2400" b="1" dirty="0">
                        <a:effectLst/>
                        <a:latin typeface="+mn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8158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teljes információjú</a:t>
                      </a:r>
                      <a:endParaRPr lang="hu-HU" sz="2400" b="1" dirty="0">
                        <a:effectLst/>
                        <a:latin typeface="+mn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sakk, dáma, go, othello</a:t>
                      </a:r>
                      <a:endParaRPr lang="hu-HU" sz="2400">
                        <a:effectLst/>
                        <a:latin typeface="+mn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ostábla, monopoly</a:t>
                      </a:r>
                      <a:endParaRPr lang="hu-HU" sz="2400">
                        <a:effectLst/>
                        <a:latin typeface="+mn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99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nem teljes információjú</a:t>
                      </a:r>
                      <a:endParaRPr lang="hu-HU" sz="2400" b="1" dirty="0">
                        <a:effectLst/>
                        <a:latin typeface="+mn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torpedó, vak amőba</a:t>
                      </a:r>
                      <a:endParaRPr lang="hu-HU" sz="2400">
                        <a:effectLst/>
                        <a:latin typeface="+mn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bridzs, póker, </a:t>
                      </a:r>
                      <a:r>
                        <a:rPr lang="hu-HU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scrabble</a:t>
                      </a:r>
                      <a:endParaRPr lang="hu-HU" sz="2400" dirty="0">
                        <a:effectLst/>
                        <a:latin typeface="+mn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885514"/>
                  </a:ext>
                </a:extLst>
              </a:tr>
            </a:tbl>
          </a:graphicData>
        </a:graphic>
      </p:graphicFrame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2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Hogyan kapcsolhatóak a kétszemélyes játékok a keresési problémákhoz?</a:t>
            </a:r>
          </a:p>
          <a:p>
            <a:pPr lvl="1"/>
            <a:r>
              <a:rPr lang="hu-HU" sz="1600" b="1" dirty="0"/>
              <a:t>Kiismerhetetlen ellenfél: </a:t>
            </a:r>
            <a:r>
              <a:rPr lang="hu-HU" sz="1600" dirty="0"/>
              <a:t>a megoldás egy stratégia meg kell határozni a válaszlépést az ellenfél minden lehetséges lépésére</a:t>
            </a:r>
          </a:p>
          <a:p>
            <a:pPr lvl="1"/>
            <a:r>
              <a:rPr lang="hu-HU" sz="1600" b="1" dirty="0"/>
              <a:t>Időkorlát: </a:t>
            </a:r>
            <a:r>
              <a:rPr lang="hu-HU" sz="1600" dirty="0"/>
              <a:t>a célkereséstől eltérően közelítő megoldásra van szükség</a:t>
            </a:r>
          </a:p>
          <a:p>
            <a:pPr lvl="1"/>
            <a:r>
              <a:rPr lang="hu-HU" sz="1600" b="1" dirty="0"/>
              <a:t>Ha megtudjuk határozni az összes lehetséges lépést akkor tudunk benne (győztes) megoldásokat keresni.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7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Autofit/>
          </a:bodyPr>
          <a:lstStyle/>
          <a:p>
            <a:r>
              <a:rPr lang="hu-HU" sz="1600" b="1" dirty="0"/>
              <a:t>Hogyan kezelhetjük a véletlent is tartalmazó játékokat?</a:t>
            </a:r>
          </a:p>
          <a:p>
            <a:pPr lvl="1"/>
            <a:r>
              <a:rPr lang="hu-HU" sz="1600" dirty="0"/>
              <a:t>A véletlenre úgy kell tekinteni mint egy új játékosra</a:t>
            </a:r>
          </a:p>
          <a:p>
            <a:r>
              <a:rPr lang="hu-HU" sz="1600" b="1" dirty="0"/>
              <a:t>Hogyan kezelhetjük a nem teljesen informált játékokat?</a:t>
            </a:r>
          </a:p>
          <a:p>
            <a:pPr lvl="1"/>
            <a:r>
              <a:rPr lang="hu-HU" sz="1600" dirty="0"/>
              <a:t>Soron következő kategória, amikor nem ismert minden részlete a játéknak, például nem ismerjük, hogy milyen lapjai vannak az ellenfélnek.</a:t>
            </a:r>
          </a:p>
          <a:p>
            <a:pPr lvl="1"/>
            <a:r>
              <a:rPr lang="hu-HU" sz="1600" dirty="0"/>
              <a:t>Rendszerint itt elképesztően sok lehetőség van: milyen lapokat kaptunk mi, mit kapott az ellenfél, milyen sorrendben van a többi lap?</a:t>
            </a:r>
          </a:p>
          <a:p>
            <a:pPr lvl="1"/>
            <a:r>
              <a:rPr lang="hu-HU" sz="1600" dirty="0"/>
              <a:t>Úgy kell döntenünk, hogy nem ismerjük az ellenfél lapjait, vagy a soron következő lapokat. Épp ezért ki kellene próbálni, hogy milyen hatása lehet az egyes lépéseinknek. Ha minden lehetséges esetet nem is tudunk figyelembe venni, </a:t>
            </a:r>
          </a:p>
          <a:p>
            <a:pPr lvl="1"/>
            <a:r>
              <a:rPr lang="hu-HU" sz="1600" dirty="0"/>
              <a:t>Egy véletlen mintával jól közelíthetjük. Teszteljük, hogy a minta egyes leosztásai esetén melyik lépés lesz a legjobb, és azt a lépést választjuk, amely a legjobban teljesít. Így működött az ezredfordulón a legjobb bridzsprogram is. </a:t>
            </a:r>
          </a:p>
          <a:p>
            <a:pPr lvl="1"/>
            <a:r>
              <a:rPr lang="hu-HU" sz="1600" dirty="0"/>
              <a:t>Azóta ott is előtérbe került a gépi tanulás mint eszköz.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5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7D90-4F4A-4C55-A02D-47862F4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740"/>
            <a:ext cx="10515600" cy="5590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9600" dirty="0" err="1"/>
              <a:t>Tic</a:t>
            </a:r>
            <a:r>
              <a:rPr lang="hu-HU" sz="9600" dirty="0"/>
              <a:t> </a:t>
            </a:r>
            <a:r>
              <a:rPr lang="hu-HU" sz="9600" dirty="0" err="1"/>
              <a:t>Tac</a:t>
            </a:r>
            <a:r>
              <a:rPr lang="hu-HU" sz="9600" dirty="0"/>
              <a:t> </a:t>
            </a:r>
            <a:r>
              <a:rPr lang="hu-HU" sz="9600" dirty="0" err="1"/>
              <a:t>Toe</a:t>
            </a:r>
            <a:endParaRPr lang="hu-HU" sz="5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7F9CC2F-E5DD-44A2-B752-62DC764E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71" y="1874521"/>
            <a:ext cx="4689258" cy="41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Állapottér-reprezentáció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 mesterséges intelligencia problémáinak megoldása a probléma megfogalmazásával kezdődik: a problémát leírjuk, </a:t>
            </a:r>
            <a:r>
              <a:rPr lang="hu-HU" sz="1600" i="1" dirty="0"/>
              <a:t>reprezentáljuk</a:t>
            </a:r>
            <a:r>
              <a:rPr lang="hu-HU" sz="1600" dirty="0"/>
              <a:t>. Az egyik legelterjedtebb reprezentációs technika az </a:t>
            </a:r>
            <a:r>
              <a:rPr lang="hu-HU" sz="1600" b="1" i="1" dirty="0"/>
              <a:t>állapottér-reprezentáció.</a:t>
            </a:r>
          </a:p>
          <a:p>
            <a:pPr marL="0" indent="0" algn="ctr">
              <a:buNone/>
            </a:pPr>
            <a:r>
              <a:rPr lang="hu-HU" sz="3200" b="1" dirty="0"/>
              <a:t>P = &lt;A, a</a:t>
            </a:r>
            <a:r>
              <a:rPr lang="hu-HU" sz="3200" b="1" baseline="-25000" dirty="0"/>
              <a:t>0</a:t>
            </a:r>
            <a:r>
              <a:rPr lang="hu-HU" sz="3200" b="1" dirty="0"/>
              <a:t>, V, L&gt; </a:t>
            </a:r>
            <a:endParaRPr lang="hu-HU" sz="1600" b="1" i="1" dirty="0"/>
          </a:p>
          <a:p>
            <a:r>
              <a:rPr lang="hu-HU" sz="1600" dirty="0"/>
              <a:t>Legyen </a:t>
            </a:r>
            <a:r>
              <a:rPr lang="hu-HU" sz="1600" b="1" dirty="0"/>
              <a:t>P</a:t>
            </a:r>
            <a:r>
              <a:rPr lang="hu-HU" sz="1600" dirty="0"/>
              <a:t> egy probléma. Azt mondjuk, hogy a </a:t>
            </a:r>
            <a:r>
              <a:rPr lang="hu-HU" sz="1600" b="1" dirty="0"/>
              <a:t>P</a:t>
            </a:r>
            <a:r>
              <a:rPr lang="hu-HU" sz="1600" dirty="0"/>
              <a:t> problémát állapottér-reprezentáltuk, ha megadtuk az </a:t>
            </a:r>
            <a:r>
              <a:rPr lang="hu-HU" sz="1600" b="1" dirty="0"/>
              <a:t>&lt;A, a</a:t>
            </a:r>
            <a:r>
              <a:rPr lang="hu-HU" sz="1600" b="1" baseline="-25000" dirty="0"/>
              <a:t>0</a:t>
            </a:r>
            <a:r>
              <a:rPr lang="hu-HU" sz="1600" b="1" dirty="0"/>
              <a:t>, C, O&gt; </a:t>
            </a:r>
            <a:r>
              <a:rPr lang="hu-HU" sz="1600" dirty="0"/>
              <a:t>négyest.</a:t>
            </a:r>
          </a:p>
          <a:p>
            <a:pPr lvl="1"/>
            <a:r>
              <a:rPr lang="hu-HU" sz="1600" dirty="0"/>
              <a:t>A: </a:t>
            </a:r>
            <a:r>
              <a:rPr lang="hu-HU" sz="1600" b="1" dirty="0"/>
              <a:t>Állások halmaza </a:t>
            </a:r>
            <a:r>
              <a:rPr lang="hu-HU" sz="1600" dirty="0"/>
              <a:t>(A ≠ 0 halmaz a probléma állapottere.</a:t>
            </a:r>
            <a:r>
              <a:rPr lang="hu-HU" sz="1600" b="1" dirty="0"/>
              <a:t> </a:t>
            </a:r>
            <a:r>
              <a:rPr lang="hu-HU" sz="1600" dirty="0"/>
              <a:t>A jellemzők egyrészhalmaza.)</a:t>
            </a:r>
          </a:p>
          <a:p>
            <a:pPr lvl="1"/>
            <a:r>
              <a:rPr lang="hu-HU" sz="1600" dirty="0"/>
              <a:t>a</a:t>
            </a:r>
            <a:r>
              <a:rPr lang="hu-HU" sz="1600" baseline="-25000" dirty="0"/>
              <a:t>0</a:t>
            </a:r>
            <a:r>
              <a:rPr lang="hu-HU" sz="1600" dirty="0"/>
              <a:t>:</a:t>
            </a:r>
            <a:r>
              <a:rPr lang="hu-HU" sz="1600" baseline="-25000" dirty="0"/>
              <a:t> </a:t>
            </a:r>
            <a:r>
              <a:rPr lang="hu-HU" sz="1600" b="1" dirty="0"/>
              <a:t>Kezdő állás</a:t>
            </a:r>
            <a:r>
              <a:rPr lang="hu-HU" sz="1600" dirty="0"/>
              <a:t> (kezdő állapot), ahol a</a:t>
            </a:r>
            <a:r>
              <a:rPr lang="hu-HU" sz="1600" baseline="-25000" dirty="0"/>
              <a:t>0</a:t>
            </a:r>
            <a:r>
              <a:rPr lang="hu-HU" sz="1600" dirty="0"/>
              <a:t> </a:t>
            </a:r>
            <a:r>
              <a:rPr lang="hu-HU" sz="1200" dirty="0"/>
              <a:t>∈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V: </a:t>
            </a:r>
            <a:r>
              <a:rPr lang="hu-HU" sz="1600" b="1" dirty="0"/>
              <a:t>Végállás</a:t>
            </a:r>
            <a:r>
              <a:rPr lang="hu-HU" sz="1600" dirty="0"/>
              <a:t> (Célállapotok halmaza), ahol V </a:t>
            </a:r>
            <a:r>
              <a:rPr lang="hu-HU" sz="1200" dirty="0"/>
              <a:t>⊂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L: </a:t>
            </a:r>
            <a:r>
              <a:rPr lang="hu-HU" sz="1600" b="1" dirty="0"/>
              <a:t>Lépések</a:t>
            </a:r>
            <a:r>
              <a:rPr lang="hu-HU" sz="1600" dirty="0"/>
              <a:t> (Operátorok halmaza), ahol L ≠ 0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5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= {0, 1, 2}, ahol 0 üres, 1 előző játékosé, 2 második játékosé</a:t>
                </a:r>
              </a:p>
              <a:p>
                <a:pPr lvl="1"/>
                <a:r>
                  <a:rPr lang="hu-HU" sz="1600" dirty="0"/>
                  <a:t>És 9 darab H lehet. </a:t>
                </a:r>
              </a:p>
              <a:p>
                <a:r>
                  <a:rPr lang="hu-HU" sz="2000" b="1" dirty="0"/>
                  <a:t>Állások halmaza (állapotok halmaza):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30000" dirty="0"/>
                  <a:t>3*3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1600" i="1" baseline="-25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u-HU" sz="1600" dirty="0"/>
                  <a:t> = {0, 1, 2} -&gt; {0, 1} ahol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2} és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16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u-HU" sz="16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h𝑎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hu-HU" sz="16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hu-HU" sz="16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𝑒𝑔𝑦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𝑏𝑘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𝑛𝑡</m:t>
                            </m:r>
                          </m:e>
                        </m:eqArr>
                      </m:e>
                    </m:d>
                  </m:oMath>
                </a14:m>
                <a:endParaRPr lang="hu-HU" sz="1600" dirty="0"/>
              </a:p>
              <a:p>
                <a:pPr lvl="1"/>
                <a:r>
                  <a:rPr lang="hu-HU" sz="1600" dirty="0"/>
                  <a:t>A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hu-HU" sz="1600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3∗3 </m:t>
                    </m:r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6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6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600" b="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{0, 1}</m:t>
                            </m:r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}</a:t>
                </a:r>
              </a:p>
              <a:p>
                <a:r>
                  <a:rPr lang="hu-HU" sz="2000" b="1" dirty="0"/>
                  <a:t>Kezdőállás (kezdő állapot):</a:t>
                </a:r>
              </a:p>
              <a:p>
                <a:pPr lvl="1"/>
                <a:r>
                  <a:rPr lang="hu-HU" sz="1600" dirty="0"/>
                  <a:t>a</a:t>
                </a:r>
                <a:r>
                  <a:rPr lang="hu-HU" sz="1600" baseline="-25000" dirty="0"/>
                  <a:t>0 </a:t>
                </a:r>
                <a:r>
                  <a:rPr lang="hu-HU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3"/>
                <a:stretch>
                  <a:fillRect l="-522" t="-23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AA75343-9272-44DE-8D13-CBB2B2D64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523" y="1825625"/>
            <a:ext cx="771633" cy="70494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6F9EDF49-890B-4802-80D8-14EC9531C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582" y="1690688"/>
            <a:ext cx="191479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3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7234</TotalTime>
  <Words>1136</Words>
  <Application>Microsoft Office PowerPoint</Application>
  <PresentationFormat>Szélesvásznú</PresentationFormat>
  <Paragraphs>92</Paragraphs>
  <Slides>13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Verdana</vt:lpstr>
      <vt:lpstr>Office-téma</vt:lpstr>
      <vt:lpstr>Mesterséges Intelligencia</vt:lpstr>
      <vt:lpstr>Kétszemélyes Játékok</vt:lpstr>
      <vt:lpstr>Kétszemélyes Játékok</vt:lpstr>
      <vt:lpstr>Kétszemélyes Játékok</vt:lpstr>
      <vt:lpstr>Kétszemélyes Játékok</vt:lpstr>
      <vt:lpstr>Kétszemélyes Játékok</vt:lpstr>
      <vt:lpstr>PowerPoint-bemutató</vt:lpstr>
      <vt:lpstr>Állapottér-reprezentáció</vt:lpstr>
      <vt:lpstr>Tic Tac Toe</vt:lpstr>
      <vt:lpstr>Tic Tac Toe</vt:lpstr>
      <vt:lpstr>Tic Tac Toe</vt:lpstr>
      <vt:lpstr>Tic Tac Toe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Előadás címe</dc:title>
  <dc:creator>Atte</dc:creator>
  <cp:lastModifiedBy>opell</cp:lastModifiedBy>
  <cp:revision>507</cp:revision>
  <dcterms:created xsi:type="dcterms:W3CDTF">2017-11-07T12:57:53Z</dcterms:created>
  <dcterms:modified xsi:type="dcterms:W3CDTF">2022-03-31T13:12:45Z</dcterms:modified>
</cp:coreProperties>
</file>