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88" r:id="rId3"/>
    <p:sldId id="499" r:id="rId4"/>
    <p:sldId id="500" r:id="rId5"/>
    <p:sldId id="501" r:id="rId6"/>
    <p:sldId id="502" r:id="rId7"/>
    <p:sldId id="508" r:id="rId8"/>
    <p:sldId id="503" r:id="rId9"/>
    <p:sldId id="504" r:id="rId10"/>
    <p:sldId id="505" r:id="rId11"/>
    <p:sldId id="506" r:id="rId12"/>
    <p:sldId id="507" r:id="rId13"/>
    <p:sldId id="509" r:id="rId14"/>
    <p:sldId id="510" r:id="rId15"/>
    <p:sldId id="511" r:id="rId16"/>
    <p:sldId id="512" r:id="rId17"/>
    <p:sldId id="513" r:id="rId18"/>
    <p:sldId id="514" r:id="rId19"/>
    <p:sldId id="517" r:id="rId20"/>
    <p:sldId id="515" r:id="rId21"/>
    <p:sldId id="516" r:id="rId22"/>
    <p:sldId id="522" r:id="rId23"/>
    <p:sldId id="518" r:id="rId24"/>
    <p:sldId id="519" r:id="rId25"/>
    <p:sldId id="520" r:id="rId26"/>
    <p:sldId id="521" r:id="rId27"/>
    <p:sldId id="523" r:id="rId28"/>
    <p:sldId id="524" r:id="rId29"/>
    <p:sldId id="525" r:id="rId30"/>
    <p:sldId id="526" r:id="rId31"/>
    <p:sldId id="527" r:id="rId32"/>
    <p:sldId id="528" r:id="rId33"/>
    <p:sldId id="529" r:id="rId34"/>
    <p:sldId id="530" r:id="rId35"/>
    <p:sldId id="531" r:id="rId36"/>
    <p:sldId id="532" r:id="rId37"/>
    <p:sldId id="536" r:id="rId38"/>
    <p:sldId id="533" r:id="rId39"/>
    <p:sldId id="534" r:id="rId40"/>
    <p:sldId id="535" r:id="rId41"/>
    <p:sldId id="537" r:id="rId42"/>
    <p:sldId id="538" r:id="rId43"/>
    <p:sldId id="539" r:id="rId44"/>
    <p:sldId id="540" r:id="rId45"/>
    <p:sldId id="261" r:id="rId4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78387" autoAdjust="0"/>
  </p:normalViewPr>
  <p:slideViewPr>
    <p:cSldViewPr snapToGrid="0">
      <p:cViewPr varScale="1">
        <p:scale>
          <a:sx n="126" d="100"/>
          <a:sy n="126" d="100"/>
        </p:scale>
        <p:origin x="66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74C08-BD63-4F04-ABC4-D02C3D8F1669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23682-A1F1-4C2F-82BF-56497B662A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18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3674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9893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0643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8115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0435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0191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3199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2962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730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316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4921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58158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7895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4507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0930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07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60609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6638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6298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9407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1764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2944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68060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39782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21239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36208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89558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42062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0857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61257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22519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2000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3179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43974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01454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02801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90864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96405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38417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7763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8224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377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5096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312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5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96D26E-57A4-4FD3-9D4F-823ACBDE9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F2BDFEA-0582-417F-B570-DC5940BA2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9BF788-E76A-461F-8A46-8E76AD60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3A1FC0-D5DF-4339-85B4-BBDA06C9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768FBB-1B8D-4A12-A546-5929C0D8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61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0D8FFC-663B-40CB-A5AC-9DF85B7E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4AADD14-7D7A-4FCC-9DA4-4C2F7E2FB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FDB559-66E4-4A8B-A77D-84576DBD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F50792-F174-484B-B76A-9C28EC85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404B710-F38C-4C2C-9B41-7E29632F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257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78FB40E-B3D3-40E0-8E38-34D703D0E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F5BF86-0974-48D5-9BC9-6219F5A8D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747665-6152-4E29-9F9B-54444CC9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8F07B3-D965-4504-B9D3-08645B4B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CCE5DD-C1CA-406D-809E-58599166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628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B0435F-8AE8-4C4B-9C75-EC5CEFFE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02AE07-EB83-42B9-B6AC-82EFB79C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0C67FD5-1A5A-49A7-B5C1-E0CCCEEF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6DCD5B-FFB8-4D2F-A022-01F1C232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77F2F6-35DF-4EC6-A75C-8C006441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790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525106-EF39-49EC-A810-C7436B2D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2771D9-DBC6-4594-B6A8-811AE7C06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A1D29D-7BDA-4559-B5E4-5EA5A652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2D22ED-A364-442B-AA12-401F2509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5755748-7BB3-43EF-943F-0150A927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73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8B4A3E-92E4-41EF-A0D3-7EA5EC63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A3DEC2-D132-467F-A6F4-07DD1D5F1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C223D8-2932-4337-8725-E16669A0B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EE9F747-C7C1-41FE-88F6-406C1989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6FE4A25-9CFD-4F01-BF61-A7C4B7E0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7C6BDA5-B6D1-45D6-8497-BA3842E7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04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CE9DFC-0FB6-435E-B401-D66A303B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3522D42-23B1-4152-8850-F41B9CD9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30030D-0BED-4701-8AC6-25E6C79C7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4373A4A-E2F1-4485-A532-707FFCF6D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F019E7F-89A3-4884-B8B9-57EB00AD4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CED07A8-2FD6-4FC7-A825-CB09E901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359E387-B884-4871-937E-6F6F683D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D775125-779B-4CAB-A578-5316C69E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738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D0323B-67C7-454B-8502-BC4DC6E6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1D38A3-5FB2-4803-8CAE-61E11CB0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FA2314C-2B16-4B0D-9EB2-163BBB2D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401FAD1-6789-44BA-BE4B-8FDB638D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930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681D38F-5EB2-4E22-A067-DC352EF2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7FBC63F-81C8-4384-B918-52D57480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8AD97C2-9D1C-4546-B72F-B2BE865D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216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DFB74D-60D5-493B-B116-D8FB86E4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C59979-41B8-4418-9D1C-7A550B12F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85B4701-CE56-48A7-8B5F-4D2C83062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98FD44E-0962-4A87-A156-40429E30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96C190A-1B8C-48DA-A33A-19EE6178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406CF4-F919-4FD9-AB64-654BAB25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85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EC0B36-D071-422C-81A6-4BE4E223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6E0A82E-E1A5-4BA0-9F12-573716818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485E2C2-3A9B-4C03-BA31-E1849705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E723B2-1F16-48E7-B23E-99BA30F8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7BB01DB-B8BA-4BD7-8A0D-CFB8AC49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B6D9355-F69E-4F9B-991B-0DA396A5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236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9D14AC7-229E-4912-868E-E57422BD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F8C4E9-0A28-4350-AE6E-B4458D83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CDD8A6-8276-4485-9B77-4B7377250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BB015-9CA2-424C-8DE5-53A94566E027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6EF4984-7E97-49D7-8473-294364BAB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80BE58-BF49-4953-9C48-DB3E623FC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449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aphsilva.github.io/utilities/minimax_simulator/" TargetMode="Externa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vSXF-beEdko" TargetMode="External"/><Relationship Id="rId5" Type="http://schemas.openxmlformats.org/officeDocument/2006/relationships/hyperlink" Target="https://www.youtube.com/watch?v=80wILJOXFog" TargetMode="Externa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21448C-224E-4C15-8C52-A7E2D8DE5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56" y="527282"/>
            <a:ext cx="5689601" cy="1199923"/>
          </a:xfrm>
        </p:spPr>
        <p:txBody>
          <a:bodyPr>
            <a:normAutofit fontScale="90000"/>
          </a:bodyPr>
          <a:lstStyle/>
          <a:p>
            <a:pPr algn="l"/>
            <a:r>
              <a:rPr lang="hu-HU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Mesterséges Intelligencia</a:t>
            </a:r>
            <a:endParaRPr lang="en-US" sz="4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A288B8D-A4D8-4A72-8E1D-1E4673E59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398" y="1683662"/>
            <a:ext cx="3744686" cy="65064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hu-HU" sz="2800" dirty="0">
                <a:solidFill>
                  <a:schemeClr val="bg1"/>
                </a:solidFill>
              </a:rPr>
              <a:t>Lakatos Róbert</a:t>
            </a:r>
          </a:p>
          <a:p>
            <a:pPr algn="l"/>
            <a:r>
              <a:rPr lang="hu-HU" sz="2800" dirty="0">
                <a:solidFill>
                  <a:schemeClr val="bg1"/>
                </a:solidFill>
              </a:rPr>
              <a:t>lakatos.robert@inf.unideb.hu</a:t>
            </a:r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FA288B8D-A4D8-4A72-8E1D-1E4673E596E8}"/>
              </a:ext>
            </a:extLst>
          </p:cNvPr>
          <p:cNvSpPr txBox="1">
            <a:spLocks/>
          </p:cNvSpPr>
          <p:nvPr/>
        </p:nvSpPr>
        <p:spPr>
          <a:xfrm>
            <a:off x="1302327" y="3182009"/>
            <a:ext cx="5489364" cy="1140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4800" dirty="0">
                <a:solidFill>
                  <a:schemeClr val="bg1"/>
                </a:solidFill>
              </a:rPr>
              <a:t>9. Gyakorlat</a:t>
            </a:r>
          </a:p>
          <a:p>
            <a:pPr algn="l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0" y="4194928"/>
            <a:ext cx="6947731" cy="2663072"/>
          </a:xfrm>
          <a:prstGeom prst="rect">
            <a:avLst/>
          </a:prstGeom>
          <a:gradFill flip="none" rotWithShape="1">
            <a:gsLst>
              <a:gs pos="0">
                <a:srgbClr val="004735"/>
              </a:gs>
              <a:gs pos="30000">
                <a:schemeClr val="bg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88" y="5042627"/>
            <a:ext cx="1716303" cy="1778999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5" y="5204421"/>
            <a:ext cx="4005503" cy="132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8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26028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9819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700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53974" y="293864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70004" y="223492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8300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9819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700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53974" y="293864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70004" y="223492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333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9819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700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53974" y="293864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70004" y="223492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9062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9819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700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53974" y="293864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70004" y="223492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44016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9819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700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53974" y="293864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71542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841691" y="3642360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-19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700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53974" y="293864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81580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841691" y="3642360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-18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700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53974" y="293864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84979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700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53974" y="293864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827484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700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53974" y="293864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996957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700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48363" y="29386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2165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Menetrend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3704318"/>
          </a:xfrm>
        </p:spPr>
        <p:txBody>
          <a:bodyPr>
            <a:normAutofit fontScale="47500" lnSpcReduction="20000"/>
          </a:bodyPr>
          <a:lstStyle/>
          <a:p>
            <a:r>
              <a:rPr lang="hu-HU" sz="2300" dirty="0"/>
              <a:t>1. hét	Bevezető, problémaismertetés, ágens szemlélet.</a:t>
            </a:r>
          </a:p>
          <a:p>
            <a:r>
              <a:rPr lang="hu-HU" sz="2300" dirty="0"/>
              <a:t>2. hét	Hagyományos rejtvények (3 korsó, hanoi-torony, 8 királynő) reprezentációi állapottéren.</a:t>
            </a:r>
          </a:p>
          <a:p>
            <a:r>
              <a:rPr lang="hu-HU" sz="2400" dirty="0"/>
              <a:t>3. hét	Hagyományos rejtvények (3 korsó, hanoi-torony, 8 királynő) reprezentációi állapottéren.</a:t>
            </a:r>
          </a:p>
          <a:p>
            <a:r>
              <a:rPr lang="hu-HU" sz="2400" dirty="0"/>
              <a:t>4. hét	Hagyományos rejtvények megoldása nem informált algoritmusokkal, implementációk</a:t>
            </a:r>
          </a:p>
          <a:p>
            <a:r>
              <a:rPr lang="hu-HU" sz="2400" dirty="0"/>
              <a:t>5. hét	Hagyományos rejtvények megoldása informált algoritmusokkal, implementációk.</a:t>
            </a:r>
          </a:p>
          <a:p>
            <a:r>
              <a:rPr lang="hu-HU" sz="2400" dirty="0"/>
              <a:t>6. hét	Súlyozott gráf alapú és A* algoritmusok, implementációk.</a:t>
            </a:r>
          </a:p>
          <a:p>
            <a:r>
              <a:rPr lang="hu-HU" sz="2400" dirty="0"/>
              <a:t>7. hét	1. Zárthelyi dolgozat (Március 21-ei hét)</a:t>
            </a:r>
          </a:p>
          <a:p>
            <a:r>
              <a:rPr lang="hu-HU" sz="2300" dirty="0"/>
              <a:t>8. hét	Lépésajánlás, </a:t>
            </a:r>
            <a:r>
              <a:rPr lang="hu-HU" sz="2300" dirty="0" err="1"/>
              <a:t>minimax</a:t>
            </a:r>
            <a:r>
              <a:rPr lang="hu-HU" sz="2300" dirty="0"/>
              <a:t> módszer.</a:t>
            </a:r>
          </a:p>
          <a:p>
            <a:r>
              <a:rPr lang="hu-HU" sz="2900" b="1" dirty="0">
                <a:solidFill>
                  <a:schemeClr val="bg1"/>
                </a:solidFill>
                <a:highlight>
                  <a:srgbClr val="004735"/>
                </a:highlight>
              </a:rPr>
              <a:t>9. hét	Alfa-béta vágás használata.</a:t>
            </a:r>
          </a:p>
          <a:p>
            <a:r>
              <a:rPr lang="hu-HU" sz="2400" dirty="0"/>
              <a:t>10. hét	Kényszerkielégítési feladatok gépi megoldása.</a:t>
            </a:r>
          </a:p>
          <a:p>
            <a:r>
              <a:rPr lang="hu-HU" sz="2400" dirty="0"/>
              <a:t>11. hét	Szakmai napok</a:t>
            </a:r>
          </a:p>
          <a:p>
            <a:r>
              <a:rPr lang="hu-HU" sz="2400" dirty="0"/>
              <a:t>12. hét	Gépitanuló algoritmusok</a:t>
            </a:r>
          </a:p>
          <a:p>
            <a:r>
              <a:rPr lang="hu-HU" sz="2400" dirty="0"/>
              <a:t>13. hét	Neurális hálók</a:t>
            </a:r>
          </a:p>
          <a:p>
            <a:r>
              <a:rPr lang="hu-HU" sz="2400" dirty="0"/>
              <a:t>14. hét	2. Zárthelyi dolgozat (Május 9-ei hét)</a:t>
            </a:r>
          </a:p>
          <a:p>
            <a:r>
              <a:rPr lang="hu-HU" sz="2400" dirty="0"/>
              <a:t>15. hét	Pót zárthelyi dolgozat (Május 13.)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48363" y="29386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79568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48363" y="29386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65964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38387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62059" y="3642360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-18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05503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538376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08763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13553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56271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50853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402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16371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402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17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65087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Tartalom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Min-Max módszer</a:t>
            </a:r>
          </a:p>
          <a:p>
            <a:r>
              <a:rPr lang="hu-HU" sz="1600" dirty="0"/>
              <a:t>Alfa-Béta vágás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77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402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17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079150" y="293863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9558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402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17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34452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079150" y="293863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64151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402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17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34452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8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079150" y="293863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20327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402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17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34452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8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18422" y="29386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79248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402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17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34452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8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17462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-8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18422" y="29386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81701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402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17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34452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8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17462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-4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18422" y="29386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190816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402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17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34452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8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17462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-3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18422" y="29386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60165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402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17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34452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8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17462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-3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18422" y="29386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77949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402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17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34452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8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17462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-3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095179" y="2938639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-3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43025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402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17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34452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8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17462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-3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095179" y="2938639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-3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0990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736524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957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548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9819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700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95704" y="2938641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53974" y="293864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70004" y="223492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09782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402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17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34452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8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17462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-3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095179" y="2938639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-3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05865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Szimulátor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sp>
        <p:nvSpPr>
          <p:cNvPr id="23" name="Szövegdoboz 22">
            <a:extLst>
              <a:ext uri="{FF2B5EF4-FFF2-40B4-BE49-F238E27FC236}">
                <a16:creationId xmlns:a16="http://schemas.microsoft.com/office/drawing/2014/main" id="{7B516AF1-77C3-4881-8897-BD3DBC32EAD9}"/>
              </a:ext>
            </a:extLst>
          </p:cNvPr>
          <p:cNvSpPr txBox="1"/>
          <p:nvPr/>
        </p:nvSpPr>
        <p:spPr>
          <a:xfrm>
            <a:off x="3048000" y="30563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hlinkClick r:id="rId5"/>
              </a:rPr>
              <a:t>https://raphsilva.github.io/utilities/minimax_simulator/#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5642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Alfa-Béta vágás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DCD1665-D9E9-4BEE-AB55-B21C09DBE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220" y="1690688"/>
            <a:ext cx="7909560" cy="360656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0173FB0-0442-4394-830E-3AC85D2D7D23}"/>
              </a:ext>
            </a:extLst>
          </p:cNvPr>
          <p:cNvSpPr txBox="1"/>
          <p:nvPr/>
        </p:nvSpPr>
        <p:spPr>
          <a:xfrm>
            <a:off x="10751820" y="1763316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MAX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D44DC92-588C-4FB8-AD0F-8EE766F59FBF}"/>
              </a:ext>
            </a:extLst>
          </p:cNvPr>
          <p:cNvSpPr txBox="1"/>
          <p:nvPr/>
        </p:nvSpPr>
        <p:spPr>
          <a:xfrm>
            <a:off x="10763250" y="2285999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MIN</a:t>
            </a:r>
          </a:p>
        </p:txBody>
      </p:sp>
      <p:sp>
        <p:nvSpPr>
          <p:cNvPr id="7" name="Háromszög 6">
            <a:extLst>
              <a:ext uri="{FF2B5EF4-FFF2-40B4-BE49-F238E27FC236}">
                <a16:creationId xmlns:a16="http://schemas.microsoft.com/office/drawing/2014/main" id="{E3C2A2F6-D609-45DB-A6FC-E06FB2763822}"/>
              </a:ext>
            </a:extLst>
          </p:cNvPr>
          <p:cNvSpPr/>
          <p:nvPr/>
        </p:nvSpPr>
        <p:spPr>
          <a:xfrm>
            <a:off x="10378440" y="1775460"/>
            <a:ext cx="373380" cy="3429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Háromszög 9">
            <a:extLst>
              <a:ext uri="{FF2B5EF4-FFF2-40B4-BE49-F238E27FC236}">
                <a16:creationId xmlns:a16="http://schemas.microsoft.com/office/drawing/2014/main" id="{5C2A64C9-0177-4F53-B380-622E59713EAC}"/>
              </a:ext>
            </a:extLst>
          </p:cNvPr>
          <p:cNvSpPr/>
          <p:nvPr/>
        </p:nvSpPr>
        <p:spPr>
          <a:xfrm rot="10800000">
            <a:off x="10378440" y="2286000"/>
            <a:ext cx="373380" cy="3429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71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Alfa-Béta vágás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1C235F7-2814-4C46-9B5A-0266963A7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651" y="1690688"/>
            <a:ext cx="9478698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22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Videók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4B6730CC-D5E0-4F7D-BF74-4BB84785050F}"/>
              </a:ext>
            </a:extLst>
          </p:cNvPr>
          <p:cNvSpPr txBox="1"/>
          <p:nvPr/>
        </p:nvSpPr>
        <p:spPr>
          <a:xfrm>
            <a:off x="838200" y="16906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5"/>
              </a:rPr>
              <a:t>https://www.youtube.com/watch?v=80wILJOXFog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6"/>
              </a:rPr>
              <a:t>https://www.youtube.com/watch?v=vSXF-beEdko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2185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50" y="2784657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Köszönöm a figyelmet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endParaRPr lang="hu-H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04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957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548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9819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700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95704" y="2938641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53974" y="293864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70004" y="223492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527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957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548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9819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700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95704" y="2938641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53974" y="293864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70004" y="223492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9775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957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548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9819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700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53974" y="293864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70004" y="223492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0024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548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9819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700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53974" y="293864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70004" y="223492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1142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548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9819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700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53974" y="293864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70004" y="223492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375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7293</TotalTime>
  <Words>895</Words>
  <Application>Microsoft Office PowerPoint</Application>
  <PresentationFormat>Szélesvásznú</PresentationFormat>
  <Paragraphs>596</Paragraphs>
  <Slides>45</Slides>
  <Notes>45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Verdana</vt:lpstr>
      <vt:lpstr>Office-téma</vt:lpstr>
      <vt:lpstr>Mesterséges Intelligencia</vt:lpstr>
      <vt:lpstr>Menetrend</vt:lpstr>
      <vt:lpstr>Tartalom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Szimulátor</vt:lpstr>
      <vt:lpstr>Alfa-Béta vágás</vt:lpstr>
      <vt:lpstr>Alfa-Béta vágás</vt:lpstr>
      <vt:lpstr>Videók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Előadás címe</dc:title>
  <dc:creator>Atte</dc:creator>
  <cp:lastModifiedBy>opell</cp:lastModifiedBy>
  <cp:revision>517</cp:revision>
  <dcterms:created xsi:type="dcterms:W3CDTF">2017-11-07T12:57:53Z</dcterms:created>
  <dcterms:modified xsi:type="dcterms:W3CDTF">2022-04-04T07:54:57Z</dcterms:modified>
</cp:coreProperties>
</file>