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88" r:id="rId3"/>
    <p:sldId id="499" r:id="rId4"/>
    <p:sldId id="572" r:id="rId5"/>
    <p:sldId id="576" r:id="rId6"/>
    <p:sldId id="575" r:id="rId7"/>
    <p:sldId id="574" r:id="rId8"/>
    <p:sldId id="573" r:id="rId9"/>
    <p:sldId id="577" r:id="rId10"/>
    <p:sldId id="578" r:id="rId11"/>
    <p:sldId id="579" r:id="rId12"/>
    <p:sldId id="543" r:id="rId13"/>
    <p:sldId id="580" r:id="rId14"/>
    <p:sldId id="581" r:id="rId15"/>
    <p:sldId id="544" r:id="rId16"/>
    <p:sldId id="582" r:id="rId17"/>
    <p:sldId id="583" r:id="rId18"/>
    <p:sldId id="584" r:id="rId19"/>
    <p:sldId id="546" r:id="rId20"/>
    <p:sldId id="585" r:id="rId21"/>
    <p:sldId id="586" r:id="rId22"/>
    <p:sldId id="587" r:id="rId23"/>
    <p:sldId id="588" r:id="rId24"/>
    <p:sldId id="542" r:id="rId25"/>
    <p:sldId id="589" r:id="rId26"/>
    <p:sldId id="590" r:id="rId27"/>
    <p:sldId id="591" r:id="rId28"/>
    <p:sldId id="547" r:id="rId29"/>
    <p:sldId id="592" r:id="rId30"/>
    <p:sldId id="593" r:id="rId31"/>
    <p:sldId id="548" r:id="rId32"/>
    <p:sldId id="549" r:id="rId33"/>
    <p:sldId id="594" r:id="rId34"/>
    <p:sldId id="595" r:id="rId35"/>
    <p:sldId id="596" r:id="rId36"/>
    <p:sldId id="551" r:id="rId37"/>
    <p:sldId id="552" r:id="rId38"/>
    <p:sldId id="597" r:id="rId39"/>
    <p:sldId id="598" r:id="rId40"/>
    <p:sldId id="599" r:id="rId41"/>
    <p:sldId id="601" r:id="rId42"/>
    <p:sldId id="600" r:id="rId43"/>
    <p:sldId id="553" r:id="rId44"/>
    <p:sldId id="554" r:id="rId45"/>
    <p:sldId id="555" r:id="rId46"/>
    <p:sldId id="556" r:id="rId47"/>
    <p:sldId id="557" r:id="rId48"/>
    <p:sldId id="562" r:id="rId49"/>
    <p:sldId id="559" r:id="rId50"/>
    <p:sldId id="560" r:id="rId51"/>
    <p:sldId id="561" r:id="rId52"/>
    <p:sldId id="558" r:id="rId53"/>
    <p:sldId id="563" r:id="rId54"/>
    <p:sldId id="565" r:id="rId55"/>
    <p:sldId id="564" r:id="rId56"/>
    <p:sldId id="566" r:id="rId57"/>
    <p:sldId id="567" r:id="rId58"/>
    <p:sldId id="568" r:id="rId59"/>
    <p:sldId id="570" r:id="rId60"/>
    <p:sldId id="569" r:id="rId61"/>
    <p:sldId id="571" r:id="rId62"/>
    <p:sldId id="261" r:id="rId6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78387" autoAdjust="0"/>
  </p:normalViewPr>
  <p:slideViewPr>
    <p:cSldViewPr snapToGrid="0">
      <p:cViewPr varScale="1">
        <p:scale>
          <a:sx n="126" d="100"/>
          <a:sy n="126" d="100"/>
        </p:scale>
        <p:origin x="145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87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892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50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738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74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265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02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27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352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20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81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246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997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68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620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Alapvetően két fajta kényszerről beszélhetünk. Az egyik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kemény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/valódi kényszer az, amelynek nem teljesülése meghiúsítja a megoldást. Míg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puha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kényszer esetén egy megoldást még nem kell elvetnünk.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18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Alapvetően két fajta kényszerről beszélhetünk. Az egyik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kemény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/valódi kényszer az, amelynek nem teljesülése meghiúsítja a megoldást. Míg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puha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kényszer esetén egy megoldást még nem kell elvetnünk.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78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Alapvetően két fajta kényszerről beszélhetünk. Az egyik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kemény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/valódi kényszer az, amelynek nem teljesülése meghiúsítja a megoldást. Míg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puha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kényszer esetén egy megoldást még nem kell elvetnünk.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996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Alapvetően két fajta kényszerről beszélhetünk. Az egyik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kemény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/valódi kényszer az, amelynek nem teljesülése meghiúsítja a megoldást. Míg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puha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kényszer esetén egy megoldást még nem kell elvetnünk.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942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állapotokat a már értékkel rendelkező változók adják meg</a:t>
            </a:r>
            <a:endParaRPr lang="hu-HU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kezdeti állapot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egyik változónak sincs értéke</a:t>
            </a: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rákövetkező függvény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rendeljünk egy olyan értéket valamely még értékkel nem rendelkező változóhoz, mely nem okoz konfliktust</a:t>
            </a:r>
          </a:p>
          <a:p>
            <a:pPr marL="742950" lvl="1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nincs ilyen érték, akkor sikertelen a keresés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célteszt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az értékelés teljes, minden változó kapott értéket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387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állapotokat a már értékkel rendelkező változók adják meg</a:t>
            </a:r>
            <a:endParaRPr lang="hu-HU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kezdeti állapot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egyik változónak sincs értéke</a:t>
            </a: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rákövetkező függvény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rendeljünk egy olyan értéket valamely még értékkel nem rendelkező változóhoz, mely nem okoz konfliktust</a:t>
            </a:r>
          </a:p>
          <a:p>
            <a:pPr marL="742950" lvl="1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nincs ilyen érték, akkor sikertelen a keresés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célteszt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az értékelés teljes, minden változó kapott értéket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53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80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állapotokat a már értékkel rendelkező változók adják meg</a:t>
            </a:r>
            <a:endParaRPr lang="hu-HU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kezdeti állapot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egyik változónak sincs értéke</a:t>
            </a: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rákövetkező függvény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rendeljünk egy olyan értéket valamely még értékkel nem rendelkező változóhoz, mely nem okoz konfliktust</a:t>
            </a:r>
          </a:p>
          <a:p>
            <a:pPr marL="742950" lvl="1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nincs ilyen érték, akkor sikertelen a keresés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célteszt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az értékelés teljes, minden változó kapott értéket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101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6833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MRV: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Ez a heurisztika azt mondja, hogy abba az irányba haladjunk, ahol a legkevesebb lehetőségünk van. Például ha egy tartományt csak egy színre lehet festeni, mint itt az utolsó esetben a déli tartományt, akkor válasszuk azt. Sőt, ha van olyan tartomány, amelyhez már egyáltalán nem lehet semmit sem rendelni, itt kell folytatni, mégpedig a visszalépéssel. Így egyből felismerjük a megoldhatatlan állapotot, és visszalépve máshol folytatjuk, nem pedig feleslegesen kószálunk ebben a részfában.</a:t>
            </a:r>
            <a:endParaRPr lang="hu-HU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Fokszám heurisztika: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Tehát figyeljük meg, hogy mely változó hány – még értékkel nem rendelkező – változóra van hatással. Esetünkben a déli régió volt a győztes, öt szomszédja is van, míg például az északi területnek már csak három. Így elsőként a déli terület kap színt. A szomszédjai már csak két szín közül választhatnak – ötös holtverseny –, és ha itt kiszámoljuk a fokszám heurisztikát, akkor egy hármas holtversenyt kapunk. Ebből most az északi terület lett a befutó, ezt színeztük ki másodjára. Mind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mind a nyugati régió már csak piros lehet, a de míg utóbbinak nincs színezetlen szomszédja, előbbinek van egy, ezzel ez lesz a befutó, ezt fessük pirosra. És így tovább, míg kész nem leszünk. 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1800" b="1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Legkevésbé korlátozó érték:</a:t>
            </a:r>
            <a:r>
              <a:rPr lang="hu-HU" sz="1800" dirty="0"/>
              <a:t>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az elágazásnál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 esett a választás, a piros vagy a kék színt választhatjuk. A választásunk révén a déli régió illetve Új-Dél-Wales már biztos nem lesz ugyanilyen színű. Ez utóbbira eddig még nem volt korlátozás, tehát valóban elveszünk egy lehetőséget. Előbbi már eddig sem lehetett piros, így a piros választásával nem rontunk tovább a helyzeten, míg a kéknél újabb színt kell törölni, és így nem marad semmi a déli régiónak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1646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MRV: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Ez a heurisztika azt mondja, hogy abba az irányba haladjunk, ahol a legkevesebb lehetőségünk van. Például ha egy tartományt csak egy színre lehet festeni, mint itt az utolsó esetben a déli tartományt, akkor válasszuk azt. Sőt, ha van olyan tartomány, amelyhez már egyáltalán nem lehet semmit sem rendelni, itt kell folytatni, mégpedig a visszalépéssel. Így egyből felismerjük a megoldhatatlan állapotot, és visszalépve máshol folytatjuk, nem pedig feleslegesen kószálunk ebben a részfában.</a:t>
            </a:r>
            <a:endParaRPr lang="hu-HU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Fokszám heurisztika: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Tehát figyeljük meg, hogy mely változó hány – még értékkel nem rendelkező – változóra van hatással. Esetünkben a déli régió volt a győztes, öt szomszédja is van, míg például az északi területnek már csak három. Így elsőként a déli terület kap színt. A szomszédjai már csak két szín közül választhatnak – ötös holtverseny –, és ha itt kiszámoljuk a fokszám heurisztikát, akkor egy hármas holtversenyt kapunk. Ebből most az északi terület lett a befutó, ezt színeztük ki másodjára. Mind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mind a nyugati régió már csak piros lehet, a de míg utóbbinak nincs színezetlen szomszédja, előbbinek van egy, ezzel ez lesz a befutó, ezt fessük pirosra. És így tovább, míg kész nem leszünk. 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1800" b="1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Legkevésbé korlátozó érték:</a:t>
            </a:r>
            <a:r>
              <a:rPr lang="hu-HU" sz="1800" dirty="0"/>
              <a:t>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az elágazásnál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 esett a választás, a piros vagy a kék színt választhatjuk. A választásunk révén a déli régió illetve Új-Dél-Wales már biztos nem lesz ugyanilyen színű. Ez utóbbira eddig még nem volt korlátozás, tehát valóban elveszünk egy lehetőséget. Előbbi már eddig sem lehetett piros, így a piros választásával nem rontunk tovább a helyzeten, míg a kéknél újabb színt kell törölni, és így nem marad semmi a déli régiónak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49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MRV: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Ez a heurisztika azt mondja, hogy abba az irányba haladjunk, ahol a legkevesebb lehetőségünk van. Például ha egy tartományt csak egy színre lehet festeni, mint itt az utolsó esetben a déli tartományt, akkor válasszuk azt. Sőt, ha van olyan tartomány, amelyhez már egyáltalán nem lehet semmit sem rendelni, itt kell folytatni, mégpedig a visszalépéssel. Így egyből felismerjük a megoldhatatlan állapotot, és visszalépve máshol folytatjuk, nem pedig feleslegesen kószálunk ebben a részfában.</a:t>
            </a:r>
            <a:endParaRPr lang="hu-HU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Fokszám heurisztika: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Tehát figyeljük meg, hogy mely változó hány – még értékkel nem rendelkező – változóra van hatással. Esetünkben a déli régió volt a győztes, öt szomszédja is van, míg például az északi területnek már csak három. Így elsőként a déli terület kap színt. A szomszédjai már csak két szín közül választhatnak – ötös holtverseny –, és ha itt kiszámoljuk a fokszám heurisztikát, akkor egy hármas holtversenyt kapunk. Ebből most az északi terület lett a befutó, ezt színeztük ki másodjára. Mind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mind a nyugati régió már csak piros lehet, a de míg utóbbinak nincs színezetlen szomszédja, előbbinek van egy, ezzel ez lesz a befutó, ezt fessük pirosra. És így tovább, míg kész nem leszünk. 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1800" b="1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Legkevésbé korlátozó érték:</a:t>
            </a:r>
            <a:r>
              <a:rPr lang="hu-HU" sz="1800" dirty="0"/>
              <a:t>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az elágazásnál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 esett a választás, a piros vagy a kék színt választhatjuk. A választásunk révén a déli régió illetve Új-Dél-Wales már biztos nem lesz ugyanilyen színű. Ez utóbbira eddig még nem volt korlátozás, tehát valóban elveszünk egy lehetőséget. Előbbi már eddig sem lehetett piros, így a piros választásával nem rontunk tovább a helyzeten, míg a kéknél újabb színt kell törölni, és így nem marad semmi a déli régiónak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504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MRV: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Ez a heurisztika azt mondja, hogy abba az irányba haladjunk, ahol a legkevesebb lehetőségünk van. Például ha egy tartományt csak egy színre lehet festeni, mint itt az utolsó esetben a déli tartományt, akkor válasszuk azt. Sőt, ha van olyan tartomány, amelyhez már egyáltalán nem lehet semmit sem rendelni, itt kell folytatni, mégpedig a visszalépéssel. Így egyből felismerjük a megoldhatatlan állapotot, és visszalépve máshol folytatjuk, nem pedig feleslegesen kószálunk ebben a részfában.</a:t>
            </a:r>
            <a:endParaRPr lang="hu-HU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Fokszám heurisztika: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Tehát figyeljük meg, hogy mely változó hány – még értékkel nem rendelkező – változóra van hatással. Esetünkben a déli régió volt a győztes, öt szomszédja is van, míg például az északi területnek már csak három. Így elsőként a déli terület kap színt. A szomszédjai már csak két szín közül választhatnak – ötös holtverseny –, és ha itt kiszámoljuk a fokszám heurisztikát, akkor egy hármas holtversenyt kapunk. Ebből most az északi terület lett a befutó, ezt színeztük ki másodjára. Mind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mind a nyugati régió már csak piros lehet, a de míg utóbbinak nincs színezetlen szomszédja, előbbinek van egy, ezzel ez lesz a befutó, ezt fessük pirosra. És így tovább, míg kész nem leszünk. 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1800" b="1" dirty="0"/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Legkevésbé korlátozó érték:</a:t>
            </a:r>
            <a:r>
              <a:rPr lang="hu-HU" sz="1800" dirty="0"/>
              <a:t> 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az elágazásnál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 esett a választás, a piros vagy a kék színt választhatjuk. A választásunk révén a déli régió illetve Új-Dél-Wales már biztos nem lesz ugyanilyen színű. Ez utóbbira eddig még nem volt korlátozás, tehát valóban elveszünk egy lehetőséget. Előbbi már eddig sem lehetett piros, így a piros választásával nem rontunk tovább a helyzeten, míg a kéknél újabb színt kell törölni, és így nem marad semmi a déli régiónak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141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304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összes következmény meghatározásához be kell vezetnünk egy fogalmat, a 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konzisztens él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fogalmát.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Figyeljünk arra, hogy ezek az élek irányítottak! Például a déli régió szomszédja Új-Dél-Wales, és a déli kék színéhez onnan választhatjuk a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pirosat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Új-Dél-Wales szomszédjaként nézzük a déli területet, akkor a piroshoz választhatjuk a kéket, de ha Új-Dél-Wales színe kék lesz, akkor már nem lehet kiszínezni a déli tartományt. Emiatt Új-Dél-Wales nem lehet kék, így ezt a lehetőséget törölhetjük. </a:t>
            </a:r>
            <a:endParaRPr lang="hu-HU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 egy érték törölve lett, akkor az esetleg a szomszédokra is hatással van, tehát minden egyes szomszédot meg kell vizsgálni.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836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közvetlen következmény esetén csak egy lépést tehetünk meg. Az élkonzisztencia hatásával lépéssorozatot teszünk meg, így távolabbra jutunk, könnyebben, hamarabb felfedezzük a zsákutcákat.</a:t>
            </a:r>
            <a:endParaRPr lang="hu-HU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élkonzisztencia ellenőrzése nem egy nagyon költséges tevékenység, emiatt érdemes kiszámolni minden egyes értékadás összes következményét.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832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közvetlen következmény esetén csak egy lépést tehetünk meg. Az élkonzisztencia hatásával lépéssorozatot teszünk meg, így távolabbra jutunk, könnyebben, hamarabb felfedezzük a zsákutcákat.</a:t>
            </a:r>
            <a:endParaRPr lang="hu-HU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élkonzisztencia ellenőrzése nem egy nagyon költséges tevékenység, emiatt érdemes kiszámolni minden egyes értékadás összes következményét.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89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025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közvetlen következmény esetén csak egy lépést tehetünk meg. Az élkonzisztencia hatásával lépéssorozatot teszünk meg, így távolabbra jutunk, könnyebben, hamarabb felfedezzük a zsákutcákat.</a:t>
            </a:r>
            <a:endParaRPr lang="hu-HU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élkonzisztencia ellenőrzése nem egy nagyon költséges tevékenység, emiatt érdemes kiszámolni minden egyes értékadás összes következményét.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közvetlen következmény esetén csak egy lépést tehetünk meg. Az élkonzisztencia hatásával lépéssorozatot teszünk meg, így távolabbra jutunk, könnyebben, hamarabb felfedezzük a zsákutcákat.</a:t>
            </a:r>
            <a:endParaRPr lang="hu-HU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élkonzisztencia ellenőrzése nem egy nagyon költséges tevékenység, emiatt érdemes kiszámolni minden egyes értékadás összes következményét.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998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közvetlen következmény esetén csak egy lépést tehetünk meg. Az élkonzisztencia hatásával lépéssorozatot teszünk meg, így távolabbra jutunk, könnyebben, hamarabb felfedezzük a zsákutcákat.</a:t>
            </a:r>
            <a:endParaRPr lang="hu-HU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Az élkonzisztencia ellenőrzése nem egy nagyon költséges tevékenység, emiatt érdemes kiszámolni minden egyes értékadás összes következményét.</a:t>
            </a:r>
            <a:endParaRPr lang="hu-HU" dirty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5627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3024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4768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013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5756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9017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549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17822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7191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4758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9224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349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4892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33158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7511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41536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53240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189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6473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él konzisztencia nem fog segíteni minket, hogy célba érjünk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0664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él konzisztencia nem fog segíteni minket, hogy célba érjünk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536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776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175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61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47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lgoanim.ide.sk/?page=categories&amp;cat=9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>
                <a:solidFill>
                  <a:schemeClr val="bg1"/>
                </a:solidFill>
              </a:rPr>
              <a:t>1</a:t>
            </a:r>
            <a:r>
              <a:rPr lang="hu-HU" sz="4800" dirty="0">
                <a:solidFill>
                  <a:schemeClr val="bg1"/>
                </a:solidFill>
              </a:rPr>
              <a:t>0</a:t>
            </a:r>
            <a:r>
              <a:rPr lang="hu-HU" sz="4800">
                <a:solidFill>
                  <a:schemeClr val="bg1"/>
                </a:solidFill>
              </a:rPr>
              <a:t>. </a:t>
            </a:r>
            <a:r>
              <a:rPr lang="hu-HU" sz="4800" dirty="0">
                <a:solidFill>
                  <a:schemeClr val="bg1"/>
                </a:solidFill>
              </a:rPr>
              <a:t>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Kényszerkielégítéses probléma definiálása</a:t>
            </a:r>
          </a:p>
          <a:p>
            <a:r>
              <a:rPr lang="hu-HU" sz="1600" dirty="0"/>
              <a:t>Kényszergráf</a:t>
            </a:r>
          </a:p>
          <a:p>
            <a:r>
              <a:rPr lang="hu-HU" sz="1600" dirty="0"/>
              <a:t>Kemény és puha kényszerek</a:t>
            </a:r>
          </a:p>
          <a:p>
            <a:r>
              <a:rPr lang="hu-HU" sz="1600" dirty="0"/>
              <a:t>Megoldási módszerek</a:t>
            </a:r>
          </a:p>
          <a:p>
            <a:r>
              <a:rPr lang="hu-HU" sz="1600" dirty="0"/>
              <a:t>Visszalépéses keresés</a:t>
            </a:r>
          </a:p>
          <a:p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  <a:p>
            <a:r>
              <a:rPr lang="hu-HU" sz="1600" dirty="0"/>
              <a:t>Kényszerek terjesztése – Élkonzisztencia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0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Kényszerkielégítéses probléma definiálása</a:t>
            </a:r>
          </a:p>
          <a:p>
            <a:r>
              <a:rPr lang="hu-HU" sz="1600" dirty="0"/>
              <a:t>Kényszergráf</a:t>
            </a:r>
          </a:p>
          <a:p>
            <a:r>
              <a:rPr lang="hu-HU" sz="1600" dirty="0"/>
              <a:t>Kemény és puha kényszerek</a:t>
            </a:r>
          </a:p>
          <a:p>
            <a:r>
              <a:rPr lang="hu-HU" sz="1600" dirty="0"/>
              <a:t>Megoldási módszerek</a:t>
            </a:r>
          </a:p>
          <a:p>
            <a:r>
              <a:rPr lang="hu-HU" sz="1600" dirty="0"/>
              <a:t>Visszalépéses keresés</a:t>
            </a:r>
          </a:p>
          <a:p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  <a:p>
            <a:r>
              <a:rPr lang="hu-HU" sz="1600" dirty="0"/>
              <a:t>Kényszerek terjesztése – Élkonzisztencia</a:t>
            </a:r>
          </a:p>
          <a:p>
            <a:r>
              <a:rPr lang="hu-HU" sz="1600" dirty="0"/>
              <a:t>Teszt feladat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Kényszerkielégítéses probléma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 a különbség egy általános fakeresési valamint egy kényszer-kielégítési probléma között?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Kényszerkielégítéses probléma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 a különbség egy általános fakeresési valamint egy kényszer-kielégítési probléma között?</a:t>
            </a:r>
          </a:p>
          <a:p>
            <a:r>
              <a:rPr lang="hu-HU" sz="1600" dirty="0"/>
              <a:t>Általános keresési probléma</a:t>
            </a:r>
          </a:p>
          <a:p>
            <a:pPr lvl="1"/>
            <a:r>
              <a:rPr lang="hu-HU" sz="1200" dirty="0"/>
              <a:t>Az állapot egy fekete doboz</a:t>
            </a:r>
          </a:p>
          <a:p>
            <a:pPr lvl="1"/>
            <a:r>
              <a:rPr lang="hu-HU" sz="1200" dirty="0"/>
              <a:t>Az állapotot bármilyen adatstruktúra ábrázolhatja</a:t>
            </a:r>
          </a:p>
          <a:p>
            <a:pPr lvl="1"/>
            <a:r>
              <a:rPr lang="hu-HU" sz="1200" dirty="0"/>
              <a:t>Csak az állapotátmenetek, heurisztika és célállapot legyen implementálva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2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Kényszerkielégítéses probléma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 a különbség egy általános fakeresési valamint egy kényszer-kielégítési probléma között?</a:t>
            </a:r>
          </a:p>
          <a:p>
            <a:r>
              <a:rPr lang="hu-HU" sz="1600" dirty="0"/>
              <a:t>Általános keresési probléma</a:t>
            </a:r>
          </a:p>
          <a:p>
            <a:pPr lvl="1"/>
            <a:r>
              <a:rPr lang="hu-HU" sz="1200" dirty="0"/>
              <a:t>Az állapot egy fekete doboz</a:t>
            </a:r>
          </a:p>
          <a:p>
            <a:pPr lvl="1"/>
            <a:r>
              <a:rPr lang="hu-HU" sz="1200" dirty="0"/>
              <a:t>Az állapotot bármilyen adatstruktúra ábrázolhatja</a:t>
            </a:r>
          </a:p>
          <a:p>
            <a:pPr lvl="1"/>
            <a:r>
              <a:rPr lang="hu-HU" sz="1200" dirty="0"/>
              <a:t>Csak az állapotátmenetek, heurisztika és célállapot legyen implementálva</a:t>
            </a:r>
          </a:p>
          <a:p>
            <a:r>
              <a:rPr lang="hu-HU" sz="1600" dirty="0"/>
              <a:t>Kényszerkielégítési probléma</a:t>
            </a:r>
            <a:endParaRPr lang="hu-HU" sz="1200" dirty="0"/>
          </a:p>
          <a:p>
            <a:pPr lvl="1"/>
            <a:r>
              <a:rPr lang="hu-HU" sz="1200" dirty="0"/>
              <a:t>Az állapotot Di tartományból származó </a:t>
            </a:r>
            <a:r>
              <a:rPr lang="hu-HU" sz="1200" dirty="0" err="1"/>
              <a:t>Xi</a:t>
            </a:r>
            <a:r>
              <a:rPr lang="hu-HU" sz="1200" dirty="0"/>
              <a:t> változókkal definiáljuk</a:t>
            </a:r>
          </a:p>
          <a:p>
            <a:pPr lvl="1"/>
            <a:r>
              <a:rPr lang="hu-HU" sz="1200" dirty="0"/>
              <a:t>A célteszt kényszerek halmaza, mely mindegyike a változók egy részhalmazát és megfelelő értékeket tartalmazzák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Kényszerkielégítéses probléma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268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Milyen adatokkal lehet megadni egy kényszer-kielégítési feladatot?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94AA3A4-EEF6-460C-BFED-72ACB84B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76784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6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Kényszerkielégítéses probléma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268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Milyen adatokkal lehet megadni egy kényszer-kielégítési feladatot?</a:t>
            </a:r>
          </a:p>
          <a:p>
            <a:pPr lvl="1"/>
            <a:r>
              <a:rPr lang="hu-HU" sz="1200" dirty="0"/>
              <a:t>változók: WA, NT, Q, NSW, V, SA, T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94AA3A4-EEF6-460C-BFED-72ACB84B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76784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6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Kényszerkielégítéses probléma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268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Milyen adatokkal lehet megadni egy kényszer-kielégítési feladatot?</a:t>
            </a:r>
          </a:p>
          <a:p>
            <a:pPr lvl="1"/>
            <a:r>
              <a:rPr lang="hu-HU" sz="1200" dirty="0"/>
              <a:t>változók: WA, NT, Q, NSW, V, SA, T</a:t>
            </a:r>
          </a:p>
          <a:p>
            <a:pPr lvl="1"/>
            <a:r>
              <a:rPr lang="hu-HU" sz="1200" dirty="0"/>
              <a:t>tartományok: Di = {piros, zöld, kék}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94AA3A4-EEF6-460C-BFED-72ACB84B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76784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5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Kényszerkielégítéses probléma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268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Milyen adatokkal lehet megadni egy kényszer-kielégítési feladatot?</a:t>
            </a:r>
          </a:p>
          <a:p>
            <a:pPr lvl="1"/>
            <a:r>
              <a:rPr lang="hu-HU" sz="1200" dirty="0"/>
              <a:t>változók: WA, NT, Q, NSW, V, SA, T</a:t>
            </a:r>
          </a:p>
          <a:p>
            <a:pPr lvl="1"/>
            <a:r>
              <a:rPr lang="hu-HU" sz="1200" dirty="0"/>
              <a:t>tartományok: Di = {piros, zöld, kék}</a:t>
            </a:r>
          </a:p>
          <a:p>
            <a:pPr lvl="1"/>
            <a:r>
              <a:rPr lang="hu-HU" sz="1200" dirty="0"/>
              <a:t>kényszerek: szomszédos tartomány nem lehet ugyanolyan színű: WA ≠ NT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94AA3A4-EEF6-460C-BFED-72ACB84B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76784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46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Kényszergráf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3704318"/>
          </a:xfrm>
        </p:spPr>
        <p:txBody>
          <a:bodyPr>
            <a:normAutofit/>
          </a:bodyPr>
          <a:lstStyle/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4098" name="Picture 2" descr="(a) Ausztrália államai és területei. A térkép kiszínezése tekinthető kényszerkielégítési problémának is. A cél az, hogy minden egyes részhez olyan színt találjunk, amely nem azonos egy szomszédos rész színével sem. (b) A térképszínezési probléma kényszergráfként reprezentálva.">
            <a:extLst>
              <a:ext uri="{FF2B5EF4-FFF2-40B4-BE49-F238E27FC236}">
                <a16:creationId xmlns:a16="http://schemas.microsoft.com/office/drawing/2014/main" id="{12A68055-EB83-482A-9BC9-BCC04185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5429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9A1BF321-5635-4751-A3DE-472CD5E5C0D4}"/>
              </a:ext>
            </a:extLst>
          </p:cNvPr>
          <p:cNvSpPr/>
          <p:nvPr/>
        </p:nvSpPr>
        <p:spPr>
          <a:xfrm>
            <a:off x="8206740" y="1524000"/>
            <a:ext cx="2945130" cy="31318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25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Menetrend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3704318"/>
          </a:xfrm>
        </p:spPr>
        <p:txBody>
          <a:bodyPr>
            <a:normAutofit fontScale="47500" lnSpcReduction="20000"/>
          </a:bodyPr>
          <a:lstStyle/>
          <a:p>
            <a:r>
              <a:rPr lang="hu-HU" sz="2300" dirty="0"/>
              <a:t>1. hét	Bevezető, problémaismertetés, ágens szemlélet.</a:t>
            </a:r>
          </a:p>
          <a:p>
            <a:r>
              <a:rPr lang="hu-HU" sz="2300" dirty="0"/>
              <a:t>2. hét	Hagyományos rejtvények (3 korsó, hanoi-torony, 8 királynő) reprezentációi állapottéren.</a:t>
            </a:r>
          </a:p>
          <a:p>
            <a:r>
              <a:rPr lang="hu-HU" sz="2400" dirty="0"/>
              <a:t>3. hét	Hagyományos rejtvények (3 korsó, hanoi-torony, 8 királynő) reprezentációi állapottéren.</a:t>
            </a:r>
          </a:p>
          <a:p>
            <a:r>
              <a:rPr lang="hu-HU" sz="2400" dirty="0"/>
              <a:t>4. hét	Hagyományos rejtvények megoldása nem informált algoritmusokkal, implementációk</a:t>
            </a:r>
          </a:p>
          <a:p>
            <a:r>
              <a:rPr lang="hu-HU" sz="2400" dirty="0"/>
              <a:t>5. hét	Hagyományos rejtvények megoldása informált algoritmusokkal, implementációk.</a:t>
            </a:r>
          </a:p>
          <a:p>
            <a:r>
              <a:rPr lang="hu-HU" sz="2400" dirty="0"/>
              <a:t>6. hét	Súlyozott gráf alapú és A* algoritmusok, implementációk.</a:t>
            </a:r>
          </a:p>
          <a:p>
            <a:r>
              <a:rPr lang="hu-HU" sz="2400" dirty="0"/>
              <a:t>7. hét	1. Zárthelyi dolgozat (Március 21-ei hét)</a:t>
            </a:r>
          </a:p>
          <a:p>
            <a:r>
              <a:rPr lang="hu-HU" sz="2300" dirty="0"/>
              <a:t>8. hét	Lépésajánlás, </a:t>
            </a:r>
            <a:r>
              <a:rPr lang="hu-HU" sz="2300" dirty="0" err="1"/>
              <a:t>minimax</a:t>
            </a:r>
            <a:r>
              <a:rPr lang="hu-HU" sz="2300" dirty="0"/>
              <a:t> módszer.</a:t>
            </a:r>
          </a:p>
          <a:p>
            <a:r>
              <a:rPr lang="hu-HU" sz="2300" dirty="0"/>
              <a:t>9. hét	Alfa-béta vágás használata.</a:t>
            </a:r>
          </a:p>
          <a:p>
            <a:r>
              <a:rPr lang="hu-HU" sz="2900" b="1" dirty="0">
                <a:solidFill>
                  <a:schemeClr val="bg1"/>
                </a:solidFill>
                <a:highlight>
                  <a:srgbClr val="004735"/>
                </a:highlight>
              </a:rPr>
              <a:t>10. hét	Kényszerkielégítési feladatok gépi megoldása.</a:t>
            </a:r>
          </a:p>
          <a:p>
            <a:r>
              <a:rPr lang="hu-HU" sz="2400" dirty="0"/>
              <a:t>11. hét	Szakmai napok</a:t>
            </a:r>
          </a:p>
          <a:p>
            <a:r>
              <a:rPr lang="hu-HU" sz="2400" dirty="0"/>
              <a:t>12. hét	Gépitanuló algoritmusok</a:t>
            </a:r>
          </a:p>
          <a:p>
            <a:r>
              <a:rPr lang="hu-HU" sz="2400" dirty="0"/>
              <a:t>13. hét	Neurális hálók</a:t>
            </a:r>
          </a:p>
          <a:p>
            <a:r>
              <a:rPr lang="hu-HU" sz="2400" dirty="0"/>
              <a:t>14. hét	2. Zárthelyi dolgozat (Május 9-ei hét)</a:t>
            </a:r>
          </a:p>
          <a:p>
            <a:r>
              <a:rPr lang="hu-HU" sz="2400" dirty="0"/>
              <a:t>15. hét	Pót zárthelyi dolgozat (Május 13.)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Kényszergráf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3704318"/>
          </a:xfrm>
        </p:spPr>
        <p:txBody>
          <a:bodyPr>
            <a:normAutofit/>
          </a:bodyPr>
          <a:lstStyle/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4098" name="Picture 2" descr="(a) Ausztrália államai és területei. A térkép kiszínezése tekinthető kényszerkielégítési problémának is. A cél az, hogy minden egyes részhez olyan színt találjunk, amely nem azonos egy szomszédos rész színével sem. (b) A térképszínezési probléma kényszergráfként reprezentálva.">
            <a:extLst>
              <a:ext uri="{FF2B5EF4-FFF2-40B4-BE49-F238E27FC236}">
                <a16:creationId xmlns:a16="http://schemas.microsoft.com/office/drawing/2014/main" id="{12A68055-EB83-482A-9BC9-BCC04185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5429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230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Kényszergráf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3704318"/>
          </a:xfrm>
        </p:spPr>
        <p:txBody>
          <a:bodyPr>
            <a:normAutofit/>
          </a:bodyPr>
          <a:lstStyle/>
          <a:p>
            <a:r>
              <a:rPr lang="hu-HU" sz="1600" b="1" dirty="0"/>
              <a:t>bináris kényszerkielégítési feladat: </a:t>
            </a:r>
            <a:r>
              <a:rPr lang="hu-HU" sz="1600" dirty="0"/>
              <a:t>minden kényszer maximum két változót tartalmaz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4098" name="Picture 2" descr="(a) Ausztrália államai és területei. A térkép kiszínezése tekinthető kényszerkielégítési problémának is. A cél az, hogy minden egyes részhez olyan színt találjunk, amely nem azonos egy szomszédos rész színével sem. (b) A térképszínezési probléma kényszergráfként reprezentálva.">
            <a:extLst>
              <a:ext uri="{FF2B5EF4-FFF2-40B4-BE49-F238E27FC236}">
                <a16:creationId xmlns:a16="http://schemas.microsoft.com/office/drawing/2014/main" id="{12A68055-EB83-482A-9BC9-BCC04185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5429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7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Kényszergráf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3704318"/>
          </a:xfrm>
        </p:spPr>
        <p:txBody>
          <a:bodyPr>
            <a:normAutofit/>
          </a:bodyPr>
          <a:lstStyle/>
          <a:p>
            <a:r>
              <a:rPr lang="hu-HU" sz="1600" b="1" dirty="0"/>
              <a:t>bináris kényszerkielégítési feladat: </a:t>
            </a:r>
            <a:r>
              <a:rPr lang="hu-HU" sz="1600" dirty="0"/>
              <a:t>minden kényszer maximum két változót tartalmaz</a:t>
            </a:r>
          </a:p>
          <a:p>
            <a:r>
              <a:rPr lang="hu-HU" sz="1600" b="1" dirty="0"/>
              <a:t>kényszergráf: </a:t>
            </a:r>
            <a:r>
              <a:rPr lang="hu-HU" sz="1600" dirty="0"/>
              <a:t>a csúcsok a változók, az élek a kényszereket jelölik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4098" name="Picture 2" descr="(a) Ausztrália államai és területei. A térkép kiszínezése tekinthető kényszerkielégítési problémának is. A cél az, hogy minden egyes részhez olyan színt találjunk, amely nem azonos egy szomszédos rész színével sem. (b) A térképszínezési probléma kényszergráfként reprezentálva.">
            <a:extLst>
              <a:ext uri="{FF2B5EF4-FFF2-40B4-BE49-F238E27FC236}">
                <a16:creationId xmlns:a16="http://schemas.microsoft.com/office/drawing/2014/main" id="{12A68055-EB83-482A-9BC9-BCC04185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5429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77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Kényszergráf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3704318"/>
          </a:xfrm>
        </p:spPr>
        <p:txBody>
          <a:bodyPr>
            <a:normAutofit/>
          </a:bodyPr>
          <a:lstStyle/>
          <a:p>
            <a:r>
              <a:rPr lang="hu-HU" sz="1600" b="1" dirty="0"/>
              <a:t>bináris kényszerkielégítési feladat: </a:t>
            </a:r>
            <a:r>
              <a:rPr lang="hu-HU" sz="1600" dirty="0"/>
              <a:t>minden kényszer maximum két változót tartalmaz</a:t>
            </a:r>
          </a:p>
          <a:p>
            <a:r>
              <a:rPr lang="hu-HU" sz="1600" b="1" dirty="0"/>
              <a:t>kényszergráf: </a:t>
            </a:r>
            <a:r>
              <a:rPr lang="hu-HU" sz="1600" dirty="0"/>
              <a:t>a csúcsok a változók, az élek a kényszereket jelölik</a:t>
            </a:r>
          </a:p>
          <a:p>
            <a:r>
              <a:rPr lang="hu-HU" sz="1600" dirty="0"/>
              <a:t>a gráf szerkezetét felhasználva a keresés felgyorsítható, </a:t>
            </a:r>
            <a:r>
              <a:rPr lang="hu-HU" sz="1600" dirty="0" err="1"/>
              <a:t>Tazmánia</a:t>
            </a:r>
            <a:r>
              <a:rPr lang="hu-HU" sz="1600" dirty="0"/>
              <a:t> független részprobléma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4098" name="Picture 2" descr="(a) Ausztrália államai és területei. A térkép kiszínezése tekinthető kényszerkielégítési problémának is. A cél az, hogy minden egyes részhez olyan színt találjunk, amely nem azonos egy szomszédos rész színével sem. (b) A térképszínezési probléma kényszergráfként reprezentálva.">
            <a:extLst>
              <a:ext uri="{FF2B5EF4-FFF2-40B4-BE49-F238E27FC236}">
                <a16:creationId xmlns:a16="http://schemas.microsoft.com/office/drawing/2014/main" id="{12A68055-EB83-482A-9BC9-BCC04185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5429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6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Kemény és Puha kényszerek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5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Kemény és Puha kényszerek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fontAlgn="base">
              <a:spcAft>
                <a:spcPts val="0"/>
              </a:spcAft>
            </a:pPr>
            <a:r>
              <a:rPr lang="hu-HU" sz="1600" b="1" dirty="0"/>
              <a:t>Abszolút - kemény kényszerek</a:t>
            </a:r>
          </a:p>
          <a:p>
            <a:pPr lvl="1" fontAlgn="base"/>
            <a:r>
              <a:rPr lang="hu-HU" sz="1600" dirty="0" err="1"/>
              <a:t>Unáris</a:t>
            </a:r>
            <a:r>
              <a:rPr lang="hu-HU" sz="1600" dirty="0"/>
              <a:t> kényszer egy változót tartalmaz: SA ≠ zöld</a:t>
            </a:r>
          </a:p>
          <a:p>
            <a:pPr lvl="1" fontAlgn="base"/>
            <a:r>
              <a:rPr lang="hu-HU" sz="1600" dirty="0"/>
              <a:t>Bináris kényszer két változót tartalmaz: SA ≠ WA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4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Kemény és Puha kényszerek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fontAlgn="base">
              <a:spcAft>
                <a:spcPts val="0"/>
              </a:spcAft>
            </a:pPr>
            <a:r>
              <a:rPr lang="hu-HU" sz="1600" b="1" dirty="0"/>
              <a:t>Abszolút - kemény kényszerek</a:t>
            </a:r>
          </a:p>
          <a:p>
            <a:pPr lvl="1" fontAlgn="base"/>
            <a:r>
              <a:rPr lang="hu-HU" sz="1600" dirty="0" err="1"/>
              <a:t>Unáris</a:t>
            </a:r>
            <a:r>
              <a:rPr lang="hu-HU" sz="1600" dirty="0"/>
              <a:t> kényszer egy változót tartalmaz: SA ≠ zöld</a:t>
            </a:r>
          </a:p>
          <a:p>
            <a:pPr lvl="1" fontAlgn="base"/>
            <a:r>
              <a:rPr lang="hu-HU" sz="1600" dirty="0"/>
              <a:t>Bináris kényszer két változót tartalmaz: SA ≠ WA</a:t>
            </a:r>
          </a:p>
          <a:p>
            <a:pPr marL="228600" lvl="1" fontAlgn="base">
              <a:spcBef>
                <a:spcPts val="1000"/>
              </a:spcBef>
              <a:spcAft>
                <a:spcPts val="0"/>
              </a:spcAft>
            </a:pPr>
            <a:r>
              <a:rPr lang="hu-HU" sz="1600" b="1" dirty="0"/>
              <a:t>magasabb rendű kényszer legalább három változót tartalmaz</a:t>
            </a:r>
          </a:p>
          <a:p>
            <a:pPr lvl="1" fontAlgn="base"/>
            <a:r>
              <a:rPr lang="hu-HU" sz="1600" dirty="0"/>
              <a:t>pl. betűrejtvény: S+M+X3=O+10X4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37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Kemény és Puha kényszerek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pPr fontAlgn="base">
              <a:spcAft>
                <a:spcPts val="0"/>
              </a:spcAft>
            </a:pPr>
            <a:r>
              <a:rPr lang="hu-HU" sz="1600" b="1" dirty="0"/>
              <a:t>Abszolút - kemény kényszerek</a:t>
            </a:r>
          </a:p>
          <a:p>
            <a:pPr lvl="1" fontAlgn="base"/>
            <a:r>
              <a:rPr lang="hu-HU" sz="1600" dirty="0" err="1"/>
              <a:t>Unáris</a:t>
            </a:r>
            <a:r>
              <a:rPr lang="hu-HU" sz="1600" dirty="0"/>
              <a:t> kényszer egy változót tartalmaz: SA ≠ zöld</a:t>
            </a:r>
          </a:p>
          <a:p>
            <a:pPr lvl="1" fontAlgn="base"/>
            <a:r>
              <a:rPr lang="hu-HU" sz="1600" dirty="0"/>
              <a:t>Bináris kényszer két változót tartalmaz: SA ≠ WA</a:t>
            </a:r>
          </a:p>
          <a:p>
            <a:pPr marL="228600" lvl="1" fontAlgn="base">
              <a:spcBef>
                <a:spcPts val="1000"/>
              </a:spcBef>
              <a:spcAft>
                <a:spcPts val="0"/>
              </a:spcAft>
            </a:pPr>
            <a:r>
              <a:rPr lang="hu-HU" sz="1600" b="1" dirty="0"/>
              <a:t>magasabb rendű kényszer legalább három változót tartalmaz</a:t>
            </a:r>
          </a:p>
          <a:p>
            <a:pPr lvl="1" fontAlgn="base"/>
            <a:r>
              <a:rPr lang="hu-HU" sz="1600" dirty="0"/>
              <a:t>pl. betűrejtvény: S+M+X3=O+10X4</a:t>
            </a:r>
          </a:p>
          <a:p>
            <a:pPr fontAlgn="base">
              <a:lnSpc>
                <a:spcPct val="100000"/>
              </a:lnSpc>
            </a:pPr>
            <a:r>
              <a:rPr lang="hu-HU" sz="1600" b="1" dirty="0"/>
              <a:t>Preferencia – puha kényszerek: </a:t>
            </a:r>
            <a:r>
              <a:rPr lang="hu-HU" sz="1600" dirty="0"/>
              <a:t>a piros jobb mint a zöld</a:t>
            </a:r>
          </a:p>
          <a:p>
            <a:pPr lvl="1" fontAlgn="base">
              <a:spcAft>
                <a:spcPts val="1600"/>
              </a:spcAft>
            </a:pPr>
            <a:r>
              <a:rPr lang="hu-HU" sz="1600" dirty="0"/>
              <a:t>Rendszerint minden értékeléshez költség kapcsolódik → kényszert tartalmazó optimalizációs probléma</a:t>
            </a:r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Megoldási módszerek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lehet megoldani egy kényszer-kielégítési problémát?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0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Megoldási módszerek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lehet megoldani egy kényszer-kielégítési problémát?</a:t>
            </a:r>
          </a:p>
          <a:p>
            <a:pPr lvl="1"/>
            <a:r>
              <a:rPr lang="hu-HU" sz="1600" dirty="0"/>
              <a:t>Standard (inkrementális módszer)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Megoldási módszerek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Hogyan lehet megoldani egy kényszer-kielégítési problémát?</a:t>
            </a:r>
          </a:p>
          <a:p>
            <a:pPr lvl="1"/>
            <a:r>
              <a:rPr lang="hu-HU" sz="1600" dirty="0"/>
              <a:t>Standard (inkrementális módszer)</a:t>
            </a:r>
          </a:p>
          <a:p>
            <a:pPr lvl="1"/>
            <a:r>
              <a:rPr lang="hu-HU" sz="1600" dirty="0"/>
              <a:t>Visszalépéses keresés</a:t>
            </a:r>
          </a:p>
          <a:p>
            <a:pPr marL="457200" lvl="1" indent="0">
              <a:buNone/>
            </a:pP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1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Visszalépéses keresés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kényszerkielégítési feladatra alkalmazott mélységi keresést, ahol egyszerre egy változó kap értéket és visszalép, ha már nincs megengedett hozzárendelési lehetőség visszalépéses keresésnek nevezzük.</a:t>
            </a:r>
          </a:p>
          <a:p>
            <a:r>
              <a:rPr lang="hu-HU" sz="1600" dirty="0"/>
              <a:t>a visszalépéses keresés az alapvető nem informált módszere a kényszerkielégítési feladatoknak</a:t>
            </a:r>
          </a:p>
          <a:p>
            <a:r>
              <a:rPr lang="hu-HU" sz="1600" dirty="0">
                <a:hlinkClick r:id="rId4"/>
              </a:rPr>
              <a:t>http://www.algoanim.ide.sk/?page=categories&amp;cat=92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Visszalépéses keresés- Heurisztikák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6360" cy="3704318"/>
          </a:xfrm>
        </p:spPr>
        <p:txBody>
          <a:bodyPr>
            <a:normAutofit/>
          </a:bodyPr>
          <a:lstStyle/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Visszalépéses keresés- Heurisztikák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636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Legkevesebb fennmaradó érték (MRV)</a:t>
            </a:r>
          </a:p>
          <a:p>
            <a:pPr lvl="1"/>
            <a:r>
              <a:rPr lang="hu-HU" sz="1200" dirty="0"/>
              <a:t>Válasszuk azt a változót, melynek a legkevesebb „megengedett” értékkel rendelkezik. (Legkorlátozottabb változó). </a:t>
            </a:r>
          </a:p>
          <a:p>
            <a:pPr lvl="1"/>
            <a:r>
              <a:rPr lang="hu-HU" sz="1200" dirty="0"/>
              <a:t>Gyorsan rátalál a hibákra, megnyesi a keresési fát</a:t>
            </a: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2A9AC77-386B-4929-BFC9-48A4843D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4048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9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Visszalépéses keresés- Heurisztikák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636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Legkevesebb fennmaradó érték (MRV)</a:t>
            </a:r>
          </a:p>
          <a:p>
            <a:pPr lvl="1"/>
            <a:r>
              <a:rPr lang="hu-HU" sz="1200" dirty="0"/>
              <a:t>Válasszuk azt a változót, melynek a legkevesebb „megengedett” értékkel rendelkezik. (Legkorlátozottabb változó). </a:t>
            </a:r>
          </a:p>
          <a:p>
            <a:pPr lvl="1"/>
            <a:r>
              <a:rPr lang="hu-HU" sz="1200" dirty="0"/>
              <a:t>Gyorsan rátalál a hibákra, megnyesi a keresési fát</a:t>
            </a:r>
          </a:p>
          <a:p>
            <a:r>
              <a:rPr lang="hu-HU" sz="1600" dirty="0"/>
              <a:t>Fokszám heurisztika</a:t>
            </a:r>
          </a:p>
          <a:p>
            <a:pPr lvl="1"/>
            <a:r>
              <a:rPr lang="hu-HU" sz="1200" dirty="0"/>
              <a:t>Holtverseny esetén dönt a legkevesebb fennmaradó érték heurisztika változóiról: Válasszuk azt a változót, amely legtöbbször szerepel a hozzárendeletlen változókra vonatkozó kényszerekben</a:t>
            </a:r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2A9AC77-386B-4929-BFC9-48A4843D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4048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88C3EB2-B83D-4C35-8469-4726DAC1D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3090"/>
            <a:ext cx="4048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76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Visszalépéses keresés- Heurisztikák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636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Legkevesebb fennmaradó érték (MRV)</a:t>
            </a:r>
          </a:p>
          <a:p>
            <a:pPr lvl="1"/>
            <a:r>
              <a:rPr lang="hu-HU" sz="1200" dirty="0"/>
              <a:t>Válasszuk azt a változót, melynek a legkevesebb „megengedett” értékkel rendelkezik. (Legkorlátozottabb változó). </a:t>
            </a:r>
          </a:p>
          <a:p>
            <a:pPr lvl="1"/>
            <a:r>
              <a:rPr lang="hu-HU" sz="1200" dirty="0"/>
              <a:t>Gyorsan rátalál a hibákra, megnyesi a keresési fát</a:t>
            </a:r>
          </a:p>
          <a:p>
            <a:r>
              <a:rPr lang="hu-HU" sz="1600" dirty="0"/>
              <a:t>Fokszám heurisztika</a:t>
            </a:r>
          </a:p>
          <a:p>
            <a:pPr lvl="1"/>
            <a:r>
              <a:rPr lang="hu-HU" sz="1200" dirty="0"/>
              <a:t>Holtverseny esetén dönt a legkevesebb fennmaradó érték heurisztika változóiról: Válasszuk azt a változót, amely legtöbbször szerepel a hozzárendeletlen változókra vonatkozó kényszerekben</a:t>
            </a:r>
          </a:p>
          <a:p>
            <a:r>
              <a:rPr lang="hu-HU" sz="1600" dirty="0"/>
              <a:t>Legkevésbé korlátozó érték</a:t>
            </a:r>
          </a:p>
          <a:p>
            <a:pPr lvl="1"/>
            <a:r>
              <a:rPr lang="hu-HU" sz="1200" dirty="0"/>
              <a:t>Milyen sorrendben vizsgáljuk meg az értékeket? Válasszuk azt az értéket, mely a legkevesebb értéket zárja ki a hozzárendeletlen változóknál.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2A9AC77-386B-4929-BFC9-48A4843D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4048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88C3EB2-B83D-4C35-8469-4726DAC1D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3090"/>
            <a:ext cx="4048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F54CC5B-4785-4E76-80D0-5C84A1B9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560" y="3793388"/>
            <a:ext cx="55530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8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Előrenéző</a:t>
            </a:r>
            <a:r>
              <a:rPr lang="hu-HU" sz="4400" dirty="0"/>
              <a:t> ellenőrzés (</a:t>
            </a:r>
            <a:r>
              <a:rPr lang="hu-HU" sz="4400" dirty="0" err="1"/>
              <a:t>forward</a:t>
            </a:r>
            <a:r>
              <a:rPr lang="hu-HU" sz="4400" dirty="0"/>
              <a:t> </a:t>
            </a:r>
            <a:r>
              <a:rPr lang="hu-HU" sz="4400" dirty="0" err="1"/>
              <a:t>checking</a:t>
            </a:r>
            <a:r>
              <a:rPr lang="hu-HU" sz="4400" dirty="0"/>
              <a:t>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220" cy="986155"/>
          </a:xfrm>
        </p:spPr>
        <p:txBody>
          <a:bodyPr>
            <a:normAutofit fontScale="92500"/>
          </a:bodyPr>
          <a:lstStyle/>
          <a:p>
            <a:r>
              <a:rPr lang="hu-HU" sz="1600" dirty="0"/>
              <a:t>Tartsuk nyilván a hozzárendeletlen változók lehetséges értékeit</a:t>
            </a:r>
          </a:p>
          <a:p>
            <a:r>
              <a:rPr lang="hu-HU" sz="1600" dirty="0"/>
              <a:t>Állítsuk le a keresést, ha valamely változónak már nem maradt értéke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611669A-4505-4F4D-BB7E-455D6502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53" y="2946717"/>
            <a:ext cx="51339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65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dirty="0"/>
              <a:t>K</a:t>
            </a:r>
            <a:r>
              <a:rPr lang="hu-HU" sz="4400" dirty="0"/>
              <a:t>ényszerek terjesztése (</a:t>
            </a:r>
            <a:r>
              <a:rPr lang="hu-HU" sz="4400" dirty="0" err="1"/>
              <a:t>constaint</a:t>
            </a:r>
            <a:r>
              <a:rPr lang="hu-HU" sz="4400" dirty="0"/>
              <a:t> </a:t>
            </a:r>
            <a:r>
              <a:rPr lang="hu-HU" sz="4400" dirty="0" err="1"/>
              <a:t>propagation</a:t>
            </a:r>
            <a:r>
              <a:rPr lang="hu-HU" sz="4400" dirty="0"/>
              <a:t>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22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Az </a:t>
            </a:r>
            <a:r>
              <a:rPr lang="hu-HU" sz="1600" dirty="0" err="1"/>
              <a:t>előrenéző</a:t>
            </a:r>
            <a:r>
              <a:rPr lang="hu-HU" sz="1600" dirty="0"/>
              <a:t> ellenőrzés sok inkonzisztenciát észrevesz, de nem mindent. A harmadik lépésben már kikövetkeztethető a zsákutca, de az </a:t>
            </a:r>
            <a:r>
              <a:rPr lang="hu-HU" sz="1600" dirty="0" err="1"/>
              <a:t>előrenéző</a:t>
            </a:r>
            <a:r>
              <a:rPr lang="hu-HU" sz="1600" dirty="0"/>
              <a:t> ellenőrzés csak egy lépést vizsgál előre.</a:t>
            </a:r>
          </a:p>
          <a:p>
            <a:r>
              <a:rPr lang="hu-HU" sz="1600" dirty="0"/>
              <a:t>A kényszerek terjesztése lokálisan érvényesíti a kényszereket</a:t>
            </a:r>
          </a:p>
          <a:p>
            <a:r>
              <a:rPr lang="hu-HU" sz="1600" dirty="0"/>
              <a:t>az élkonzisztencia gyorsabban felfedezi a hibákat, mint az </a:t>
            </a:r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  <a:p>
            <a:r>
              <a:rPr lang="hu-HU" sz="1600" dirty="0"/>
              <a:t>minden értékadás után érdemes lefuttatni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5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kényszerek terjesztése - </a:t>
            </a:r>
            <a:r>
              <a:rPr lang="hu-HU" dirty="0"/>
              <a:t>É</a:t>
            </a:r>
            <a:r>
              <a:rPr lang="hu-HU" sz="4400" dirty="0"/>
              <a:t>l-konzisztencia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Ha az X változó egy értékét töröljük, akkor X </a:t>
            </a:r>
            <a:r>
              <a:rPr lang="hu-HU" sz="1600" dirty="0" err="1"/>
              <a:t>szomszédait</a:t>
            </a:r>
            <a:r>
              <a:rPr lang="hu-HU" sz="1600" dirty="0"/>
              <a:t> újra kell vizsgálni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az élkonzisztencia gyorsabban felfedezi a hibákat, mint az </a:t>
            </a:r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minden értékadás után érdemes lefuttatni</a:t>
            </a:r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D3492A7-85DF-4FE3-A251-CA96E0DD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95" y="3256960"/>
            <a:ext cx="25824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5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kényszerek terjesztése - </a:t>
            </a:r>
            <a:r>
              <a:rPr lang="hu-HU" dirty="0"/>
              <a:t>É</a:t>
            </a:r>
            <a:r>
              <a:rPr lang="hu-HU" sz="4400" dirty="0"/>
              <a:t>l-konzisztencia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Ha az X változó egy értékét töröljük, akkor X </a:t>
            </a:r>
            <a:r>
              <a:rPr lang="hu-HU" sz="1600" dirty="0" err="1"/>
              <a:t>szomszédait</a:t>
            </a:r>
            <a:r>
              <a:rPr lang="hu-HU" sz="1600" dirty="0"/>
              <a:t> újra kell vizsgálni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az élkonzisztencia gyorsabban felfedezi a hibákat, mint az </a:t>
            </a:r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minden értékadás után érdemes lefuttatni</a:t>
            </a:r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D3492A7-85DF-4FE3-A251-CA96E0DD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95" y="3256960"/>
            <a:ext cx="25824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E94F1E-B126-4D58-8845-A214E69F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6055"/>
            <a:ext cx="3337560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47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Kényszerkielégítéses probléma definiálása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66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kényszerek terjesztése - </a:t>
            </a:r>
            <a:r>
              <a:rPr lang="hu-HU" dirty="0"/>
              <a:t>É</a:t>
            </a:r>
            <a:r>
              <a:rPr lang="hu-HU" sz="4400" dirty="0"/>
              <a:t>l-konzisztencia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Ha az X változó egy értékét töröljük, akkor X </a:t>
            </a:r>
            <a:r>
              <a:rPr lang="hu-HU" sz="1600" dirty="0" err="1"/>
              <a:t>szomszédait</a:t>
            </a:r>
            <a:r>
              <a:rPr lang="hu-HU" sz="1600" dirty="0"/>
              <a:t> újra kell vizsgálni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az élkonzisztencia gyorsabban felfedezi a hibákat, mint az </a:t>
            </a:r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minden értékadás után érdemes lefuttatni</a:t>
            </a:r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D3492A7-85DF-4FE3-A251-CA96E0DD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95" y="3256960"/>
            <a:ext cx="25824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E94F1E-B126-4D58-8845-A214E69F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6055"/>
            <a:ext cx="3337560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A0366B9-8DAF-403D-B500-80B7D761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1610"/>
            <a:ext cx="3337560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7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kényszerek terjesztése - </a:t>
            </a:r>
            <a:r>
              <a:rPr lang="hu-HU" dirty="0"/>
              <a:t>É</a:t>
            </a:r>
            <a:r>
              <a:rPr lang="hu-HU" sz="4400" dirty="0"/>
              <a:t>l-konzisztencia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Ha az X változó egy értékét töröljük, akkor X </a:t>
            </a:r>
            <a:r>
              <a:rPr lang="hu-HU" sz="1600" dirty="0" err="1"/>
              <a:t>szomszédait</a:t>
            </a:r>
            <a:r>
              <a:rPr lang="hu-HU" sz="1600" dirty="0"/>
              <a:t> újra kell vizsgálni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az élkonzisztencia gyorsabban felfedezi a hibákat, mint az </a:t>
            </a:r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minden értékadás után érdemes lefuttatni</a:t>
            </a:r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D3492A7-85DF-4FE3-A251-CA96E0DD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95" y="3256960"/>
            <a:ext cx="25824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E94F1E-B126-4D58-8845-A214E69F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6055"/>
            <a:ext cx="3337560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A0366B9-8DAF-403D-B500-80B7D761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1610"/>
            <a:ext cx="3337560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D678BFC-32A4-46D4-834C-0BBF65E8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38" y="4172109"/>
            <a:ext cx="3337561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02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kényszerek terjesztése - </a:t>
            </a:r>
            <a:r>
              <a:rPr lang="hu-HU" dirty="0"/>
              <a:t>É</a:t>
            </a:r>
            <a:r>
              <a:rPr lang="hu-HU" sz="4400" dirty="0"/>
              <a:t>l-konzisztencia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Ha az X változó egy értékét töröljük, akkor X </a:t>
            </a:r>
            <a:r>
              <a:rPr lang="hu-HU" sz="1600" dirty="0" err="1"/>
              <a:t>szomszédait</a:t>
            </a:r>
            <a:r>
              <a:rPr lang="hu-HU" sz="1600" dirty="0"/>
              <a:t> újra kell vizsgálni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az élkonzisztencia gyorsabban felfedezi a hibákat, mint az </a:t>
            </a:r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  <a:p>
            <a:pPr fontAlgn="base">
              <a:spcAft>
                <a:spcPts val="0"/>
              </a:spcAft>
            </a:pPr>
            <a:r>
              <a:rPr lang="hu-HU" sz="1600" dirty="0"/>
              <a:t>minden értékadás után érdemes lefuttatni</a:t>
            </a:r>
          </a:p>
          <a:p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D3492A7-85DF-4FE3-A251-CA96E0DD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95" y="3256960"/>
            <a:ext cx="258243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E94F1E-B126-4D58-8845-A214E69F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6055"/>
            <a:ext cx="3337560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A0366B9-8DAF-403D-B500-80B7D761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1610"/>
            <a:ext cx="3337560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D678BFC-32A4-46D4-834C-0BBF65E8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38" y="4172109"/>
            <a:ext cx="3337561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FF4DB147-DA17-41FF-BA40-344BB2F6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47330"/>
            <a:ext cx="3337561" cy="114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21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dirty="0"/>
              <a:t>Példa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52700" cy="2837815"/>
          </a:xfrm>
        </p:spPr>
        <p:txBody>
          <a:bodyPr>
            <a:normAutofit/>
          </a:bodyPr>
          <a:lstStyle/>
          <a:p>
            <a:r>
              <a:rPr lang="hu-HU" sz="1600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36943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11" name="Tartalom helye 5">
            <a:extLst>
              <a:ext uri="{FF2B5EF4-FFF2-40B4-BE49-F238E27FC236}">
                <a16:creationId xmlns:a16="http://schemas.microsoft.com/office/drawing/2014/main" id="{A653A680-225F-4306-9A39-708685F63C20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879726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b="1" u="sng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/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5A320CFC-4744-4480-809F-06B7534AA7F0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4236469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b="1" u="sng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06437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EFA881A8-20A7-48A1-830E-42C58792645D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2989451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b="1" u="sng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/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C1AD3765-FEE1-4414-83EE-6969740DBA13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3237746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b="1" u="sng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54186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0258538D-B52F-4A74-8148-ECC0BFF088A7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3248860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b="1" u="sng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/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88B68FE9-3FDD-48B9-B5F0-9B21305B4852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4076781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b="1" u="sng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46211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586C25FD-1114-46B9-9383-B5E95D443CD1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344151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Kényszerkielégítéses probléma definiálása</a:t>
            </a:r>
          </a:p>
          <a:p>
            <a:r>
              <a:rPr lang="hu-HU" sz="1600" dirty="0"/>
              <a:t>Kényszergráf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3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b="1" u="sng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40132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0E4C7847-6D89-473C-ACAC-AEA7A9D0626A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1769672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dirty="0"/>
              <a:t>A &gt; D</a:t>
            </a:r>
          </a:p>
          <a:p>
            <a:r>
              <a:rPr lang="hu-HU" sz="1600" b="1" u="sng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/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02011A3E-F2A1-4E9A-9C97-D5268B388068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839253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b="1" u="sng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42581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1E742547-4E95-4A91-9319-550A0D8B0569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744021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dirty="0"/>
              <a:t>E &gt; C</a:t>
            </a:r>
          </a:p>
          <a:p>
            <a:r>
              <a:rPr lang="hu-HU" sz="1600" b="1" u="sng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71299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7D2DE289-B3E3-47BB-9574-32DF4EA4B85A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1612224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b="1" u="sng" dirty="0"/>
              <a:t>E &gt; C</a:t>
            </a:r>
          </a:p>
          <a:p>
            <a:r>
              <a:rPr lang="hu-HU" sz="1600" strike="sngStrike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25090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D</a:t>
                      </a:r>
                      <a:endParaRPr lang="hu-HU" sz="3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D589260A-F84D-478D-B090-5942D28A7D3A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1234538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b="1" u="sng" dirty="0"/>
              <a:t>E &gt; C</a:t>
            </a:r>
          </a:p>
          <a:p>
            <a:r>
              <a:rPr lang="hu-HU" sz="1600" strike="sngStrike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81532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627D8A01-32BC-4B13-8E12-6DF726C77A4F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1767397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b="1" u="sng" dirty="0"/>
              <a:t>E &gt; C</a:t>
            </a:r>
          </a:p>
          <a:p>
            <a:r>
              <a:rPr lang="hu-HU" sz="1600" strike="sngStrike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74301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A87C26F7-F79F-4DC8-A5FB-19D5552A1412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2541251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b="1" u="sng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strike="sngStrike" dirty="0"/>
              <a:t>E &gt; C</a:t>
            </a:r>
          </a:p>
          <a:p>
            <a:r>
              <a:rPr lang="hu-HU" sz="1600" strike="sngStrike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/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35BAB357-90E2-4C07-A42D-2B629D11EEF7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103661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b="1" u="sng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strike="sngStrike" dirty="0"/>
              <a:t>E &gt; C</a:t>
            </a:r>
          </a:p>
          <a:p>
            <a:r>
              <a:rPr lang="hu-HU" sz="1600" strike="sngStrike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48732"/>
              </p:ext>
            </p:extLst>
          </p:nvPr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33299F60-AB23-417B-89CA-38252ABFB542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269790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strike="sngStrike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strike="sngStrike" dirty="0"/>
              <a:t>E &gt; C</a:t>
            </a:r>
          </a:p>
          <a:p>
            <a:r>
              <a:rPr lang="hu-HU" sz="1600" strike="sngStrike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/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3653BFBE-F911-46DA-A7CF-A40E041CEE6E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385145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Kényszerkielégítéses probléma definiálása</a:t>
            </a:r>
          </a:p>
          <a:p>
            <a:r>
              <a:rPr lang="hu-HU" sz="1600" dirty="0"/>
              <a:t>Kényszergráf</a:t>
            </a:r>
          </a:p>
          <a:p>
            <a:r>
              <a:rPr lang="hu-HU" sz="1600" dirty="0"/>
              <a:t>Kemény és puha kényszerek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5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strike="sngStrike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strike="sngStrike" dirty="0"/>
              <a:t>E &gt; C</a:t>
            </a:r>
          </a:p>
          <a:p>
            <a:r>
              <a:rPr lang="hu-HU" sz="1600" strike="sngStrike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/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6C5346D7-D146-4E82-AF61-6A60DD37B742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dirty="0"/>
              <a:t>D = {1, 2}</a:t>
            </a:r>
          </a:p>
          <a:p>
            <a:r>
              <a:rPr lang="hu-HU" sz="1600" dirty="0"/>
              <a:t>E = {5, 6}</a:t>
            </a:r>
          </a:p>
          <a:p>
            <a:r>
              <a:rPr lang="hu-HU" sz="1600" dirty="0"/>
              <a:t>C = {3, 4}</a:t>
            </a:r>
          </a:p>
          <a:p>
            <a:r>
              <a:rPr lang="hu-HU" sz="1600" dirty="0"/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2952552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1760" cy="1325563"/>
          </a:xfrm>
        </p:spPr>
        <p:txBody>
          <a:bodyPr>
            <a:normAutofit/>
          </a:bodyPr>
          <a:lstStyle/>
          <a:p>
            <a:r>
              <a:rPr lang="hu-HU" sz="4400" dirty="0"/>
              <a:t>Teszt feladat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sp>
        <p:nvSpPr>
          <p:cNvPr id="6" name="Tartalom helye 5">
            <a:extLst>
              <a:ext uri="{FF2B5EF4-FFF2-40B4-BE49-F238E27FC236}">
                <a16:creationId xmlns:a16="http://schemas.microsoft.com/office/drawing/2014/main" id="{A82FB0C1-68CC-4B90-8E07-BA3D0C62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03220" cy="3439795"/>
          </a:xfrm>
        </p:spPr>
        <p:txBody>
          <a:bodyPr>
            <a:normAutofit/>
          </a:bodyPr>
          <a:lstStyle/>
          <a:p>
            <a:r>
              <a:rPr lang="hu-HU" sz="1600" strike="sngStrike" dirty="0"/>
              <a:t>A &lt; C</a:t>
            </a:r>
          </a:p>
          <a:p>
            <a:r>
              <a:rPr lang="hu-HU" sz="1600" strike="sngStrike" dirty="0"/>
              <a:t>B &gt; C</a:t>
            </a:r>
          </a:p>
          <a:p>
            <a:r>
              <a:rPr lang="hu-HU" sz="1600" strike="sngStrike" dirty="0"/>
              <a:t>A = 3F</a:t>
            </a:r>
          </a:p>
          <a:p>
            <a:r>
              <a:rPr lang="hu-HU" sz="1600" strike="sngStrike" dirty="0"/>
              <a:t>E &gt; C</a:t>
            </a:r>
          </a:p>
          <a:p>
            <a:r>
              <a:rPr lang="hu-HU" sz="1600" strike="sngStrike" dirty="0"/>
              <a:t>A &gt; D</a:t>
            </a:r>
          </a:p>
          <a:p>
            <a:r>
              <a:rPr lang="hu-HU" sz="1600" strike="sngStrike" dirty="0"/>
              <a:t>D &gt; F</a:t>
            </a:r>
          </a:p>
          <a:p>
            <a:r>
              <a:rPr lang="pt-BR" sz="1600" dirty="0"/>
              <a:t>A,B,C,D,E,F ∈ {1,2,3,4,5,6}</a:t>
            </a:r>
            <a:endParaRPr lang="hu-HU" sz="1600" dirty="0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B1E1EB08-AD54-45A2-B333-F2966396F631}"/>
              </a:ext>
            </a:extLst>
          </p:cNvPr>
          <p:cNvGraphicFramePr>
            <a:graphicFrameLocks noGrp="1"/>
          </p:cNvGraphicFramePr>
          <p:nvPr/>
        </p:nvGraphicFramePr>
        <p:xfrm>
          <a:off x="5471160" y="1428750"/>
          <a:ext cx="40386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247393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9389849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027192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863290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364553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2781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1955736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A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B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C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D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E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F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7791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1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3213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2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251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3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 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521973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4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5668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5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0693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6</a:t>
                      </a:r>
                      <a:endParaRPr lang="hu-HU" sz="3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hu-HU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O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>
                          <a:effectLst/>
                        </a:rPr>
                        <a:t> </a:t>
                      </a:r>
                      <a:endParaRPr lang="hu-HU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6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O </a:t>
                      </a:r>
                      <a:endParaRPr lang="hu-HU" sz="36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3600" u="none" strike="noStrike" dirty="0">
                          <a:effectLst/>
                        </a:rPr>
                        <a:t> </a:t>
                      </a:r>
                      <a:endParaRPr lang="hu-HU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6011021"/>
                  </a:ext>
                </a:extLst>
              </a:tr>
            </a:tbl>
          </a:graphicData>
        </a:graphic>
      </p:graphicFrame>
      <p:sp>
        <p:nvSpPr>
          <p:cNvPr id="7" name="Tartalom helye 5">
            <a:extLst>
              <a:ext uri="{FF2B5EF4-FFF2-40B4-BE49-F238E27FC236}">
                <a16:creationId xmlns:a16="http://schemas.microsoft.com/office/drawing/2014/main" id="{6C5346D7-D146-4E82-AF61-6A60DD37B742}"/>
              </a:ext>
            </a:extLst>
          </p:cNvPr>
          <p:cNvSpPr txBox="1">
            <a:spLocks/>
          </p:cNvSpPr>
          <p:nvPr/>
        </p:nvSpPr>
        <p:spPr>
          <a:xfrm>
            <a:off x="9898380" y="1425575"/>
            <a:ext cx="1996440" cy="14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Lehetséges megoldások?</a:t>
            </a:r>
          </a:p>
          <a:p>
            <a:r>
              <a:rPr lang="hu-HU" sz="1600" strike="sngStrike" dirty="0">
                <a:solidFill>
                  <a:srgbClr val="FF0000"/>
                </a:solidFill>
              </a:rPr>
              <a:t>D = {1, 2}</a:t>
            </a:r>
          </a:p>
          <a:p>
            <a:r>
              <a:rPr lang="hu-HU" sz="1600" b="1" dirty="0">
                <a:solidFill>
                  <a:schemeClr val="accent6">
                    <a:lumMod val="50000"/>
                  </a:schemeClr>
                </a:solidFill>
              </a:rPr>
              <a:t>E = {5, 6}</a:t>
            </a:r>
          </a:p>
          <a:p>
            <a:r>
              <a:rPr lang="hu-HU" sz="1600" strike="sngStrike" dirty="0">
                <a:solidFill>
                  <a:srgbClr val="FF0000"/>
                </a:solidFill>
              </a:rPr>
              <a:t>C = {3, 4}</a:t>
            </a:r>
          </a:p>
          <a:p>
            <a:r>
              <a:rPr lang="hu-HU" sz="1600" b="1" dirty="0">
                <a:solidFill>
                  <a:schemeClr val="accent6">
                    <a:lumMod val="50000"/>
                  </a:schemeClr>
                </a:solidFill>
              </a:rPr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1925735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0" y="278465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Köszönöm a figyelmet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hu-H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4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Kényszerkielégítéses probléma definiálása</a:t>
            </a:r>
          </a:p>
          <a:p>
            <a:r>
              <a:rPr lang="hu-HU" sz="1600" dirty="0"/>
              <a:t>Kényszergráf</a:t>
            </a:r>
          </a:p>
          <a:p>
            <a:r>
              <a:rPr lang="hu-HU" sz="1600" dirty="0"/>
              <a:t>Kemény és puha kényszerek</a:t>
            </a:r>
          </a:p>
          <a:p>
            <a:r>
              <a:rPr lang="hu-HU" sz="1600" dirty="0"/>
              <a:t>Megoldási módszerek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3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Kényszerkielégítéses probléma definiálása</a:t>
            </a:r>
          </a:p>
          <a:p>
            <a:r>
              <a:rPr lang="hu-HU" sz="1600" dirty="0"/>
              <a:t>Kényszergráf</a:t>
            </a:r>
          </a:p>
          <a:p>
            <a:r>
              <a:rPr lang="hu-HU" sz="1600" dirty="0"/>
              <a:t>Kemény és puha kényszerek</a:t>
            </a:r>
          </a:p>
          <a:p>
            <a:r>
              <a:rPr lang="hu-HU" sz="1600" dirty="0"/>
              <a:t>Megoldási módszerek</a:t>
            </a:r>
          </a:p>
          <a:p>
            <a:r>
              <a:rPr lang="hu-HU" sz="1600" dirty="0"/>
              <a:t>Visszalépéses keresés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Kényszerkielégítéses probléma definiálása</a:t>
            </a:r>
          </a:p>
          <a:p>
            <a:r>
              <a:rPr lang="hu-HU" sz="1600" dirty="0"/>
              <a:t>Kényszergráf</a:t>
            </a:r>
          </a:p>
          <a:p>
            <a:r>
              <a:rPr lang="hu-HU" sz="1600" dirty="0"/>
              <a:t>Kemény és puha kényszerek</a:t>
            </a:r>
          </a:p>
          <a:p>
            <a:r>
              <a:rPr lang="hu-HU" sz="1600" dirty="0"/>
              <a:t>Megoldási módszerek</a:t>
            </a:r>
          </a:p>
          <a:p>
            <a:r>
              <a:rPr lang="hu-HU" sz="1600" dirty="0"/>
              <a:t>Visszalépéses keresés</a:t>
            </a:r>
          </a:p>
          <a:p>
            <a:r>
              <a:rPr lang="hu-HU" sz="1600" dirty="0" err="1"/>
              <a:t>Előrenéző</a:t>
            </a:r>
            <a:r>
              <a:rPr lang="hu-HU" sz="1600" dirty="0"/>
              <a:t> ellenőrzés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7837</TotalTime>
  <Words>5347</Words>
  <Application>Microsoft Office PowerPoint</Application>
  <PresentationFormat>Szélesvásznú</PresentationFormat>
  <Paragraphs>1457</Paragraphs>
  <Slides>62</Slides>
  <Notes>62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Verdana</vt:lpstr>
      <vt:lpstr>Office-téma</vt:lpstr>
      <vt:lpstr>Mesterséges Intelligencia</vt:lpstr>
      <vt:lpstr>Menetrend</vt:lpstr>
      <vt:lpstr>Tartalom</vt:lpstr>
      <vt:lpstr>Tartalom</vt:lpstr>
      <vt:lpstr>Tartalom</vt:lpstr>
      <vt:lpstr>Tartalom</vt:lpstr>
      <vt:lpstr>Tartalom</vt:lpstr>
      <vt:lpstr>Tartalom</vt:lpstr>
      <vt:lpstr>Tartalom</vt:lpstr>
      <vt:lpstr>Tartalom</vt:lpstr>
      <vt:lpstr>Tartalom</vt:lpstr>
      <vt:lpstr>Kényszerkielégítéses probléma</vt:lpstr>
      <vt:lpstr>Kényszerkielégítéses probléma</vt:lpstr>
      <vt:lpstr>Kényszerkielégítéses probléma</vt:lpstr>
      <vt:lpstr>Kényszerkielégítéses probléma</vt:lpstr>
      <vt:lpstr>Kényszerkielégítéses probléma</vt:lpstr>
      <vt:lpstr>Kényszerkielégítéses probléma</vt:lpstr>
      <vt:lpstr>Kényszerkielégítéses probléma</vt:lpstr>
      <vt:lpstr>Kényszergráf</vt:lpstr>
      <vt:lpstr>Kényszergráf</vt:lpstr>
      <vt:lpstr>Kényszergráf</vt:lpstr>
      <vt:lpstr>Kényszergráf</vt:lpstr>
      <vt:lpstr>Kényszergráf</vt:lpstr>
      <vt:lpstr>Kemény és Puha kényszerek</vt:lpstr>
      <vt:lpstr>Kemény és Puha kényszerek</vt:lpstr>
      <vt:lpstr>Kemény és Puha kényszerek</vt:lpstr>
      <vt:lpstr>Kemény és Puha kényszerek</vt:lpstr>
      <vt:lpstr>Megoldási módszerek</vt:lpstr>
      <vt:lpstr>Megoldási módszerek</vt:lpstr>
      <vt:lpstr>Megoldási módszerek</vt:lpstr>
      <vt:lpstr>Visszalépéses keresés</vt:lpstr>
      <vt:lpstr>Visszalépéses keresés- Heurisztikák</vt:lpstr>
      <vt:lpstr>Visszalépéses keresés- Heurisztikák</vt:lpstr>
      <vt:lpstr>Visszalépéses keresés- Heurisztikák</vt:lpstr>
      <vt:lpstr>Visszalépéses keresés- Heurisztikák</vt:lpstr>
      <vt:lpstr>Előrenéző ellenőrzés (forward checking)</vt:lpstr>
      <vt:lpstr>Kényszerek terjesztése (constaint propagation)</vt:lpstr>
      <vt:lpstr>kényszerek terjesztése - Él-konzisztencia</vt:lpstr>
      <vt:lpstr>kényszerek terjesztése - Él-konzisztencia</vt:lpstr>
      <vt:lpstr>kényszerek terjesztése - Él-konzisztencia</vt:lpstr>
      <vt:lpstr>kényszerek terjesztése - Él-konzisztencia</vt:lpstr>
      <vt:lpstr>kényszerek terjesztése - Él-konzisztencia</vt:lpstr>
      <vt:lpstr>Példa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Teszt feladat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555</cp:revision>
  <dcterms:created xsi:type="dcterms:W3CDTF">2017-11-07T12:57:53Z</dcterms:created>
  <dcterms:modified xsi:type="dcterms:W3CDTF">2022-04-13T15:25:24Z</dcterms:modified>
</cp:coreProperties>
</file>