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handoutMasterIdLst>
    <p:handoutMasterId r:id="rId16"/>
  </p:handoutMasterIdLst>
  <p:sldIdLst>
    <p:sldId id="436" r:id="rId5"/>
    <p:sldId id="437" r:id="rId6"/>
    <p:sldId id="440" r:id="rId7"/>
    <p:sldId id="441" r:id="rId8"/>
    <p:sldId id="442" r:id="rId9"/>
    <p:sldId id="443" r:id="rId10"/>
    <p:sldId id="446" r:id="rId11"/>
    <p:sldId id="444" r:id="rId12"/>
    <p:sldId id="445" r:id="rId13"/>
    <p:sldId id="4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94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EADBE-CCD6-822D-C08A-A19F18BFB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F76F7-4297-14C8-D0E6-00E03E646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20FF7B-DF83-5BF0-2C02-E9FDD8643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9CB2A-BBEC-0359-E83F-D8F8BED2B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8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704BA-DCE7-4408-670B-C176A8938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4A31B-DD07-FFB3-A5A2-594AAFE57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ABE3F-5F94-52D7-D106-63F948FCC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AA32A-01D4-014D-8EDD-89057472E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17DED-AE6B-1177-6979-49AC27BD1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1144A9-E863-F2D6-E10D-9471982B0E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5F8531-F0F1-CF35-F92E-84E29388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F081-E7D3-30CB-06E1-A0DBCBC8A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11D24-4B0F-5472-D766-033ACE8A1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1E174-B6AE-283E-8353-DAB00FA93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37641-7EC3-2F83-05C7-0A243F46D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9BAAC-063C-E3C6-62C0-9E635F8A3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5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85AD9-F539-7EEF-7C2A-1A7016D1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26374-85F4-95BE-810C-13500023B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418644-1A75-1C1D-69C2-F989AC759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17514-7D36-C60A-EB27-63C377846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0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91AC5-756E-C061-F21C-6B81065C3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43ED1-78A5-299B-54DA-E944FC45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CB034-E278-694E-E66E-A3C51CA2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7CEB1-AAA3-642B-648C-94FAEBF8E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8" r:id="rId14"/>
    <p:sldLayoutId id="214748373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60" y="1040503"/>
            <a:ext cx="10202248" cy="3064430"/>
          </a:xfrm>
        </p:spPr>
        <p:txBody>
          <a:bodyPr>
            <a:normAutofit/>
          </a:bodyPr>
          <a:lstStyle/>
          <a:p>
            <a:r>
              <a:rPr lang="en-US" sz="6000" dirty="0"/>
              <a:t>Airline passenger satisfaction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E95108-EF20-D938-F132-C1738BBAD401}"/>
              </a:ext>
            </a:extLst>
          </p:cNvPr>
          <p:cNvSpPr txBox="1">
            <a:spLocks/>
          </p:cNvSpPr>
          <p:nvPr/>
        </p:nvSpPr>
        <p:spPr>
          <a:xfrm>
            <a:off x="2237122" y="5102453"/>
            <a:ext cx="7996723" cy="99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/>
              <a:t>Szabó Ákos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0F227-DE82-90D6-7AF8-03B6B7C3C7A0}"/>
              </a:ext>
            </a:extLst>
          </p:cNvPr>
          <p:cNvSpPr txBox="1">
            <a:spLocks/>
          </p:cNvSpPr>
          <p:nvPr/>
        </p:nvSpPr>
        <p:spPr>
          <a:xfrm>
            <a:off x="4858817" y="6096461"/>
            <a:ext cx="2753332" cy="69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80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480" y="2146324"/>
            <a:ext cx="4602483" cy="23407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31429" y="1144637"/>
            <a:ext cx="4944496" cy="2177144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2600" dirty="0"/>
              <a:t>Artificial Intelligence in planning and decision making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2249A2CC-4C98-9243-31C4-AA71129923C6}"/>
              </a:ext>
            </a:extLst>
          </p:cNvPr>
          <p:cNvSpPr txBox="1">
            <a:spLocks/>
          </p:cNvSpPr>
          <p:nvPr/>
        </p:nvSpPr>
        <p:spPr>
          <a:xfrm>
            <a:off x="7102361" y="3322906"/>
            <a:ext cx="4373564" cy="239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None/>
              <a:defRPr sz="12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2400" b="0" dirty="0"/>
              <a:t>Business Informatics MSc</a:t>
            </a:r>
          </a:p>
          <a:p>
            <a:pPr algn="r">
              <a:lnSpc>
                <a:spcPct val="100000"/>
              </a:lnSpc>
            </a:pPr>
            <a:r>
              <a:rPr lang="en-US" sz="2400" b="0" dirty="0"/>
              <a:t>University of Debrecen</a:t>
            </a:r>
          </a:p>
          <a:p>
            <a:pPr algn="r">
              <a:lnSpc>
                <a:spcPct val="100000"/>
              </a:lnSpc>
            </a:pPr>
            <a:r>
              <a:rPr lang="en-US" sz="2400" b="0" dirty="0"/>
              <a:t>2024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82AA39C5-E34D-0F41-D2E7-A4E0B05975EC}"/>
              </a:ext>
            </a:extLst>
          </p:cNvPr>
          <p:cNvSpPr txBox="1">
            <a:spLocks/>
          </p:cNvSpPr>
          <p:nvPr/>
        </p:nvSpPr>
        <p:spPr>
          <a:xfrm>
            <a:off x="1198356" y="5556982"/>
            <a:ext cx="10277569" cy="1184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 special thanks to Gemini for helping me</a:t>
            </a:r>
          </a:p>
          <a:p>
            <a:r>
              <a:rPr lang="en-US" sz="2800" dirty="0"/>
              <a:t>in this course and assignment!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The </a:t>
            </a:r>
            <a:r>
              <a:rPr lang="hu-HU" sz="4000" dirty="0" err="1"/>
              <a:t>problem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800" dirty="0"/>
              <a:t>A</a:t>
            </a:r>
            <a:r>
              <a:rPr lang="en-US" sz="2800" dirty="0"/>
              <a:t>n airline company aims to </a:t>
            </a:r>
            <a:r>
              <a:rPr lang="en-US" sz="2800" b="1" dirty="0"/>
              <a:t>identify the most dissatisfied customers </a:t>
            </a:r>
            <a:r>
              <a:rPr lang="en-US" sz="2800" dirty="0"/>
              <a:t>and develop strategies to </a:t>
            </a:r>
            <a:r>
              <a:rPr lang="en-US" sz="2800" b="1" dirty="0"/>
              <a:t>improve their satisfaction </a:t>
            </a:r>
            <a:r>
              <a:rPr lang="en-US" sz="2800" dirty="0"/>
              <a:t>levels.</a:t>
            </a: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7018333" cy="1272651"/>
          </a:xfrm>
        </p:spPr>
        <p:txBody>
          <a:bodyPr>
            <a:normAutofit/>
          </a:bodyPr>
          <a:lstStyle/>
          <a:p>
            <a:r>
              <a:rPr lang="hu-HU" sz="4000" dirty="0"/>
              <a:t>Data </a:t>
            </a:r>
            <a:r>
              <a:rPr lang="en-US" sz="4000" dirty="0"/>
              <a:t>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63484" y="2791485"/>
            <a:ext cx="9603783" cy="3820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The variables include</a:t>
            </a:r>
            <a:r>
              <a:rPr lang="hu-HU" sz="2600" b="1" dirty="0"/>
              <a:t>:</a:t>
            </a:r>
          </a:p>
          <a:p>
            <a:r>
              <a:rPr lang="en-US" sz="2600" b="1" dirty="0"/>
              <a:t>Demographics: </a:t>
            </a:r>
            <a:r>
              <a:rPr lang="hu-HU" sz="2600" dirty="0" err="1"/>
              <a:t>e.g</a:t>
            </a:r>
            <a:r>
              <a:rPr lang="hu-HU" sz="2600" dirty="0"/>
              <a:t>. </a:t>
            </a:r>
            <a:r>
              <a:rPr lang="en-US" sz="2600" dirty="0"/>
              <a:t>age, gender</a:t>
            </a:r>
          </a:p>
          <a:p>
            <a:r>
              <a:rPr lang="en-US" sz="2600" b="1" dirty="0"/>
              <a:t>Travel details:</a:t>
            </a:r>
            <a:r>
              <a:rPr lang="en-US" sz="2600" dirty="0"/>
              <a:t> </a:t>
            </a:r>
            <a:r>
              <a:rPr lang="hu-HU" sz="2600" dirty="0" err="1"/>
              <a:t>e.g</a:t>
            </a:r>
            <a:r>
              <a:rPr lang="hu-HU" sz="2600" dirty="0"/>
              <a:t>. </a:t>
            </a:r>
            <a:r>
              <a:rPr lang="en-US" sz="2600" dirty="0"/>
              <a:t>type of travel, class, flight distance, delay time</a:t>
            </a:r>
          </a:p>
          <a:p>
            <a:r>
              <a:rPr lang="en-US" sz="2600" b="1" dirty="0"/>
              <a:t>Satisfaction ratings for the various services: </a:t>
            </a:r>
            <a:r>
              <a:rPr lang="en-US" sz="2600" dirty="0"/>
              <a:t>e.g. inflight </a:t>
            </a:r>
            <a:r>
              <a:rPr lang="hu-HU" sz="2600" dirty="0" err="1"/>
              <a:t>Wi</a:t>
            </a:r>
            <a:r>
              <a:rPr lang="hu-HU" sz="2600" dirty="0"/>
              <a:t>-Fi</a:t>
            </a:r>
            <a:r>
              <a:rPr lang="en-US" sz="2600" dirty="0"/>
              <a:t>, seat comfort, food and drink, online boarding, baggage handling</a:t>
            </a:r>
            <a:endParaRPr lang="hu-HU" sz="2600" dirty="0"/>
          </a:p>
          <a:p>
            <a:r>
              <a:rPr lang="en-US" sz="2600" b="1" dirty="0"/>
              <a:t>Overall satisfaction: </a:t>
            </a:r>
            <a:r>
              <a:rPr lang="en-US" sz="2600" dirty="0"/>
              <a:t>binary feature about the overall satisfaction of the passenger</a:t>
            </a:r>
            <a:endParaRPr lang="en-US" sz="2600" b="1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E7E3041-9CE9-7314-1DE8-6CD91EDF6596}"/>
              </a:ext>
            </a:extLst>
          </p:cNvPr>
          <p:cNvSpPr txBox="1">
            <a:spLocks/>
          </p:cNvSpPr>
          <p:nvPr/>
        </p:nvSpPr>
        <p:spPr>
          <a:xfrm>
            <a:off x="1663485" y="1518834"/>
            <a:ext cx="9851755" cy="1272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600" dirty="0"/>
              <a:t>The dataset contains information about previous airline passengers, including their satisfaction levels with the</a:t>
            </a:r>
            <a:r>
              <a:rPr lang="hu-HU" sz="2600" dirty="0"/>
              <a:t> </a:t>
            </a:r>
            <a:r>
              <a:rPr lang="en-US" sz="2600" dirty="0"/>
              <a:t>various services.</a:t>
            </a: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4B018-F78D-D890-DA59-66DF6231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E68E2-A996-B6E2-FE8D-447428DC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249" y="511445"/>
            <a:ext cx="9146767" cy="1272651"/>
          </a:xfrm>
        </p:spPr>
        <p:txBody>
          <a:bodyPr>
            <a:normAutofit/>
          </a:bodyPr>
          <a:lstStyle/>
          <a:p>
            <a:r>
              <a:rPr lang="en-US" sz="4000" dirty="0"/>
              <a:t>Data preprocessing and </a:t>
            </a:r>
            <a:br>
              <a:rPr lang="en-US" sz="4000" dirty="0"/>
            </a:br>
            <a:r>
              <a:rPr lang="en-US" sz="4000" dirty="0"/>
              <a:t>				correlation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BE588-765A-4F87-6B42-779F8B802D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16989" y="1799594"/>
            <a:ext cx="9603783" cy="2400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Preprocessing steps include:</a:t>
            </a:r>
          </a:p>
          <a:p>
            <a:r>
              <a:rPr lang="en-US" sz="2600" dirty="0"/>
              <a:t>Removing rows with missing values</a:t>
            </a:r>
          </a:p>
          <a:p>
            <a:r>
              <a:rPr lang="en-US" sz="2600" dirty="0"/>
              <a:t>Dropping irrelevant ID-like columns</a:t>
            </a:r>
          </a:p>
          <a:p>
            <a:r>
              <a:rPr lang="en-US" sz="2600" dirty="0"/>
              <a:t>One-hot encoding categorical variables for the analysis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7037523-B772-E5FC-D00C-B9475A2D7FF4}"/>
              </a:ext>
            </a:extLst>
          </p:cNvPr>
          <p:cNvSpPr txBox="1">
            <a:spLocks/>
          </p:cNvSpPr>
          <p:nvPr/>
        </p:nvSpPr>
        <p:spPr>
          <a:xfrm>
            <a:off x="1616988" y="4200041"/>
            <a:ext cx="9309317" cy="2400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Correlation analysis:</a:t>
            </a:r>
          </a:p>
          <a:p>
            <a:r>
              <a:rPr lang="en-US" sz="2800" dirty="0"/>
              <a:t>Visualize a correlation matrix to identify relationships between variables</a:t>
            </a:r>
          </a:p>
          <a:p>
            <a:r>
              <a:rPr lang="en-US" sz="2800" dirty="0"/>
              <a:t>Focus on features that have the strongest correlation with overall airline satisfaction</a:t>
            </a:r>
          </a:p>
        </p:txBody>
      </p:sp>
    </p:spTree>
    <p:extLst>
      <p:ext uri="{BB962C8B-B14F-4D97-AF65-F5344CB8AC3E}">
        <p14:creationId xmlns:p14="http://schemas.microsoft.com/office/powerpoint/2010/main" val="271478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81536-DD70-5E94-D246-8C04C1DAA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40F8E1C5-6E8D-C8F5-6F3A-5849449F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989" y="3553325"/>
            <a:ext cx="4957011" cy="33046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22348B4-EE28-FFBC-57F0-EC76CDA94B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99"/>
          <a:stretch/>
        </p:blipFill>
        <p:spPr bwMode="auto">
          <a:xfrm>
            <a:off x="1390961" y="89284"/>
            <a:ext cx="9923426" cy="667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5F6C2821-4BB3-CF1D-3A94-9B5C0986473E}"/>
              </a:ext>
            </a:extLst>
          </p:cNvPr>
          <p:cNvSpPr/>
          <p:nvPr/>
        </p:nvSpPr>
        <p:spPr>
          <a:xfrm>
            <a:off x="9841248" y="1857829"/>
            <a:ext cx="285214" cy="285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BE0115E-F79A-6028-A8B2-68CC633D315F}"/>
              </a:ext>
            </a:extLst>
          </p:cNvPr>
          <p:cNvSpPr/>
          <p:nvPr/>
        </p:nvSpPr>
        <p:spPr>
          <a:xfrm>
            <a:off x="9841248" y="5812972"/>
            <a:ext cx="285214" cy="285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193B94FB-6B4F-408F-ECFB-2DF5D121CCD4}"/>
              </a:ext>
            </a:extLst>
          </p:cNvPr>
          <p:cNvSpPr/>
          <p:nvPr/>
        </p:nvSpPr>
        <p:spPr>
          <a:xfrm>
            <a:off x="2623812" y="1877210"/>
            <a:ext cx="1281479" cy="252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9D46A975-3460-613D-8B3B-B55B9F18A353}"/>
              </a:ext>
            </a:extLst>
          </p:cNvPr>
          <p:cNvSpPr/>
          <p:nvPr/>
        </p:nvSpPr>
        <p:spPr>
          <a:xfrm>
            <a:off x="2941274" y="5829640"/>
            <a:ext cx="966729" cy="252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456FAE6A-BC64-14F0-E341-919B0DDA7370}"/>
              </a:ext>
            </a:extLst>
          </p:cNvPr>
          <p:cNvSpPr/>
          <p:nvPr/>
        </p:nvSpPr>
        <p:spPr>
          <a:xfrm>
            <a:off x="9846674" y="761986"/>
            <a:ext cx="285214" cy="285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967E5AC4-6B0E-B871-D48C-2CBAD563754C}"/>
              </a:ext>
            </a:extLst>
          </p:cNvPr>
          <p:cNvSpPr/>
          <p:nvPr/>
        </p:nvSpPr>
        <p:spPr>
          <a:xfrm>
            <a:off x="2436591" y="773379"/>
            <a:ext cx="1463274" cy="2522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16EFB721-1112-22C0-0F4A-F486DAF5E121}"/>
              </a:ext>
            </a:extLst>
          </p:cNvPr>
          <p:cNvSpPr/>
          <p:nvPr/>
        </p:nvSpPr>
        <p:spPr>
          <a:xfrm>
            <a:off x="9849663" y="5376341"/>
            <a:ext cx="285214" cy="285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3D369FC3-BF19-A392-74EF-B4D32BFBC619}"/>
              </a:ext>
            </a:extLst>
          </p:cNvPr>
          <p:cNvSpPr/>
          <p:nvPr/>
        </p:nvSpPr>
        <p:spPr>
          <a:xfrm>
            <a:off x="2078438" y="5392814"/>
            <a:ext cx="1821428" cy="252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D43FF-CD1F-09E5-574F-C942907A4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41AA6A0C-DFA4-0F0E-F7D7-4F8D8C69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989" y="3553325"/>
            <a:ext cx="4957011" cy="330467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990CC-CBB3-8CAC-5E3F-882CC315C8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65635" y="933356"/>
            <a:ext cx="10149792" cy="11403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/>
              <a:t>The features’ correlation with the Eco class and the Personal travels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33FBED3F-8884-101B-28EC-24D14758CDB5}"/>
              </a:ext>
            </a:extLst>
          </p:cNvPr>
          <p:cNvSpPr txBox="1">
            <a:spLocks/>
          </p:cNvSpPr>
          <p:nvPr/>
        </p:nvSpPr>
        <p:spPr>
          <a:xfrm>
            <a:off x="1323691" y="0"/>
            <a:ext cx="7018333" cy="1272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…more correlations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4FC92F3-66BB-28A8-DAF9-D30935C1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358" y="1532545"/>
            <a:ext cx="4440079" cy="512230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C2CABDF8-4C64-4F4F-8D6B-BE689CDEA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802" y="1532545"/>
            <a:ext cx="4479198" cy="51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D796-A633-0416-9360-314DBACF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0CBC-1ADF-7465-EFDF-F23B4652F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16988" y="1457735"/>
            <a:ext cx="9603783" cy="24004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Based on the</a:t>
            </a:r>
            <a:r>
              <a:rPr lang="hu-HU" sz="2600" dirty="0"/>
              <a:t> </a:t>
            </a:r>
            <a:r>
              <a:rPr lang="hu-HU" sz="2600" dirty="0" err="1"/>
              <a:t>data</a:t>
            </a:r>
            <a:r>
              <a:rPr lang="en-US" sz="2600" dirty="0"/>
              <a:t> analysis, passengers traveling in Eco class and those on Personal travel tend to be more dissatisfied.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C097262-3DAC-BB48-0B41-772C93C57F2E}"/>
              </a:ext>
            </a:extLst>
          </p:cNvPr>
          <p:cNvSpPr txBox="1">
            <a:spLocks/>
          </p:cNvSpPr>
          <p:nvPr/>
        </p:nvSpPr>
        <p:spPr>
          <a:xfrm>
            <a:off x="1616988" y="2976569"/>
            <a:ext cx="9486441" cy="3881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Specific areas of dissatisfaction within these groups include:</a:t>
            </a:r>
          </a:p>
          <a:p>
            <a:r>
              <a:rPr lang="en-US" sz="2600" dirty="0"/>
              <a:t>Seat comfort</a:t>
            </a:r>
          </a:p>
          <a:p>
            <a:r>
              <a:rPr lang="en-US" sz="2600" dirty="0"/>
              <a:t>Departure delays</a:t>
            </a:r>
          </a:p>
          <a:p>
            <a:r>
              <a:rPr lang="en-US" sz="2600" dirty="0"/>
              <a:t>Inflight Wi</a:t>
            </a:r>
            <a:r>
              <a:rPr lang="hu-HU" sz="2600" dirty="0"/>
              <a:t>-Fi</a:t>
            </a:r>
            <a:endParaRPr lang="en-US" sz="2600" dirty="0"/>
          </a:p>
          <a:p>
            <a:r>
              <a:rPr lang="en-US" sz="2600" dirty="0"/>
              <a:t>Inflight entertainment</a:t>
            </a:r>
          </a:p>
          <a:p>
            <a:r>
              <a:rPr lang="en-US" sz="2600" dirty="0"/>
              <a:t>Food and drink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C5CEC25-38D1-1024-9ACF-EA93598800C3}"/>
              </a:ext>
            </a:extLst>
          </p:cNvPr>
          <p:cNvSpPr txBox="1">
            <a:spLocks/>
          </p:cNvSpPr>
          <p:nvPr/>
        </p:nvSpPr>
        <p:spPr>
          <a:xfrm>
            <a:off x="1381748" y="246183"/>
            <a:ext cx="7018333" cy="1272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09041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5B2C-455C-33D1-0005-A937BF0AB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476DCA7-78F5-CE8C-83E8-845C719952D2}"/>
              </a:ext>
            </a:extLst>
          </p:cNvPr>
          <p:cNvSpPr txBox="1">
            <a:spLocks/>
          </p:cNvSpPr>
          <p:nvPr/>
        </p:nvSpPr>
        <p:spPr>
          <a:xfrm>
            <a:off x="1676272" y="1352295"/>
            <a:ext cx="9688413" cy="326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600" b="1" dirty="0"/>
              <a:t>For Eco class: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Enhance seat comfort (e.g., increased legroom, better cushioning)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Improve inflight entertainment options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Upgrade food and drink quality and variety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Reduce departure delays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DF4ABDD-21C8-F9BD-2C75-273302420412}"/>
              </a:ext>
            </a:extLst>
          </p:cNvPr>
          <p:cNvSpPr txBox="1">
            <a:spLocks/>
          </p:cNvSpPr>
          <p:nvPr/>
        </p:nvSpPr>
        <p:spPr>
          <a:xfrm>
            <a:off x="1381748" y="246183"/>
            <a:ext cx="9839023" cy="1272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Improvement strategies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4E8EFAF-70AE-1E12-189C-EB35E51657E6}"/>
              </a:ext>
            </a:extLst>
          </p:cNvPr>
          <p:cNvSpPr txBox="1">
            <a:spLocks/>
          </p:cNvSpPr>
          <p:nvPr/>
        </p:nvSpPr>
        <p:spPr>
          <a:xfrm>
            <a:off x="1676272" y="4450329"/>
            <a:ext cx="9688413" cy="216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600" b="1" dirty="0"/>
              <a:t>For Personal travel: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Prioritize online booking experience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Offer reliable and fast inflight Wi-Fi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Focus on convenient gate locations</a:t>
            </a:r>
          </a:p>
        </p:txBody>
      </p:sp>
    </p:spTree>
    <p:extLst>
      <p:ext uri="{BB962C8B-B14F-4D97-AF65-F5344CB8AC3E}">
        <p14:creationId xmlns:p14="http://schemas.microsoft.com/office/powerpoint/2010/main" val="30548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E299-F8C2-B943-0431-18467ED17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D7A1DB7-6963-E829-AB72-6E50FB56B6B6}"/>
              </a:ext>
            </a:extLst>
          </p:cNvPr>
          <p:cNvSpPr txBox="1">
            <a:spLocks/>
          </p:cNvSpPr>
          <p:nvPr/>
        </p:nvSpPr>
        <p:spPr>
          <a:xfrm>
            <a:off x="1381748" y="1460778"/>
            <a:ext cx="9688413" cy="3264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600" b="1" dirty="0"/>
              <a:t>High-impact changes to prioritize: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b="1" dirty="0"/>
              <a:t>Punctuality: </a:t>
            </a:r>
            <a:r>
              <a:rPr lang="en-US" sz="2600" dirty="0"/>
              <a:t>Minimizing delays is crucial for all travelers  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b="1" dirty="0"/>
              <a:t>Reliable Wi-Fi: </a:t>
            </a:r>
            <a:r>
              <a:rPr lang="en-US" sz="2600" dirty="0"/>
              <a:t>Essential for business travelers and increasingly important for leisure travelers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b="1" dirty="0"/>
              <a:t>Seamless Online Booking: </a:t>
            </a:r>
            <a:r>
              <a:rPr lang="en-US" sz="2600" dirty="0"/>
              <a:t>A user-friendly experience is key to satisfaction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459E8A7-0AAD-310F-37F0-160CC0F3B259}"/>
              </a:ext>
            </a:extLst>
          </p:cNvPr>
          <p:cNvSpPr txBox="1">
            <a:spLocks/>
          </p:cNvSpPr>
          <p:nvPr/>
        </p:nvSpPr>
        <p:spPr>
          <a:xfrm>
            <a:off x="1381748" y="246183"/>
            <a:ext cx="10215166" cy="1272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Prioritizing strategies and</a:t>
            </a:r>
            <a:br>
              <a:rPr lang="en-US" sz="4000" dirty="0"/>
            </a:br>
            <a:r>
              <a:rPr lang="en-US" sz="4000" dirty="0"/>
              <a:t>	        implementation considerations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9AA37AA-F614-4234-FDB5-824116CEAADC}"/>
              </a:ext>
            </a:extLst>
          </p:cNvPr>
          <p:cNvSpPr txBox="1">
            <a:spLocks/>
          </p:cNvSpPr>
          <p:nvPr/>
        </p:nvSpPr>
        <p:spPr>
          <a:xfrm>
            <a:off x="1381749" y="4421300"/>
            <a:ext cx="9184652" cy="24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US" sz="2600" b="1" dirty="0"/>
              <a:t>For the implementation: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Define specific steps, allocate resources, and delegate tasks for each improvement initiative.    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2600" dirty="0"/>
              <a:t>Track progress and measure the impact of changes on passenger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305935743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{F05B3105-71A6-4579-94A5-5AFF3E037375}tf89118109_win32</Template>
  <TotalTime>129</TotalTime>
  <Words>403</Words>
  <Application>Microsoft Office PowerPoint</Application>
  <PresentationFormat>Szélesvásznú</PresentationFormat>
  <Paragraphs>65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Arial Nova Light</vt:lpstr>
      <vt:lpstr>Calibri</vt:lpstr>
      <vt:lpstr>Elephant</vt:lpstr>
      <vt:lpstr>ModOverlayVTI</vt:lpstr>
      <vt:lpstr>Airline passenger satisfaction analysis</vt:lpstr>
      <vt:lpstr>The problem</vt:lpstr>
      <vt:lpstr>Data overview </vt:lpstr>
      <vt:lpstr>Data preprocessing and      correlation analysis</vt:lpstr>
      <vt:lpstr>PowerPoint-bemutató</vt:lpstr>
      <vt:lpstr>PowerPoint-bemutató</vt:lpstr>
      <vt:lpstr>PowerPoint-bemutató</vt:lpstr>
      <vt:lpstr>PowerPoint-bemutató</vt:lpstr>
      <vt:lpstr>PowerPoint-bemutató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Szabó Ákos</dc:creator>
  <cp:lastModifiedBy>Szabó Ákos</cp:lastModifiedBy>
  <cp:revision>3</cp:revision>
  <dcterms:created xsi:type="dcterms:W3CDTF">2024-11-28T08:58:45Z</dcterms:created>
  <dcterms:modified xsi:type="dcterms:W3CDTF">2024-11-28T11:07:53Z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