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6" r:id="rId4"/>
    <p:sldId id="262" r:id="rId5"/>
    <p:sldId id="263" r:id="rId6"/>
    <p:sldId id="264" r:id="rId7"/>
    <p:sldId id="267" r:id="rId8"/>
    <p:sldId id="269" r:id="rId9"/>
    <p:sldId id="270" r:id="rId10"/>
    <p:sldId id="271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Apple App Store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avg_rating_count_app!$C$1</c:f>
              <c:strCache>
                <c:ptCount val="1"/>
                <c:pt idx="0">
                  <c:v>Share of Content Rating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69-4AD1-B3B6-7FCBCFFB28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69-4AD1-B3B6-7FCBCFFB28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69-4AD1-B3B6-7FCBCFFB289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69-4AD1-B3B6-7FCBCFFB289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avg_rating_count_app!$A$2:$A$5</c:f>
              <c:strCache>
                <c:ptCount val="4"/>
                <c:pt idx="0">
                  <c:v>9+</c:v>
                </c:pt>
                <c:pt idx="1">
                  <c:v>12+</c:v>
                </c:pt>
                <c:pt idx="2">
                  <c:v>4+</c:v>
                </c:pt>
                <c:pt idx="3">
                  <c:v>17+</c:v>
                </c:pt>
              </c:strCache>
            </c:strRef>
          </c:cat>
          <c:val>
            <c:numRef>
              <c:f>avg_rating_count_app!$C$2:$C$5</c:f>
              <c:numCache>
                <c:formatCode>0%</c:formatCode>
                <c:ptCount val="4"/>
                <c:pt idx="0">
                  <c:v>0.13714047519799916</c:v>
                </c:pt>
                <c:pt idx="1">
                  <c:v>0.16048353480616923</c:v>
                </c:pt>
                <c:pt idx="2">
                  <c:v>0.61595109073224952</c:v>
                </c:pt>
                <c:pt idx="3">
                  <c:v>8.6424899263582045E-2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69-4AD1-B3B6-7FCBCFFB289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Google Play Store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avg_rating_count_app!$C$8</c:f>
              <c:strCache>
                <c:ptCount val="1"/>
                <c:pt idx="0">
                  <c:v>Share of Content Rating Google Play Store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0F-4E5D-8B82-0C6EF1737A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0F-4E5D-8B82-0C6EF1737A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00F-4E5D-8B82-0C6EF1737A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00F-4E5D-8B82-0C6EF1737AE2}"/>
              </c:ext>
            </c:extLst>
          </c:dPt>
          <c:dLbls>
            <c:dLbl>
              <c:idx val="0"/>
              <c:layout>
                <c:manualLayout>
                  <c:x val="-1.4016129801956573E-2"/>
                  <c:y val="0.1313469476823480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0F-4E5D-8B82-0C6EF1737A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avg_rating_count_app!$A$10:$A$13</c:f>
              <c:strCache>
                <c:ptCount val="4"/>
                <c:pt idx="0">
                  <c:v>Everyone 10+</c:v>
                </c:pt>
                <c:pt idx="1">
                  <c:v>Teen</c:v>
                </c:pt>
                <c:pt idx="2">
                  <c:v>Everyone</c:v>
                </c:pt>
                <c:pt idx="3">
                  <c:v>Mature 17+</c:v>
                </c:pt>
              </c:strCache>
            </c:strRef>
          </c:cat>
          <c:val>
            <c:numRef>
              <c:f>avg_rating_count_app!$C$10:$C$13</c:f>
              <c:numCache>
                <c:formatCode>0%</c:formatCode>
                <c:ptCount val="4"/>
                <c:pt idx="0">
                  <c:v>3.8198929691825062E-2</c:v>
                </c:pt>
                <c:pt idx="1">
                  <c:v>0.11145967890754752</c:v>
                </c:pt>
                <c:pt idx="2">
                  <c:v>0.80402288245063669</c:v>
                </c:pt>
                <c:pt idx="3">
                  <c:v>4.6041705111644217E-2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00F-4E5D-8B82-0C6EF1737AE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Appstore AVG Ratings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app_store_rating_metrics!$C$1</c:f>
              <c:strCache>
                <c:ptCount val="1"/>
                <c:pt idx="0">
                  <c:v>avg_rating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6000"/>
                    <a:shade val="85000"/>
                    <a:satMod val="130000"/>
                  </a:schemeClr>
                </a:gs>
                <a:gs pos="34000">
                  <a:schemeClr val="accent1">
                    <a:shade val="86000"/>
                    <a:shade val="87000"/>
                    <a:satMod val="125000"/>
                  </a:schemeClr>
                </a:gs>
                <a:gs pos="70000">
                  <a:schemeClr val="accent1">
                    <a:shade val="86000"/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shade val="86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app_store_rating_metrics!$A$2:$A$5</c:f>
              <c:strCache>
                <c:ptCount val="4"/>
                <c:pt idx="0">
                  <c:v>9+</c:v>
                </c:pt>
                <c:pt idx="1">
                  <c:v>12+</c:v>
                </c:pt>
                <c:pt idx="2">
                  <c:v>4+</c:v>
                </c:pt>
                <c:pt idx="3">
                  <c:v>17+</c:v>
                </c:pt>
              </c:strCache>
            </c:strRef>
          </c:cat>
          <c:val>
            <c:numRef>
              <c:f>app_store_rating_metrics!$C$2:$C$5</c:f>
              <c:numCache>
                <c:formatCode>General</c:formatCode>
                <c:ptCount val="4"/>
                <c:pt idx="0">
                  <c:v>3.77</c:v>
                </c:pt>
                <c:pt idx="1">
                  <c:v>3.57</c:v>
                </c:pt>
                <c:pt idx="2">
                  <c:v>3.57</c:v>
                </c:pt>
                <c:pt idx="3">
                  <c:v>2.76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1-45FD-9246-15E330876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148143"/>
        <c:axId val="139014939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app_store_rating_metrics!$B$1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hade val="58000"/>
                          <a:shade val="85000"/>
                          <a:satMod val="130000"/>
                        </a:schemeClr>
                      </a:gs>
                      <a:gs pos="34000">
                        <a:schemeClr val="accent1">
                          <a:shade val="58000"/>
                          <a:shade val="87000"/>
                          <a:satMod val="125000"/>
                        </a:schemeClr>
                      </a:gs>
                      <a:gs pos="70000">
                        <a:schemeClr val="accent1">
                          <a:shade val="58000"/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1">
                          <a:shade val="58000"/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app_store_rating_metrics!$A$2:$A$5</c15:sqref>
                        </c15:formulaRef>
                      </c:ext>
                    </c:extLst>
                    <c:strCache>
                      <c:ptCount val="4"/>
                      <c:pt idx="0">
                        <c:v>9+</c:v>
                      </c:pt>
                      <c:pt idx="1">
                        <c:v>12+</c:v>
                      </c:pt>
                      <c:pt idx="2">
                        <c:v>4+</c:v>
                      </c:pt>
                      <c:pt idx="3">
                        <c:v>17+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app_store_rating_metrics!$B$2:$B$5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987</c:v>
                      </c:pt>
                      <c:pt idx="1">
                        <c:v>1155</c:v>
                      </c:pt>
                      <c:pt idx="2">
                        <c:v>4433</c:v>
                      </c:pt>
                      <c:pt idx="3">
                        <c:v>622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CA1-45FD-9246-15E330876DA8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app_store_rating_metrics!$D$1</c15:sqref>
                        </c15:formulaRef>
                      </c:ext>
                    </c:extLst>
                    <c:strCache>
                      <c:ptCount val="1"/>
                      <c:pt idx="0">
                        <c:v>high_rated_total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tint val="86000"/>
                          <a:shade val="85000"/>
                          <a:satMod val="130000"/>
                        </a:schemeClr>
                      </a:gs>
                      <a:gs pos="34000">
                        <a:schemeClr val="accent1">
                          <a:tint val="86000"/>
                          <a:shade val="87000"/>
                          <a:satMod val="125000"/>
                        </a:schemeClr>
                      </a:gs>
                      <a:gs pos="70000">
                        <a:schemeClr val="accent1">
                          <a:tint val="86000"/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1">
                          <a:tint val="86000"/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app_store_rating_metrics!$A$2:$A$5</c15:sqref>
                        </c15:formulaRef>
                      </c:ext>
                    </c:extLst>
                    <c:strCache>
                      <c:ptCount val="4"/>
                      <c:pt idx="0">
                        <c:v>9+</c:v>
                      </c:pt>
                      <c:pt idx="1">
                        <c:v>12+</c:v>
                      </c:pt>
                      <c:pt idx="2">
                        <c:v>4+</c:v>
                      </c:pt>
                      <c:pt idx="3">
                        <c:v>17+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app_store_rating_metrics!$D$2:$D$5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504</c:v>
                      </c:pt>
                      <c:pt idx="1">
                        <c:v>543</c:v>
                      </c:pt>
                      <c:pt idx="2">
                        <c:v>1928</c:v>
                      </c:pt>
                      <c:pt idx="3">
                        <c:v>180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CA1-45FD-9246-15E330876DA8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0149807"/>
        <c:axId val="1390148975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app_store_rating_metrics!$E$1</c15:sqref>
                        </c15:formulaRef>
                      </c:ext>
                    </c:extLst>
                    <c:strCache>
                      <c:ptCount val="1"/>
                      <c:pt idx="0">
                        <c:v>pct_highly_rated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tint val="58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app_store_rating_metrics!$A$2:$A$5</c15:sqref>
                        </c15:formulaRef>
                      </c:ext>
                    </c:extLst>
                    <c:strCache>
                      <c:ptCount val="4"/>
                      <c:pt idx="0">
                        <c:v>9+</c:v>
                      </c:pt>
                      <c:pt idx="1">
                        <c:v>12+</c:v>
                      </c:pt>
                      <c:pt idx="2">
                        <c:v>4+</c:v>
                      </c:pt>
                      <c:pt idx="3">
                        <c:v>17+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app_store_rating_metrics!$E$2:$E$5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0.51</c:v>
                      </c:pt>
                      <c:pt idx="1">
                        <c:v>0.47</c:v>
                      </c:pt>
                      <c:pt idx="2">
                        <c:v>0.43</c:v>
                      </c:pt>
                      <c:pt idx="3">
                        <c:v>0.28999999999999998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7CA1-45FD-9246-15E330876DA8}"/>
                  </c:ext>
                </c:extLst>
              </c15:ser>
            </c15:filteredLineSeries>
          </c:ext>
        </c:extLst>
      </c:lineChart>
      <c:catAx>
        <c:axId val="1390148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149391"/>
        <c:crosses val="autoZero"/>
        <c:auto val="1"/>
        <c:lblAlgn val="ctr"/>
        <c:lblOffset val="100"/>
        <c:noMultiLvlLbl val="0"/>
      </c:catAx>
      <c:valAx>
        <c:axId val="13901493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148143"/>
        <c:crosses val="autoZero"/>
        <c:crossBetween val="between"/>
      </c:valAx>
      <c:valAx>
        <c:axId val="1390148975"/>
        <c:scaling>
          <c:orientation val="minMax"/>
        </c:scaling>
        <c:delete val="1"/>
        <c:axPos val="r"/>
        <c:numFmt formatCode="0%" sourceLinked="1"/>
        <c:majorTickMark val="none"/>
        <c:minorTickMark val="none"/>
        <c:tickLblPos val="nextTo"/>
        <c:crossAx val="1390149807"/>
        <c:crosses val="max"/>
        <c:crossBetween val="between"/>
      </c:valAx>
      <c:catAx>
        <c:axId val="1390149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901489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Playstore AVG Ratings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playstore_rating_metrics!$C$1</c:f>
              <c:strCache>
                <c:ptCount val="1"/>
                <c:pt idx="0">
                  <c:v>avg_rating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86000"/>
                    <a:shade val="85000"/>
                    <a:satMod val="130000"/>
                  </a:schemeClr>
                </a:gs>
                <a:gs pos="34000">
                  <a:schemeClr val="accent4">
                    <a:shade val="86000"/>
                    <a:shade val="87000"/>
                    <a:satMod val="125000"/>
                  </a:schemeClr>
                </a:gs>
                <a:gs pos="70000">
                  <a:schemeClr val="accent4">
                    <a:shade val="86000"/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shade val="86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playstore_rating_metrics!$A$2:$A$6</c:f>
              <c:strCache>
                <c:ptCount val="4"/>
                <c:pt idx="0">
                  <c:v>Everyone 10+</c:v>
                </c:pt>
                <c:pt idx="1">
                  <c:v>Teen</c:v>
                </c:pt>
                <c:pt idx="2">
                  <c:v>Everyone</c:v>
                </c:pt>
                <c:pt idx="3">
                  <c:v>Mature 17+</c:v>
                </c:pt>
              </c:strCache>
            </c:strRef>
          </c:cat>
          <c:val>
            <c:numRef>
              <c:f>playstore_rating_metrics!$C$2:$C$6</c:f>
              <c:numCache>
                <c:formatCode>General</c:formatCode>
                <c:ptCount val="4"/>
                <c:pt idx="0">
                  <c:v>4.26</c:v>
                </c:pt>
                <c:pt idx="1">
                  <c:v>4.2300000000000004</c:v>
                </c:pt>
                <c:pt idx="2">
                  <c:v>4.1900000000000004</c:v>
                </c:pt>
                <c:pt idx="3">
                  <c:v>4.12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43-4F34-A4AD-7EEF5BB26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90121519"/>
        <c:axId val="139013067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playstore_rating_metrics!$B$1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hade val="58000"/>
                          <a:shade val="85000"/>
                          <a:satMod val="130000"/>
                        </a:schemeClr>
                      </a:gs>
                      <a:gs pos="34000">
                        <a:schemeClr val="accent4">
                          <a:shade val="58000"/>
                          <a:shade val="87000"/>
                          <a:satMod val="125000"/>
                        </a:schemeClr>
                      </a:gs>
                      <a:gs pos="70000">
                        <a:schemeClr val="accent4">
                          <a:shade val="58000"/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4">
                          <a:shade val="58000"/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playstore_rating_metrics!$A$2:$A$6</c15:sqref>
                        </c15:formulaRef>
                      </c:ext>
                    </c:extLst>
                    <c:strCache>
                      <c:ptCount val="4"/>
                      <c:pt idx="0">
                        <c:v>Everyone 10+</c:v>
                      </c:pt>
                      <c:pt idx="1">
                        <c:v>Teen</c:v>
                      </c:pt>
                      <c:pt idx="2">
                        <c:v>Everyone</c:v>
                      </c:pt>
                      <c:pt idx="3">
                        <c:v>Mature 17+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playstore_rating_metrics!$B$2:$B$6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414</c:v>
                      </c:pt>
                      <c:pt idx="1">
                        <c:v>1208</c:v>
                      </c:pt>
                      <c:pt idx="2">
                        <c:v>8714</c:v>
                      </c:pt>
                      <c:pt idx="3">
                        <c:v>499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743-4F34-A4AD-7EEF5BB26F52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playstore_rating_metrics!$D$1</c15:sqref>
                        </c15:formulaRef>
                      </c:ext>
                    </c:extLst>
                    <c:strCache>
                      <c:ptCount val="1"/>
                      <c:pt idx="0">
                        <c:v>high_rated_total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86000"/>
                          <a:shade val="85000"/>
                          <a:satMod val="130000"/>
                        </a:schemeClr>
                      </a:gs>
                      <a:gs pos="34000">
                        <a:schemeClr val="accent4">
                          <a:tint val="86000"/>
                          <a:shade val="87000"/>
                          <a:satMod val="125000"/>
                        </a:schemeClr>
                      </a:gs>
                      <a:gs pos="70000">
                        <a:schemeClr val="accent4">
                          <a:tint val="86000"/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4">
                          <a:tint val="86000"/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playstore_rating_metrics!$A$2:$A$6</c15:sqref>
                        </c15:formulaRef>
                      </c:ext>
                    </c:extLst>
                    <c:strCache>
                      <c:ptCount val="4"/>
                      <c:pt idx="0">
                        <c:v>Everyone 10+</c:v>
                      </c:pt>
                      <c:pt idx="1">
                        <c:v>Teen</c:v>
                      </c:pt>
                      <c:pt idx="2">
                        <c:v>Everyone</c:v>
                      </c:pt>
                      <c:pt idx="3">
                        <c:v>Mature 17+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playstore_rating_metrics!$D$2:$D$6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88</c:v>
                      </c:pt>
                      <c:pt idx="1">
                        <c:v>275</c:v>
                      </c:pt>
                      <c:pt idx="2">
                        <c:v>2099</c:v>
                      </c:pt>
                      <c:pt idx="3">
                        <c:v>87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743-4F34-A4AD-7EEF5BB26F52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playstore_rating_metrics!$E$1</c15:sqref>
                        </c15:formulaRef>
                      </c:ext>
                    </c:extLst>
                    <c:strCache>
                      <c:ptCount val="1"/>
                      <c:pt idx="0">
                        <c:v>pct_high_rated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58000"/>
                          <a:shade val="85000"/>
                          <a:satMod val="130000"/>
                        </a:schemeClr>
                      </a:gs>
                      <a:gs pos="34000">
                        <a:schemeClr val="accent4">
                          <a:tint val="58000"/>
                          <a:shade val="87000"/>
                          <a:satMod val="125000"/>
                        </a:schemeClr>
                      </a:gs>
                      <a:gs pos="70000">
                        <a:schemeClr val="accent4">
                          <a:tint val="58000"/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4">
                          <a:tint val="58000"/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playstore_rating_metrics!$A$2:$A$6</c15:sqref>
                        </c15:formulaRef>
                      </c:ext>
                    </c:extLst>
                    <c:strCache>
                      <c:ptCount val="4"/>
                      <c:pt idx="0">
                        <c:v>Everyone 10+</c:v>
                      </c:pt>
                      <c:pt idx="1">
                        <c:v>Teen</c:v>
                      </c:pt>
                      <c:pt idx="2">
                        <c:v>Everyone</c:v>
                      </c:pt>
                      <c:pt idx="3">
                        <c:v>Mature 17+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playstore_rating_metrics!$E$2:$E$6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0.21</c:v>
                      </c:pt>
                      <c:pt idx="1">
                        <c:v>0.23</c:v>
                      </c:pt>
                      <c:pt idx="2">
                        <c:v>0.24</c:v>
                      </c:pt>
                      <c:pt idx="3">
                        <c:v>0.17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743-4F34-A4AD-7EEF5BB26F52}"/>
                  </c:ext>
                </c:extLst>
              </c15:ser>
            </c15:filteredBarSeries>
          </c:ext>
        </c:extLst>
      </c:barChart>
      <c:catAx>
        <c:axId val="1390121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130671"/>
        <c:crosses val="autoZero"/>
        <c:auto val="1"/>
        <c:lblAlgn val="ctr"/>
        <c:lblOffset val="100"/>
        <c:noMultiLvlLbl val="0"/>
      </c:catAx>
      <c:valAx>
        <c:axId val="1390130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121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43FDEF-5C9B-42F9-97C7-DA32515A370C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41D6D61-D738-4B2D-ADFF-90CFFFCF0ACE}">
      <dgm:prSet/>
      <dgm:spPr/>
      <dgm:t>
        <a:bodyPr/>
        <a:lstStyle/>
        <a:p>
          <a:r>
            <a:rPr lang="en-US" dirty="0"/>
            <a:t>Christian Mack – Team Lead</a:t>
          </a:r>
        </a:p>
      </dgm:t>
    </dgm:pt>
    <dgm:pt modelId="{B46FF745-1DD6-4461-AA11-D77AC9DBE69A}" type="parTrans" cxnId="{0F966007-8483-46CE-8729-4A124D9800AE}">
      <dgm:prSet/>
      <dgm:spPr/>
      <dgm:t>
        <a:bodyPr/>
        <a:lstStyle/>
        <a:p>
          <a:endParaRPr lang="en-US"/>
        </a:p>
      </dgm:t>
    </dgm:pt>
    <dgm:pt modelId="{5E06BE9E-4706-41FF-9CF9-E18249971166}" type="sibTrans" cxnId="{0F966007-8483-46CE-8729-4A124D9800AE}">
      <dgm:prSet/>
      <dgm:spPr/>
      <dgm:t>
        <a:bodyPr/>
        <a:lstStyle/>
        <a:p>
          <a:endParaRPr lang="en-US"/>
        </a:p>
      </dgm:t>
    </dgm:pt>
    <dgm:pt modelId="{F9762961-164A-422F-804A-480E83795FDA}">
      <dgm:prSet/>
      <dgm:spPr/>
      <dgm:t>
        <a:bodyPr/>
        <a:lstStyle/>
        <a:p>
          <a:r>
            <a:rPr lang="en-US"/>
            <a:t>Derek Price – Data Analyst</a:t>
          </a:r>
        </a:p>
      </dgm:t>
    </dgm:pt>
    <dgm:pt modelId="{8379A767-DB7B-4EDF-8CC3-3798D409F822}" type="parTrans" cxnId="{06E7E528-7C12-4757-B2E6-15D1EC88952E}">
      <dgm:prSet/>
      <dgm:spPr/>
      <dgm:t>
        <a:bodyPr/>
        <a:lstStyle/>
        <a:p>
          <a:endParaRPr lang="en-US"/>
        </a:p>
      </dgm:t>
    </dgm:pt>
    <dgm:pt modelId="{08B1E8DC-263D-43B9-9E6B-F5B968522F5C}" type="sibTrans" cxnId="{06E7E528-7C12-4757-B2E6-15D1EC88952E}">
      <dgm:prSet/>
      <dgm:spPr/>
      <dgm:t>
        <a:bodyPr/>
        <a:lstStyle/>
        <a:p>
          <a:endParaRPr lang="en-US"/>
        </a:p>
      </dgm:t>
    </dgm:pt>
    <dgm:pt modelId="{8BD478FB-DC5F-47F6-ADAD-42E3CD2579CD}">
      <dgm:prSet/>
      <dgm:spPr/>
      <dgm:t>
        <a:bodyPr/>
        <a:lstStyle/>
        <a:p>
          <a:r>
            <a:rPr lang="en-US"/>
            <a:t>Michael Ferral – Data Analyst</a:t>
          </a:r>
        </a:p>
      </dgm:t>
    </dgm:pt>
    <dgm:pt modelId="{2C1A96D0-8851-4C71-9AAC-87FCB03480A2}" type="parTrans" cxnId="{EFEBB607-8967-466F-B367-7E972F7B50B6}">
      <dgm:prSet/>
      <dgm:spPr/>
      <dgm:t>
        <a:bodyPr/>
        <a:lstStyle/>
        <a:p>
          <a:endParaRPr lang="en-US"/>
        </a:p>
      </dgm:t>
    </dgm:pt>
    <dgm:pt modelId="{58AFA5F5-24E8-4A76-A2CF-6D2146E8AA6E}" type="sibTrans" cxnId="{EFEBB607-8967-466F-B367-7E972F7B50B6}">
      <dgm:prSet/>
      <dgm:spPr/>
      <dgm:t>
        <a:bodyPr/>
        <a:lstStyle/>
        <a:p>
          <a:endParaRPr lang="en-US"/>
        </a:p>
      </dgm:t>
    </dgm:pt>
    <dgm:pt modelId="{6ACBE639-3180-4050-8286-6B1E8CD1160D}">
      <dgm:prSet/>
      <dgm:spPr/>
      <dgm:t>
        <a:bodyPr/>
        <a:lstStyle/>
        <a:p>
          <a:r>
            <a:rPr lang="en-US"/>
            <a:t>Robert LaNier – Data Analyst</a:t>
          </a:r>
        </a:p>
      </dgm:t>
    </dgm:pt>
    <dgm:pt modelId="{4CFD375B-271F-49A5-8A00-AEC731A8EC70}" type="parTrans" cxnId="{DAB6B934-A7EE-4CF4-B63C-28BB1B905105}">
      <dgm:prSet/>
      <dgm:spPr/>
      <dgm:t>
        <a:bodyPr/>
        <a:lstStyle/>
        <a:p>
          <a:endParaRPr lang="en-US"/>
        </a:p>
      </dgm:t>
    </dgm:pt>
    <dgm:pt modelId="{F98D55E8-82CD-4C13-9745-363FDB3C881F}" type="sibTrans" cxnId="{DAB6B934-A7EE-4CF4-B63C-28BB1B905105}">
      <dgm:prSet/>
      <dgm:spPr/>
      <dgm:t>
        <a:bodyPr/>
        <a:lstStyle/>
        <a:p>
          <a:endParaRPr lang="en-US"/>
        </a:p>
      </dgm:t>
    </dgm:pt>
    <dgm:pt modelId="{8B7696CA-F5E8-4674-9F55-5A5A24615C3E}" type="pres">
      <dgm:prSet presAssocID="{7743FDEF-5C9B-42F9-97C7-DA32515A370C}" presName="linear" presStyleCnt="0">
        <dgm:presLayoutVars>
          <dgm:dir/>
          <dgm:animLvl val="lvl"/>
          <dgm:resizeHandles val="exact"/>
        </dgm:presLayoutVars>
      </dgm:prSet>
      <dgm:spPr/>
    </dgm:pt>
    <dgm:pt modelId="{C2FD087E-4300-4C4C-9E44-96684B208A3D}" type="pres">
      <dgm:prSet presAssocID="{D41D6D61-D738-4B2D-ADFF-90CFFFCF0ACE}" presName="parentLin" presStyleCnt="0"/>
      <dgm:spPr/>
    </dgm:pt>
    <dgm:pt modelId="{D4399AF2-B14B-4BE2-B5EC-F27EF3932722}" type="pres">
      <dgm:prSet presAssocID="{D41D6D61-D738-4B2D-ADFF-90CFFFCF0ACE}" presName="parentLeftMargin" presStyleLbl="node1" presStyleIdx="0" presStyleCnt="4"/>
      <dgm:spPr/>
    </dgm:pt>
    <dgm:pt modelId="{A27D0206-CB66-43AE-98C2-07C6AC18179C}" type="pres">
      <dgm:prSet presAssocID="{D41D6D61-D738-4B2D-ADFF-90CFFFCF0A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53B4B06-D674-466E-B36C-2F233880E385}" type="pres">
      <dgm:prSet presAssocID="{D41D6D61-D738-4B2D-ADFF-90CFFFCF0ACE}" presName="negativeSpace" presStyleCnt="0"/>
      <dgm:spPr/>
    </dgm:pt>
    <dgm:pt modelId="{36B0B9B5-0AFD-45FE-BA77-417E5898C244}" type="pres">
      <dgm:prSet presAssocID="{D41D6D61-D738-4B2D-ADFF-90CFFFCF0ACE}" presName="childText" presStyleLbl="conFgAcc1" presStyleIdx="0" presStyleCnt="4">
        <dgm:presLayoutVars>
          <dgm:bulletEnabled val="1"/>
        </dgm:presLayoutVars>
      </dgm:prSet>
      <dgm:spPr/>
    </dgm:pt>
    <dgm:pt modelId="{3D1DFE25-7A09-4518-A81A-47AA9413ED33}" type="pres">
      <dgm:prSet presAssocID="{5E06BE9E-4706-41FF-9CF9-E18249971166}" presName="spaceBetweenRectangles" presStyleCnt="0"/>
      <dgm:spPr/>
    </dgm:pt>
    <dgm:pt modelId="{F62C8B80-C786-47BC-945B-FBE440F1068A}" type="pres">
      <dgm:prSet presAssocID="{F9762961-164A-422F-804A-480E83795FDA}" presName="parentLin" presStyleCnt="0"/>
      <dgm:spPr/>
    </dgm:pt>
    <dgm:pt modelId="{D6ADC702-96A0-4145-B5C7-43FF4AD4E9DB}" type="pres">
      <dgm:prSet presAssocID="{F9762961-164A-422F-804A-480E83795FDA}" presName="parentLeftMargin" presStyleLbl="node1" presStyleIdx="0" presStyleCnt="4"/>
      <dgm:spPr/>
    </dgm:pt>
    <dgm:pt modelId="{F6640668-7E84-4177-8838-C031FF22BABD}" type="pres">
      <dgm:prSet presAssocID="{F9762961-164A-422F-804A-480E83795FD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7BCADF-7C72-4994-AD27-1476D3BE5C0C}" type="pres">
      <dgm:prSet presAssocID="{F9762961-164A-422F-804A-480E83795FDA}" presName="negativeSpace" presStyleCnt="0"/>
      <dgm:spPr/>
    </dgm:pt>
    <dgm:pt modelId="{03D966FE-DE7D-4A2E-BDF2-9E717CAFA6CB}" type="pres">
      <dgm:prSet presAssocID="{F9762961-164A-422F-804A-480E83795FDA}" presName="childText" presStyleLbl="conFgAcc1" presStyleIdx="1" presStyleCnt="4">
        <dgm:presLayoutVars>
          <dgm:bulletEnabled val="1"/>
        </dgm:presLayoutVars>
      </dgm:prSet>
      <dgm:spPr/>
    </dgm:pt>
    <dgm:pt modelId="{2805896D-496D-4D37-9871-F18243AE0F06}" type="pres">
      <dgm:prSet presAssocID="{08B1E8DC-263D-43B9-9E6B-F5B968522F5C}" presName="spaceBetweenRectangles" presStyleCnt="0"/>
      <dgm:spPr/>
    </dgm:pt>
    <dgm:pt modelId="{22BD3CED-2C67-4ECE-8C2D-D5C1375F81A2}" type="pres">
      <dgm:prSet presAssocID="{8BD478FB-DC5F-47F6-ADAD-42E3CD2579CD}" presName="parentLin" presStyleCnt="0"/>
      <dgm:spPr/>
    </dgm:pt>
    <dgm:pt modelId="{A52AED0B-51BB-49EA-8895-37CD67C2C209}" type="pres">
      <dgm:prSet presAssocID="{8BD478FB-DC5F-47F6-ADAD-42E3CD2579CD}" presName="parentLeftMargin" presStyleLbl="node1" presStyleIdx="1" presStyleCnt="4"/>
      <dgm:spPr/>
    </dgm:pt>
    <dgm:pt modelId="{03755200-9E85-451C-8C28-0975B440E167}" type="pres">
      <dgm:prSet presAssocID="{8BD478FB-DC5F-47F6-ADAD-42E3CD2579C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ACBC04-3A34-4915-A69D-30A145C8C086}" type="pres">
      <dgm:prSet presAssocID="{8BD478FB-DC5F-47F6-ADAD-42E3CD2579CD}" presName="negativeSpace" presStyleCnt="0"/>
      <dgm:spPr/>
    </dgm:pt>
    <dgm:pt modelId="{D1C1463C-4374-43EE-9066-C7AFD196D8C0}" type="pres">
      <dgm:prSet presAssocID="{8BD478FB-DC5F-47F6-ADAD-42E3CD2579CD}" presName="childText" presStyleLbl="conFgAcc1" presStyleIdx="2" presStyleCnt="4">
        <dgm:presLayoutVars>
          <dgm:bulletEnabled val="1"/>
        </dgm:presLayoutVars>
      </dgm:prSet>
      <dgm:spPr/>
    </dgm:pt>
    <dgm:pt modelId="{94A745D2-15BE-4F2D-8D20-661AD73719BF}" type="pres">
      <dgm:prSet presAssocID="{58AFA5F5-24E8-4A76-A2CF-6D2146E8AA6E}" presName="spaceBetweenRectangles" presStyleCnt="0"/>
      <dgm:spPr/>
    </dgm:pt>
    <dgm:pt modelId="{77890652-11D5-4EA0-BFC3-274AE687A674}" type="pres">
      <dgm:prSet presAssocID="{6ACBE639-3180-4050-8286-6B1E8CD1160D}" presName="parentLin" presStyleCnt="0"/>
      <dgm:spPr/>
    </dgm:pt>
    <dgm:pt modelId="{27070355-0B25-4891-93C1-3272CFABC5FD}" type="pres">
      <dgm:prSet presAssocID="{6ACBE639-3180-4050-8286-6B1E8CD1160D}" presName="parentLeftMargin" presStyleLbl="node1" presStyleIdx="2" presStyleCnt="4"/>
      <dgm:spPr/>
    </dgm:pt>
    <dgm:pt modelId="{DF6D1B9D-7B70-4089-BEFA-85E8EDDAD769}" type="pres">
      <dgm:prSet presAssocID="{6ACBE639-3180-4050-8286-6B1E8CD1160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A409DE5-6DF6-4125-A14F-ADCF10AEA35A}" type="pres">
      <dgm:prSet presAssocID="{6ACBE639-3180-4050-8286-6B1E8CD1160D}" presName="negativeSpace" presStyleCnt="0"/>
      <dgm:spPr/>
    </dgm:pt>
    <dgm:pt modelId="{1DC8B2D0-1489-492D-BC08-78D65542FAB5}" type="pres">
      <dgm:prSet presAssocID="{6ACBE639-3180-4050-8286-6B1E8CD1160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F966007-8483-46CE-8729-4A124D9800AE}" srcId="{7743FDEF-5C9B-42F9-97C7-DA32515A370C}" destId="{D41D6D61-D738-4B2D-ADFF-90CFFFCF0ACE}" srcOrd="0" destOrd="0" parTransId="{B46FF745-1DD6-4461-AA11-D77AC9DBE69A}" sibTransId="{5E06BE9E-4706-41FF-9CF9-E18249971166}"/>
    <dgm:cxn modelId="{EFEBB607-8967-466F-B367-7E972F7B50B6}" srcId="{7743FDEF-5C9B-42F9-97C7-DA32515A370C}" destId="{8BD478FB-DC5F-47F6-ADAD-42E3CD2579CD}" srcOrd="2" destOrd="0" parTransId="{2C1A96D0-8851-4C71-9AAC-87FCB03480A2}" sibTransId="{58AFA5F5-24E8-4A76-A2CF-6D2146E8AA6E}"/>
    <dgm:cxn modelId="{06E7E528-7C12-4757-B2E6-15D1EC88952E}" srcId="{7743FDEF-5C9B-42F9-97C7-DA32515A370C}" destId="{F9762961-164A-422F-804A-480E83795FDA}" srcOrd="1" destOrd="0" parTransId="{8379A767-DB7B-4EDF-8CC3-3798D409F822}" sibTransId="{08B1E8DC-263D-43B9-9E6B-F5B968522F5C}"/>
    <dgm:cxn modelId="{748C4932-B25F-457A-BF98-6270FE97F559}" type="presOf" srcId="{8BD478FB-DC5F-47F6-ADAD-42E3CD2579CD}" destId="{03755200-9E85-451C-8C28-0975B440E167}" srcOrd="1" destOrd="0" presId="urn:microsoft.com/office/officeart/2005/8/layout/list1"/>
    <dgm:cxn modelId="{DAB6B934-A7EE-4CF4-B63C-28BB1B905105}" srcId="{7743FDEF-5C9B-42F9-97C7-DA32515A370C}" destId="{6ACBE639-3180-4050-8286-6B1E8CD1160D}" srcOrd="3" destOrd="0" parTransId="{4CFD375B-271F-49A5-8A00-AEC731A8EC70}" sibTransId="{F98D55E8-82CD-4C13-9745-363FDB3C881F}"/>
    <dgm:cxn modelId="{0AB5E05C-9950-4562-B1B7-E252842F7C25}" type="presOf" srcId="{6ACBE639-3180-4050-8286-6B1E8CD1160D}" destId="{DF6D1B9D-7B70-4089-BEFA-85E8EDDAD769}" srcOrd="1" destOrd="0" presId="urn:microsoft.com/office/officeart/2005/8/layout/list1"/>
    <dgm:cxn modelId="{BCBDE44B-CE74-4FEF-BFBD-07A968046EF8}" type="presOf" srcId="{6ACBE639-3180-4050-8286-6B1E8CD1160D}" destId="{27070355-0B25-4891-93C1-3272CFABC5FD}" srcOrd="0" destOrd="0" presId="urn:microsoft.com/office/officeart/2005/8/layout/list1"/>
    <dgm:cxn modelId="{C5E35C9E-BFE1-49A7-A49E-B60FAD087A9A}" type="presOf" srcId="{F9762961-164A-422F-804A-480E83795FDA}" destId="{D6ADC702-96A0-4145-B5C7-43FF4AD4E9DB}" srcOrd="0" destOrd="0" presId="urn:microsoft.com/office/officeart/2005/8/layout/list1"/>
    <dgm:cxn modelId="{AAE4FCBA-DFDD-4121-95A7-1FCBC6D1C8E6}" type="presOf" srcId="{7743FDEF-5C9B-42F9-97C7-DA32515A370C}" destId="{8B7696CA-F5E8-4674-9F55-5A5A24615C3E}" srcOrd="0" destOrd="0" presId="urn:microsoft.com/office/officeart/2005/8/layout/list1"/>
    <dgm:cxn modelId="{EFC019BB-0EC8-4AD8-ABB3-7933156D5AB5}" type="presOf" srcId="{F9762961-164A-422F-804A-480E83795FDA}" destId="{F6640668-7E84-4177-8838-C031FF22BABD}" srcOrd="1" destOrd="0" presId="urn:microsoft.com/office/officeart/2005/8/layout/list1"/>
    <dgm:cxn modelId="{CB187BC9-11B1-48FA-8284-945440E3A6E3}" type="presOf" srcId="{8BD478FB-DC5F-47F6-ADAD-42E3CD2579CD}" destId="{A52AED0B-51BB-49EA-8895-37CD67C2C209}" srcOrd="0" destOrd="0" presId="urn:microsoft.com/office/officeart/2005/8/layout/list1"/>
    <dgm:cxn modelId="{2869ABCE-724F-416B-9EBD-187600F1F03B}" type="presOf" srcId="{D41D6D61-D738-4B2D-ADFF-90CFFFCF0ACE}" destId="{A27D0206-CB66-43AE-98C2-07C6AC18179C}" srcOrd="1" destOrd="0" presId="urn:microsoft.com/office/officeart/2005/8/layout/list1"/>
    <dgm:cxn modelId="{4D3A06D3-4AAD-4D1A-BA4F-4DADD9A76680}" type="presOf" srcId="{D41D6D61-D738-4B2D-ADFF-90CFFFCF0ACE}" destId="{D4399AF2-B14B-4BE2-B5EC-F27EF3932722}" srcOrd="0" destOrd="0" presId="urn:microsoft.com/office/officeart/2005/8/layout/list1"/>
    <dgm:cxn modelId="{E2EA6EDE-1D39-436F-B43A-407C2EB6B335}" type="presParOf" srcId="{8B7696CA-F5E8-4674-9F55-5A5A24615C3E}" destId="{C2FD087E-4300-4C4C-9E44-96684B208A3D}" srcOrd="0" destOrd="0" presId="urn:microsoft.com/office/officeart/2005/8/layout/list1"/>
    <dgm:cxn modelId="{16A41BB4-6F92-4D77-98A9-D31F0225206F}" type="presParOf" srcId="{C2FD087E-4300-4C4C-9E44-96684B208A3D}" destId="{D4399AF2-B14B-4BE2-B5EC-F27EF3932722}" srcOrd="0" destOrd="0" presId="urn:microsoft.com/office/officeart/2005/8/layout/list1"/>
    <dgm:cxn modelId="{EF4F1AB1-CA0A-4F85-BFC3-B43CB09A13A1}" type="presParOf" srcId="{C2FD087E-4300-4C4C-9E44-96684B208A3D}" destId="{A27D0206-CB66-43AE-98C2-07C6AC18179C}" srcOrd="1" destOrd="0" presId="urn:microsoft.com/office/officeart/2005/8/layout/list1"/>
    <dgm:cxn modelId="{37FB0A3D-3A8B-4948-9D4E-CA8208DA12E8}" type="presParOf" srcId="{8B7696CA-F5E8-4674-9F55-5A5A24615C3E}" destId="{453B4B06-D674-466E-B36C-2F233880E385}" srcOrd="1" destOrd="0" presId="urn:microsoft.com/office/officeart/2005/8/layout/list1"/>
    <dgm:cxn modelId="{83E007B9-D92C-44A6-BE88-5D73425B1ABF}" type="presParOf" srcId="{8B7696CA-F5E8-4674-9F55-5A5A24615C3E}" destId="{36B0B9B5-0AFD-45FE-BA77-417E5898C244}" srcOrd="2" destOrd="0" presId="urn:microsoft.com/office/officeart/2005/8/layout/list1"/>
    <dgm:cxn modelId="{A85A6941-B05F-43D6-B4CE-394DA14F7AED}" type="presParOf" srcId="{8B7696CA-F5E8-4674-9F55-5A5A24615C3E}" destId="{3D1DFE25-7A09-4518-A81A-47AA9413ED33}" srcOrd="3" destOrd="0" presId="urn:microsoft.com/office/officeart/2005/8/layout/list1"/>
    <dgm:cxn modelId="{3EDBBE69-4AE3-47DF-849B-96CE54333F02}" type="presParOf" srcId="{8B7696CA-F5E8-4674-9F55-5A5A24615C3E}" destId="{F62C8B80-C786-47BC-945B-FBE440F1068A}" srcOrd="4" destOrd="0" presId="urn:microsoft.com/office/officeart/2005/8/layout/list1"/>
    <dgm:cxn modelId="{471E2909-DBCF-4A7B-99FF-FFACEABAFC50}" type="presParOf" srcId="{F62C8B80-C786-47BC-945B-FBE440F1068A}" destId="{D6ADC702-96A0-4145-B5C7-43FF4AD4E9DB}" srcOrd="0" destOrd="0" presId="urn:microsoft.com/office/officeart/2005/8/layout/list1"/>
    <dgm:cxn modelId="{A3E77165-E8D7-4E4C-AB48-7702B3E3A441}" type="presParOf" srcId="{F62C8B80-C786-47BC-945B-FBE440F1068A}" destId="{F6640668-7E84-4177-8838-C031FF22BABD}" srcOrd="1" destOrd="0" presId="urn:microsoft.com/office/officeart/2005/8/layout/list1"/>
    <dgm:cxn modelId="{129BA452-7B5B-4EEE-8C62-3507D2693A74}" type="presParOf" srcId="{8B7696CA-F5E8-4674-9F55-5A5A24615C3E}" destId="{1C7BCADF-7C72-4994-AD27-1476D3BE5C0C}" srcOrd="5" destOrd="0" presId="urn:microsoft.com/office/officeart/2005/8/layout/list1"/>
    <dgm:cxn modelId="{A788F6BE-207C-4FB2-A6ED-2B52FAD4DD89}" type="presParOf" srcId="{8B7696CA-F5E8-4674-9F55-5A5A24615C3E}" destId="{03D966FE-DE7D-4A2E-BDF2-9E717CAFA6CB}" srcOrd="6" destOrd="0" presId="urn:microsoft.com/office/officeart/2005/8/layout/list1"/>
    <dgm:cxn modelId="{6358B13F-6C9E-41BB-9D71-4C442053AA9E}" type="presParOf" srcId="{8B7696CA-F5E8-4674-9F55-5A5A24615C3E}" destId="{2805896D-496D-4D37-9871-F18243AE0F06}" srcOrd="7" destOrd="0" presId="urn:microsoft.com/office/officeart/2005/8/layout/list1"/>
    <dgm:cxn modelId="{E3A0FC3F-94C6-441A-8CF5-97DE25340EA8}" type="presParOf" srcId="{8B7696CA-F5E8-4674-9F55-5A5A24615C3E}" destId="{22BD3CED-2C67-4ECE-8C2D-D5C1375F81A2}" srcOrd="8" destOrd="0" presId="urn:microsoft.com/office/officeart/2005/8/layout/list1"/>
    <dgm:cxn modelId="{F2B946FD-FD9C-482A-9C39-F655906202F9}" type="presParOf" srcId="{22BD3CED-2C67-4ECE-8C2D-D5C1375F81A2}" destId="{A52AED0B-51BB-49EA-8895-37CD67C2C209}" srcOrd="0" destOrd="0" presId="urn:microsoft.com/office/officeart/2005/8/layout/list1"/>
    <dgm:cxn modelId="{F72D04AD-8B80-4379-ABF4-80A43E11E3C8}" type="presParOf" srcId="{22BD3CED-2C67-4ECE-8C2D-D5C1375F81A2}" destId="{03755200-9E85-451C-8C28-0975B440E167}" srcOrd="1" destOrd="0" presId="urn:microsoft.com/office/officeart/2005/8/layout/list1"/>
    <dgm:cxn modelId="{D6363F07-D434-45E4-9344-39871D3DB3E1}" type="presParOf" srcId="{8B7696CA-F5E8-4674-9F55-5A5A24615C3E}" destId="{6FACBC04-3A34-4915-A69D-30A145C8C086}" srcOrd="9" destOrd="0" presId="urn:microsoft.com/office/officeart/2005/8/layout/list1"/>
    <dgm:cxn modelId="{AD2F4241-DD38-4137-983F-2E47ACFC4CBE}" type="presParOf" srcId="{8B7696CA-F5E8-4674-9F55-5A5A24615C3E}" destId="{D1C1463C-4374-43EE-9066-C7AFD196D8C0}" srcOrd="10" destOrd="0" presId="urn:microsoft.com/office/officeart/2005/8/layout/list1"/>
    <dgm:cxn modelId="{602461F1-076C-4AA6-B61A-5963A7414AA3}" type="presParOf" srcId="{8B7696CA-F5E8-4674-9F55-5A5A24615C3E}" destId="{94A745D2-15BE-4F2D-8D20-661AD73719BF}" srcOrd="11" destOrd="0" presId="urn:microsoft.com/office/officeart/2005/8/layout/list1"/>
    <dgm:cxn modelId="{DE31F091-22BC-42FD-99DE-5539FF12EC43}" type="presParOf" srcId="{8B7696CA-F5E8-4674-9F55-5A5A24615C3E}" destId="{77890652-11D5-4EA0-BFC3-274AE687A674}" srcOrd="12" destOrd="0" presId="urn:microsoft.com/office/officeart/2005/8/layout/list1"/>
    <dgm:cxn modelId="{0E5B26EB-1538-4FD6-9930-AB449D5A82E9}" type="presParOf" srcId="{77890652-11D5-4EA0-BFC3-274AE687A674}" destId="{27070355-0B25-4891-93C1-3272CFABC5FD}" srcOrd="0" destOrd="0" presId="urn:microsoft.com/office/officeart/2005/8/layout/list1"/>
    <dgm:cxn modelId="{EF6C7B33-90A1-4B49-BA9E-D87A427C8A48}" type="presParOf" srcId="{77890652-11D5-4EA0-BFC3-274AE687A674}" destId="{DF6D1B9D-7B70-4089-BEFA-85E8EDDAD769}" srcOrd="1" destOrd="0" presId="urn:microsoft.com/office/officeart/2005/8/layout/list1"/>
    <dgm:cxn modelId="{AF5A6770-21F2-414C-90DB-917678558C67}" type="presParOf" srcId="{8B7696CA-F5E8-4674-9F55-5A5A24615C3E}" destId="{4A409DE5-6DF6-4125-A14F-ADCF10AEA35A}" srcOrd="13" destOrd="0" presId="urn:microsoft.com/office/officeart/2005/8/layout/list1"/>
    <dgm:cxn modelId="{5E3E3A42-3827-453B-82B3-95F77B569A03}" type="presParOf" srcId="{8B7696CA-F5E8-4674-9F55-5A5A24615C3E}" destId="{1DC8B2D0-1489-492D-BC08-78D65542FAB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0B9B5-0AFD-45FE-BA77-417E5898C244}">
      <dsp:nvSpPr>
        <dsp:cNvPr id="0" name=""/>
        <dsp:cNvSpPr/>
      </dsp:nvSpPr>
      <dsp:spPr>
        <a:xfrm>
          <a:off x="0" y="341985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7D0206-CB66-43AE-98C2-07C6AC18179C}">
      <dsp:nvSpPr>
        <dsp:cNvPr id="0" name=""/>
        <dsp:cNvSpPr/>
      </dsp:nvSpPr>
      <dsp:spPr>
        <a:xfrm>
          <a:off x="502920" y="32025"/>
          <a:ext cx="704088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Christian Mack – Team Lead</a:t>
          </a:r>
        </a:p>
      </dsp:txBody>
      <dsp:txXfrm>
        <a:off x="533182" y="62287"/>
        <a:ext cx="6980356" cy="559396"/>
      </dsp:txXfrm>
    </dsp:sp>
    <dsp:sp modelId="{03D966FE-DE7D-4A2E-BDF2-9E717CAFA6CB}">
      <dsp:nvSpPr>
        <dsp:cNvPr id="0" name=""/>
        <dsp:cNvSpPr/>
      </dsp:nvSpPr>
      <dsp:spPr>
        <a:xfrm>
          <a:off x="0" y="1294545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640668-7E84-4177-8838-C031FF22BABD}">
      <dsp:nvSpPr>
        <dsp:cNvPr id="0" name=""/>
        <dsp:cNvSpPr/>
      </dsp:nvSpPr>
      <dsp:spPr>
        <a:xfrm>
          <a:off x="502920" y="984585"/>
          <a:ext cx="704088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Derek Price – Data Analyst</a:t>
          </a:r>
        </a:p>
      </dsp:txBody>
      <dsp:txXfrm>
        <a:off x="533182" y="1014847"/>
        <a:ext cx="6980356" cy="559396"/>
      </dsp:txXfrm>
    </dsp:sp>
    <dsp:sp modelId="{D1C1463C-4374-43EE-9066-C7AFD196D8C0}">
      <dsp:nvSpPr>
        <dsp:cNvPr id="0" name=""/>
        <dsp:cNvSpPr/>
      </dsp:nvSpPr>
      <dsp:spPr>
        <a:xfrm>
          <a:off x="0" y="2247105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755200-9E85-451C-8C28-0975B440E167}">
      <dsp:nvSpPr>
        <dsp:cNvPr id="0" name=""/>
        <dsp:cNvSpPr/>
      </dsp:nvSpPr>
      <dsp:spPr>
        <a:xfrm>
          <a:off x="502920" y="1937145"/>
          <a:ext cx="704088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Michael Ferral – Data Analyst</a:t>
          </a:r>
        </a:p>
      </dsp:txBody>
      <dsp:txXfrm>
        <a:off x="533182" y="1967407"/>
        <a:ext cx="6980356" cy="559396"/>
      </dsp:txXfrm>
    </dsp:sp>
    <dsp:sp modelId="{1DC8B2D0-1489-492D-BC08-78D65542FAB5}">
      <dsp:nvSpPr>
        <dsp:cNvPr id="0" name=""/>
        <dsp:cNvSpPr/>
      </dsp:nvSpPr>
      <dsp:spPr>
        <a:xfrm>
          <a:off x="0" y="3199665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6D1B9D-7B70-4089-BEFA-85E8EDDAD769}">
      <dsp:nvSpPr>
        <dsp:cNvPr id="0" name=""/>
        <dsp:cNvSpPr/>
      </dsp:nvSpPr>
      <dsp:spPr>
        <a:xfrm>
          <a:off x="502920" y="2889705"/>
          <a:ext cx="704088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Robert LaNier – Data Analyst</a:t>
          </a:r>
        </a:p>
      </dsp:txBody>
      <dsp:txXfrm>
        <a:off x="533182" y="2919967"/>
        <a:ext cx="698035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App Trader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Thesaurus Rex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Where Our Synonym </a:t>
            </a:r>
            <a:r>
              <a:rPr lang="en-US" sz="1600" i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 DATA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D4A1-1E3E-46E4-9EF6-4DA40F2F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Rating Analysis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3EFDA3-414E-408E-8962-8D2F3495EC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112924"/>
              </p:ext>
            </p:extLst>
          </p:nvPr>
        </p:nvGraphicFramePr>
        <p:xfrm>
          <a:off x="1096963" y="2120900"/>
          <a:ext cx="4640262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A13302-A461-4852-B3BF-C30F42EE93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4295716"/>
              </p:ext>
            </p:extLst>
          </p:nvPr>
        </p:nvGraphicFramePr>
        <p:xfrm>
          <a:off x="6516688" y="2120900"/>
          <a:ext cx="4638675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489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682E-F77E-4D76-9D8E-A21D9F66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F4D2AE1-20C3-4EF7-A633-32FDC5E76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80572"/>
              </p:ext>
            </p:extLst>
          </p:nvPr>
        </p:nvGraphicFramePr>
        <p:xfrm>
          <a:off x="1345474" y="2081349"/>
          <a:ext cx="9501051" cy="4136573"/>
        </p:xfrm>
        <a:graphic>
          <a:graphicData uri="http://schemas.openxmlformats.org/drawingml/2006/table">
            <a:tbl>
              <a:tblPr/>
              <a:tblGrid>
                <a:gridCol w="1286915">
                  <a:extLst>
                    <a:ext uri="{9D8B030D-6E8A-4147-A177-3AD203B41FA5}">
                      <a16:colId xmlns:a16="http://schemas.microsoft.com/office/drawing/2014/main" val="1239986426"/>
                    </a:ext>
                  </a:extLst>
                </a:gridCol>
                <a:gridCol w="905318">
                  <a:extLst>
                    <a:ext uri="{9D8B030D-6E8A-4147-A177-3AD203B41FA5}">
                      <a16:colId xmlns:a16="http://schemas.microsoft.com/office/drawing/2014/main" val="335241608"/>
                    </a:ext>
                  </a:extLst>
                </a:gridCol>
                <a:gridCol w="1056073">
                  <a:extLst>
                    <a:ext uri="{9D8B030D-6E8A-4147-A177-3AD203B41FA5}">
                      <a16:colId xmlns:a16="http://schemas.microsoft.com/office/drawing/2014/main" val="3769509850"/>
                    </a:ext>
                  </a:extLst>
                </a:gridCol>
                <a:gridCol w="1472956">
                  <a:extLst>
                    <a:ext uri="{9D8B030D-6E8A-4147-A177-3AD203B41FA5}">
                      <a16:colId xmlns:a16="http://schemas.microsoft.com/office/drawing/2014/main" val="87305302"/>
                    </a:ext>
                  </a:extLst>
                </a:gridCol>
                <a:gridCol w="1063259">
                  <a:extLst>
                    <a:ext uri="{9D8B030D-6E8A-4147-A177-3AD203B41FA5}">
                      <a16:colId xmlns:a16="http://schemas.microsoft.com/office/drawing/2014/main" val="3935671847"/>
                    </a:ext>
                  </a:extLst>
                </a:gridCol>
                <a:gridCol w="1082768">
                  <a:extLst>
                    <a:ext uri="{9D8B030D-6E8A-4147-A177-3AD203B41FA5}">
                      <a16:colId xmlns:a16="http://schemas.microsoft.com/office/drawing/2014/main" val="984042085"/>
                    </a:ext>
                  </a:extLst>
                </a:gridCol>
                <a:gridCol w="1541239">
                  <a:extLst>
                    <a:ext uri="{9D8B030D-6E8A-4147-A177-3AD203B41FA5}">
                      <a16:colId xmlns:a16="http://schemas.microsoft.com/office/drawing/2014/main" val="3126951994"/>
                    </a:ext>
                  </a:extLst>
                </a:gridCol>
                <a:gridCol w="1092523">
                  <a:extLst>
                    <a:ext uri="{9D8B030D-6E8A-4147-A177-3AD203B41FA5}">
                      <a16:colId xmlns:a16="http://schemas.microsoft.com/office/drawing/2014/main" val="975835532"/>
                    </a:ext>
                  </a:extLst>
                </a:gridCol>
              </a:tblGrid>
              <a:tr h="683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Playstore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Yrs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Est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Appstore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Yrs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Est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Playstore Lifetime Income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Appstore Lifetime Income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Cost Ownership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Both Stores Total Lifetime Income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Profit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07999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ASOS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$600,000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$1,140,000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$1,022,000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22422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Chase Mobile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$1,080,000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$962,000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8136"/>
                  </a:ext>
                </a:extLst>
              </a:tr>
              <a:tr h="4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Domino's Pizza USA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$600,000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$1,140,000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$1,022,000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664306"/>
                  </a:ext>
                </a:extLst>
              </a:tr>
              <a:tr h="4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DoorDash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- Food Delivery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$1,080,000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$962,000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16054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Dude Perfect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$1,080,000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$962,000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72139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Egg, Inc.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$600,000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$1,140,000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$1,022,000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4172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My Horse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$1,080,000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$962,000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30734"/>
                  </a:ext>
                </a:extLst>
              </a:tr>
              <a:tr h="4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Nyan Cat: Lost In Space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$1,080,000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$962,000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14804"/>
                  </a:ext>
                </a:extLst>
              </a:tr>
              <a:tr h="683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Seven - 7 Minute Workout Training Challenge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$1,080,000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$962,000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195261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Trello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$1,080,000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$962,000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272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47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“If the statistics are boring, you’ve got the wrong numbers.”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Edward Tufte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F0EF-FBB3-42A2-BEBB-A2299C57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E764-55BD-43F4-ADF1-D97EC60F5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  <a:p>
            <a:r>
              <a:rPr lang="en-US" dirty="0"/>
              <a:t>The Ask</a:t>
            </a:r>
          </a:p>
          <a:p>
            <a:r>
              <a:rPr lang="en-US" dirty="0"/>
              <a:t>Given</a:t>
            </a:r>
          </a:p>
          <a:p>
            <a:r>
              <a:rPr lang="en-US" dirty="0"/>
              <a:t>Proof</a:t>
            </a:r>
          </a:p>
          <a:p>
            <a:r>
              <a:rPr lang="en-US" dirty="0"/>
              <a:t>Top 10</a:t>
            </a:r>
          </a:p>
        </p:txBody>
      </p:sp>
    </p:spTree>
    <p:extLst>
      <p:ext uri="{BB962C8B-B14F-4D97-AF65-F5344CB8AC3E}">
        <p14:creationId xmlns:p14="http://schemas.microsoft.com/office/powerpoint/2010/main" val="1342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6E8E-CE3F-4797-9E7D-3D19DFE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Teamwork makes the </a:t>
            </a:r>
            <a:r>
              <a:rPr lang="en-US" dirty="0" err="1"/>
              <a:t>Deamwork</a:t>
            </a:r>
            <a:r>
              <a:rPr lang="en-US" dirty="0"/>
              <a:t>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878AB7-2A52-48B8-9A85-72CFC79CE3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133788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20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72541B6-2873-4B31-B419-3133E133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The Ask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264422-0334-474F-B87E-3BF2290FF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r>
              <a:rPr lang="en-US" dirty="0"/>
              <a:t>Data, the final frontier</a:t>
            </a:r>
          </a:p>
          <a:p>
            <a:r>
              <a:rPr lang="en-US" dirty="0"/>
              <a:t>These are the requests of App Trader, Inc</a:t>
            </a:r>
          </a:p>
          <a:p>
            <a:r>
              <a:rPr lang="en-US" dirty="0"/>
              <a:t>Our week and a half mission</a:t>
            </a:r>
          </a:p>
          <a:p>
            <a:r>
              <a:rPr lang="en-US" dirty="0"/>
              <a:t>To search out and explore their data</a:t>
            </a:r>
          </a:p>
          <a:p>
            <a:r>
              <a:rPr lang="en-US" dirty="0"/>
              <a:t>To seek out new insight</a:t>
            </a:r>
          </a:p>
          <a:p>
            <a:r>
              <a:rPr lang="en-US" dirty="0"/>
              <a:t>And new Apps to purchase</a:t>
            </a:r>
          </a:p>
          <a:p>
            <a:r>
              <a:rPr lang="en-US" dirty="0"/>
              <a:t>To boldly go where no firm has gone before.</a:t>
            </a:r>
          </a:p>
          <a:p>
            <a:endParaRPr lang="en-US" dirty="0"/>
          </a:p>
        </p:txBody>
      </p:sp>
      <p:pic>
        <p:nvPicPr>
          <p:cNvPr id="10" name="Content Placeholder 9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23A803B4-DB9A-4E36-9811-3BDC28F7EC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246787"/>
            <a:ext cx="4638675" cy="3496314"/>
          </a:xfrm>
        </p:spPr>
      </p:pic>
    </p:spTree>
    <p:extLst>
      <p:ext uri="{BB962C8B-B14F-4D97-AF65-F5344CB8AC3E}">
        <p14:creationId xmlns:p14="http://schemas.microsoft.com/office/powerpoint/2010/main" val="2256390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5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75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A61D-588A-496D-9B9B-1EE75F29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39AF-0988-4854-8D9C-B75BD8C2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Gross Profit: AVG $5,000 per month from in-app advertising and in-app purchases</a:t>
            </a:r>
          </a:p>
          <a:p>
            <a:r>
              <a:rPr lang="en-US" dirty="0"/>
              <a:t>App Cost: 10,000 times the App Price per App Store</a:t>
            </a:r>
          </a:p>
          <a:p>
            <a:r>
              <a:rPr lang="en-US" dirty="0"/>
              <a:t>App Trader </a:t>
            </a:r>
            <a:r>
              <a:rPr lang="en-US" dirty="0" err="1"/>
              <a:t>Spenditures</a:t>
            </a:r>
            <a:r>
              <a:rPr lang="en-US" dirty="0"/>
              <a:t>: $1,000 per month to market an app</a:t>
            </a:r>
          </a:p>
          <a:p>
            <a:r>
              <a:rPr lang="en-US" dirty="0"/>
              <a:t>Mobile App Lifespan: Increases .5 point per year</a:t>
            </a:r>
          </a:p>
          <a:p>
            <a:r>
              <a:rPr lang="en-US" i="1" dirty="0">
                <a:solidFill>
                  <a:srgbClr val="7030A0"/>
                </a:solidFill>
              </a:rPr>
              <a:t>NOTE: App Trader prefers apps that are in both Apple App Store and the Google Play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15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">
            <a:extLst>
              <a:ext uri="{FF2B5EF4-FFF2-40B4-BE49-F238E27FC236}">
                <a16:creationId xmlns:a16="http://schemas.microsoft.com/office/drawing/2014/main" id="{902BC782-B5FC-4CE3-AF47-BC0F93F60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40" b="20977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70C53-4DC9-4539-8ADE-A3EAF90C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The Proof is in the DATA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4115DE-CCC1-465B-8252-92860C98A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Proposal for App Trader ~ Thesaurus Rex</a:t>
            </a:r>
          </a:p>
        </p:txBody>
      </p:sp>
    </p:spTree>
    <p:extLst>
      <p:ext uri="{BB962C8B-B14F-4D97-AF65-F5344CB8AC3E}">
        <p14:creationId xmlns:p14="http://schemas.microsoft.com/office/powerpoint/2010/main" val="1044832069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B728-92DD-4358-9F7C-2B40530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SELECTions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E639-D02D-4E5E-95D1-630F8E3CC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Apps that were in both Apple &amp; Google Mobile App stores</a:t>
            </a:r>
          </a:p>
          <a:p>
            <a:r>
              <a:rPr lang="en-US" dirty="0"/>
              <a:t>Apps $1 or less for cost savings</a:t>
            </a:r>
          </a:p>
          <a:p>
            <a:r>
              <a:rPr lang="en-US" dirty="0"/>
              <a:t>Apps with content rating of Everyone or Age 4+ groups have the largest market share</a:t>
            </a:r>
          </a:p>
          <a:p>
            <a:r>
              <a:rPr lang="en-US" dirty="0"/>
              <a:t>Apps that had the most value</a:t>
            </a:r>
          </a:p>
          <a:p>
            <a:pPr lvl="1"/>
            <a:r>
              <a:rPr lang="en-US" dirty="0"/>
              <a:t>We excluded apps which may have had the most downloads or perceived earning ceiling.</a:t>
            </a:r>
          </a:p>
        </p:txBody>
      </p:sp>
    </p:spTree>
    <p:extLst>
      <p:ext uri="{BB962C8B-B14F-4D97-AF65-F5344CB8AC3E}">
        <p14:creationId xmlns:p14="http://schemas.microsoft.com/office/powerpoint/2010/main" val="2580704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3293-7CC9-4619-BA88-12478EC8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Genre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565426-6231-474B-A207-FBBB20774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35EF7DF-CBF4-4A6F-8986-F2691A046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9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C292-43F6-4805-A446-7DBD4BD0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Content Rating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C016A6-A94F-4864-9CCD-B2EF4224080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68931345"/>
              </p:ext>
            </p:extLst>
          </p:nvPr>
        </p:nvGraphicFramePr>
        <p:xfrm>
          <a:off x="1096963" y="2120900"/>
          <a:ext cx="4640262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125FA6-8751-4BB9-80E9-A5612F973C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3242753"/>
              </p:ext>
            </p:extLst>
          </p:nvPr>
        </p:nvGraphicFramePr>
        <p:xfrm>
          <a:off x="6516688" y="2120900"/>
          <a:ext cx="4638675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535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{DF112F1F-8F3A-4896-ACC3-E5A085D76B31}tf56160789_win32</Template>
  <TotalTime>273</TotalTime>
  <Words>447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Bookman Old Style</vt:lpstr>
      <vt:lpstr>Calibri</vt:lpstr>
      <vt:lpstr>Franklin Gothic Book</vt:lpstr>
      <vt:lpstr>Georgia</vt:lpstr>
      <vt:lpstr>1_RetrospectVTI</vt:lpstr>
      <vt:lpstr>App Trader Proposal</vt:lpstr>
      <vt:lpstr>Why are we here?</vt:lpstr>
      <vt:lpstr>Teamwork makes the Deamwork!</vt:lpstr>
      <vt:lpstr>The Ask</vt:lpstr>
      <vt:lpstr>Given</vt:lpstr>
      <vt:lpstr>The Proof is in the DATA</vt:lpstr>
      <vt:lpstr>Our SELECTions</vt:lpstr>
      <vt:lpstr>Genre</vt:lpstr>
      <vt:lpstr>Content Rating Overview</vt:lpstr>
      <vt:lpstr>Content Rating Analysis</vt:lpstr>
      <vt:lpstr>Top 10</vt:lpstr>
      <vt:lpstr>“If the statistics are boring, you’ve got the wrong numbers.”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Trader Proposal</dc:title>
  <dc:creator>Robert LaNier</dc:creator>
  <cp:lastModifiedBy>Robert LaNier</cp:lastModifiedBy>
  <cp:revision>25</cp:revision>
  <dcterms:created xsi:type="dcterms:W3CDTF">2021-08-21T17:19:27Z</dcterms:created>
  <dcterms:modified xsi:type="dcterms:W3CDTF">2021-08-25T02:59:05Z</dcterms:modified>
</cp:coreProperties>
</file>