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Century Gothic"/>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CenturyGothic-bold.fntdata"/><Relationship Id="rId10" Type="http://schemas.openxmlformats.org/officeDocument/2006/relationships/slide" Target="slides/slide5.xml"/><Relationship Id="rId21" Type="http://schemas.openxmlformats.org/officeDocument/2006/relationships/font" Target="fonts/CenturyGothic-regular.fntdata"/><Relationship Id="rId13" Type="http://schemas.openxmlformats.org/officeDocument/2006/relationships/slide" Target="slides/slide8.xml"/><Relationship Id="rId24" Type="http://schemas.openxmlformats.org/officeDocument/2006/relationships/font" Target="fonts/CenturyGothic-boldItalic.fntdata"/><Relationship Id="rId12" Type="http://schemas.openxmlformats.org/officeDocument/2006/relationships/slide" Target="slides/slide7.xml"/><Relationship Id="rId23" Type="http://schemas.openxmlformats.org/officeDocument/2006/relationships/font" Target="fonts/CenturyGothic-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16e87fe52a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16e87fe52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61fafc6b3_2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161fafc6b3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16e87fe52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16e87fe5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sp>
        <p:nvSpPr>
          <p:cNvPr id="39" name="Google Shape;39;p2"/>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FEFEFE"/>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0"/>
              </a:spcAft>
              <a:buSzPts val="1200"/>
              <a:buNone/>
              <a:defRPr>
                <a:solidFill>
                  <a:schemeClr val="lt1"/>
                </a:solidFill>
              </a:defRPr>
            </a:lvl9pPr>
          </a:lstStyle>
          <a:p/>
        </p:txBody>
      </p:sp>
      <p:sp>
        <p:nvSpPr>
          <p:cNvPr id="41" name="Google Shape;41;p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p12"/>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2"/>
          <p:cNvSpPr/>
          <p:nvPr>
            <p:ph idx="2" type="pic"/>
          </p:nvPr>
        </p:nvSpPr>
        <p:spPr>
          <a:xfrm>
            <a:off x="2589212" y="634965"/>
            <a:ext cx="8915400" cy="3854970"/>
          </a:xfrm>
          <a:prstGeom prst="rect">
            <a:avLst/>
          </a:prstGeom>
          <a:noFill/>
          <a:ln>
            <a:noFill/>
          </a:ln>
        </p:spPr>
      </p:sp>
      <p:sp>
        <p:nvSpPr>
          <p:cNvPr id="139" name="Google Shape;139;p12"/>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40" name="Google Shape;140;p1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2"/>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2"/>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44" name="Shape 144"/>
        <p:cNvGrpSpPr/>
        <p:nvPr/>
      </p:nvGrpSpPr>
      <p:grpSpPr>
        <a:xfrm>
          <a:off x="0" y="0"/>
          <a:ext cx="0" cy="0"/>
          <a:chOff x="0" y="0"/>
          <a:chExt cx="0" cy="0"/>
        </a:xfrm>
      </p:grpSpPr>
      <p:sp>
        <p:nvSpPr>
          <p:cNvPr id="145" name="Google Shape;145;p13"/>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3"/>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47" name="Google Shape;147;p1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3"/>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51" name="Shape 151"/>
        <p:cNvGrpSpPr/>
        <p:nvPr/>
      </p:nvGrpSpPr>
      <p:grpSpPr>
        <a:xfrm>
          <a:off x="0" y="0"/>
          <a:ext cx="0" cy="0"/>
          <a:chOff x="0" y="0"/>
          <a:chExt cx="0" cy="0"/>
        </a:xfrm>
      </p:grpSpPr>
      <p:sp>
        <p:nvSpPr>
          <p:cNvPr id="152" name="Google Shape;152;p14"/>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4"/>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4" name="Google Shape;154;p14"/>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55" name="Google Shape;155;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4"/>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9" name="Google Shape;159;p14"/>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160" name="Google Shape;160;p14"/>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61" name="Shape 161"/>
        <p:cNvGrpSpPr/>
        <p:nvPr/>
      </p:nvGrpSpPr>
      <p:grpSpPr>
        <a:xfrm>
          <a:off x="0" y="0"/>
          <a:ext cx="0" cy="0"/>
          <a:chOff x="0" y="0"/>
          <a:chExt cx="0" cy="0"/>
        </a:xfrm>
      </p:grpSpPr>
      <p:sp>
        <p:nvSpPr>
          <p:cNvPr id="162" name="Google Shape;162;p15"/>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15"/>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64" name="Google Shape;164;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1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68" name="Shape 168"/>
        <p:cNvGrpSpPr/>
        <p:nvPr/>
      </p:nvGrpSpPr>
      <p:grpSpPr>
        <a:xfrm>
          <a:off x="0" y="0"/>
          <a:ext cx="0" cy="0"/>
          <a:chOff x="0" y="0"/>
          <a:chExt cx="0" cy="0"/>
        </a:xfrm>
      </p:grpSpPr>
      <p:sp>
        <p:nvSpPr>
          <p:cNvPr id="169" name="Google Shape;169;p16"/>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16"/>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71" name="Google Shape;171;p16"/>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72" name="Google Shape;172;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16"/>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6" name="Google Shape;176;p16"/>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177" name="Google Shape;177;p16"/>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78" name="Shape 178"/>
        <p:cNvGrpSpPr/>
        <p:nvPr/>
      </p:nvGrpSpPr>
      <p:grpSpPr>
        <a:xfrm>
          <a:off x="0" y="0"/>
          <a:ext cx="0" cy="0"/>
          <a:chOff x="0" y="0"/>
          <a:chExt cx="0" cy="0"/>
        </a:xfrm>
      </p:grpSpPr>
      <p:sp>
        <p:nvSpPr>
          <p:cNvPr id="179" name="Google Shape;179;p17"/>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17"/>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81" name="Google Shape;181;p17"/>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82" name="Google Shape;182;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17"/>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6" name="Shape 186"/>
        <p:cNvGrpSpPr/>
        <p:nvPr/>
      </p:nvGrpSpPr>
      <p:grpSpPr>
        <a:xfrm>
          <a:off x="0" y="0"/>
          <a:ext cx="0" cy="0"/>
          <a:chOff x="0" y="0"/>
          <a:chExt cx="0" cy="0"/>
        </a:xfrm>
      </p:grpSpPr>
      <p:sp>
        <p:nvSpPr>
          <p:cNvPr id="187" name="Google Shape;187;p18"/>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18"/>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89" name="Google Shape;189;p1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1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1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3" name="Shape 193"/>
        <p:cNvGrpSpPr/>
        <p:nvPr/>
      </p:nvGrpSpPr>
      <p:grpSpPr>
        <a:xfrm>
          <a:off x="0" y="0"/>
          <a:ext cx="0" cy="0"/>
          <a:chOff x="0" y="0"/>
          <a:chExt cx="0" cy="0"/>
        </a:xfrm>
      </p:grpSpPr>
      <p:sp>
        <p:nvSpPr>
          <p:cNvPr id="194" name="Google Shape;194;p19"/>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19"/>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96" name="Google Shape;196;p1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1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1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8" name="Shape 78"/>
        <p:cNvGrpSpPr/>
        <p:nvPr/>
      </p:nvGrpSpPr>
      <p:grpSpPr>
        <a:xfrm>
          <a:off x="0" y="0"/>
          <a:ext cx="0" cy="0"/>
          <a:chOff x="0" y="0"/>
          <a:chExt cx="0" cy="0"/>
        </a:xfrm>
      </p:grpSpPr>
      <p:sp>
        <p:nvSpPr>
          <p:cNvPr id="79" name="Google Shape;79;p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81" name="Google Shape;81;p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5" name="Shape 85"/>
        <p:cNvGrpSpPr/>
        <p:nvPr/>
      </p:nvGrpSpPr>
      <p:grpSpPr>
        <a:xfrm>
          <a:off x="0" y="0"/>
          <a:ext cx="0" cy="0"/>
          <a:chOff x="0" y="0"/>
          <a:chExt cx="0" cy="0"/>
        </a:xfrm>
      </p:grpSpPr>
      <p:sp>
        <p:nvSpPr>
          <p:cNvPr id="86" name="Google Shape;86;p5"/>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5"/>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88" name="Google Shape;88;p5"/>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89" name="Google Shape;89;p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3" name="Shape 93"/>
        <p:cNvGrpSpPr/>
        <p:nvPr/>
      </p:nvGrpSpPr>
      <p:grpSpPr>
        <a:xfrm>
          <a:off x="0" y="0"/>
          <a:ext cx="0" cy="0"/>
          <a:chOff x="0" y="0"/>
          <a:chExt cx="0" cy="0"/>
        </a:xfrm>
      </p:grpSpPr>
      <p:sp>
        <p:nvSpPr>
          <p:cNvPr id="94" name="Google Shape;94;p6"/>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6"/>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96" name="Google Shape;96;p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6"/>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0" name="Shape 100"/>
        <p:cNvGrpSpPr/>
        <p:nvPr/>
      </p:nvGrpSpPr>
      <p:grpSpPr>
        <a:xfrm>
          <a:off x="0" y="0"/>
          <a:ext cx="0" cy="0"/>
          <a:chOff x="0" y="0"/>
          <a:chExt cx="0" cy="0"/>
        </a:xfrm>
      </p:grpSpPr>
      <p:sp>
        <p:nvSpPr>
          <p:cNvPr id="101" name="Google Shape;101;p7"/>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7"/>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03" name="Google Shape;103;p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7"/>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7"/>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7" name="Shape 107"/>
        <p:cNvGrpSpPr/>
        <p:nvPr/>
      </p:nvGrpSpPr>
      <p:grpSpPr>
        <a:xfrm>
          <a:off x="0" y="0"/>
          <a:ext cx="0" cy="0"/>
          <a:chOff x="0" y="0"/>
          <a:chExt cx="0" cy="0"/>
        </a:xfrm>
      </p:grpSpPr>
      <p:sp>
        <p:nvSpPr>
          <p:cNvPr id="108" name="Google Shape;108;p8"/>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8"/>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110" name="Google Shape;110;p8"/>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1" name="Google Shape;111;p8"/>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112" name="Google Shape;112;p8"/>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3" name="Google Shape;113;p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9"/>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3" name="Shape 123"/>
        <p:cNvGrpSpPr/>
        <p:nvPr/>
      </p:nvGrpSpPr>
      <p:grpSpPr>
        <a:xfrm>
          <a:off x="0" y="0"/>
          <a:ext cx="0" cy="0"/>
          <a:chOff x="0" y="0"/>
          <a:chExt cx="0" cy="0"/>
        </a:xfrm>
      </p:grpSpPr>
      <p:sp>
        <p:nvSpPr>
          <p:cNvPr id="124" name="Google Shape;124;p1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0"/>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8" name="Shape 128"/>
        <p:cNvGrpSpPr/>
        <p:nvPr/>
      </p:nvGrpSpPr>
      <p:grpSpPr>
        <a:xfrm>
          <a:off x="0" y="0"/>
          <a:ext cx="0" cy="0"/>
          <a:chOff x="0" y="0"/>
          <a:chExt cx="0" cy="0"/>
        </a:xfrm>
      </p:grpSpPr>
      <p:sp>
        <p:nvSpPr>
          <p:cNvPr id="129" name="Google Shape;129;p11"/>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1"/>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1" name="Google Shape;131;p11"/>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32" name="Google Shape;132;p1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1"/>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15" Type="http://schemas.openxmlformats.org/officeDocument/2006/relationships/slideLayout" Target="../slideLayouts/slideLayout16.xml"/><Relationship Id="rId14" Type="http://schemas.openxmlformats.org/officeDocument/2006/relationships/slideLayout" Target="../slideLayouts/slideLayout15.xml"/><Relationship Id="rId17" Type="http://schemas.openxmlformats.org/officeDocument/2006/relationships/theme" Target="../theme/theme1.xml"/><Relationship Id="rId16" Type="http://schemas.openxmlformats.org/officeDocument/2006/relationships/slideLayout" Target="../slideLayouts/slideLayout17.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88A99"/>
            </a:gs>
            <a:gs pos="100000">
              <a:srgbClr val="26516A"/>
            </a:gs>
          </a:gsLst>
          <a:lin ang="5400000" scaled="0"/>
        </a:gradFill>
      </p:bgPr>
    </p:bg>
    <p:spTree>
      <p:nvGrpSpPr>
        <p:cNvPr id="5" name="Shape 5"/>
        <p:cNvGrpSpPr/>
        <p:nvPr/>
      </p:nvGrpSpPr>
      <p:grpSpPr>
        <a:xfrm>
          <a:off x="0" y="0"/>
          <a:ext cx="0" cy="0"/>
          <a:chOff x="0" y="0"/>
          <a:chExt cx="0" cy="0"/>
        </a:xfrm>
      </p:grpSpPr>
      <p:grpSp>
        <p:nvGrpSpPr>
          <p:cNvPr id="6" name="Google Shape;6;p1"/>
          <p:cNvGrpSpPr/>
          <p:nvPr/>
        </p:nvGrpSpPr>
        <p:grpSpPr>
          <a:xfrm>
            <a:off x="1" y="228600"/>
            <a:ext cx="2851516" cy="6638628"/>
            <a:chOff x="2487613" y="285750"/>
            <a:chExt cx="2428875" cy="5654676"/>
          </a:xfrm>
        </p:grpSpPr>
        <p:sp>
          <p:nvSpPr>
            <p:cNvPr id="7" name="Google Shape;7;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lt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lt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lt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lt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lt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lt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lt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lt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lt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lt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lt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lt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1"/>
          <p:cNvGrpSpPr/>
          <p:nvPr/>
        </p:nvGrpSpPr>
        <p:grpSpPr>
          <a:xfrm>
            <a:off x="27221" y="157"/>
            <a:ext cx="2356674" cy="6853096"/>
            <a:chOff x="6627813" y="195610"/>
            <a:chExt cx="1952625" cy="5678141"/>
          </a:xfrm>
        </p:grpSpPr>
        <p:sp>
          <p:nvSpPr>
            <p:cNvPr id="20" name="Google Shape;20;p1"/>
            <p:cNvSpPr/>
            <p:nvPr/>
          </p:nvSpPr>
          <p:spPr>
            <a:xfrm>
              <a:off x="6627813" y="195610"/>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1"/>
          <p:cNvSpPr/>
          <p:nvPr/>
        </p:nvSpPr>
        <p:spPr>
          <a:xfrm>
            <a:off x="0" y="0"/>
            <a:ext cx="18288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168DBA"/>
              </a:buClr>
              <a:buSzPts val="3600"/>
              <a:buFont typeface="Century Gothic"/>
              <a:buNone/>
              <a:defRPr b="0" i="0" sz="3600" u="none" cap="none" strike="noStrike">
                <a:solidFill>
                  <a:srgbClr val="168DB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34" name="Google Shape;34;p1"/>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FEFEFE"/>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FEFEFE"/>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FEFEFE"/>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FEFEFE"/>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FEFEFE"/>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FEFEFE"/>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FEFEFE"/>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FEFEFE"/>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FEFEFE"/>
                </a:solidFill>
                <a:latin typeface="Century Gothic"/>
                <a:ea typeface="Century Gothic"/>
                <a:cs typeface="Century Gothic"/>
                <a:sym typeface="Century Gothic"/>
              </a:defRPr>
            </a:lvl9pPr>
          </a:lstStyle>
          <a:p/>
        </p:txBody>
      </p:sp>
      <p:sp>
        <p:nvSpPr>
          <p:cNvPr id="35" name="Google Shape;35;p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36" name="Google Shape;36;p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37" name="Google Shape;37;p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4DCE3"/>
            </a:gs>
          </a:gsLst>
          <a:lin ang="5400000" scaled="0"/>
        </a:gradFill>
      </p:bgPr>
    </p:bg>
    <p:spTree>
      <p:nvGrpSpPr>
        <p:cNvPr id="45" name="Shape 45"/>
        <p:cNvGrpSpPr/>
        <p:nvPr/>
      </p:nvGrpSpPr>
      <p:grpSpPr>
        <a:xfrm>
          <a:off x="0" y="0"/>
          <a:ext cx="0" cy="0"/>
          <a:chOff x="0" y="0"/>
          <a:chExt cx="0" cy="0"/>
        </a:xfrm>
      </p:grpSpPr>
      <p:grpSp>
        <p:nvGrpSpPr>
          <p:cNvPr id="46" name="Google Shape;46;p3"/>
          <p:cNvGrpSpPr/>
          <p:nvPr/>
        </p:nvGrpSpPr>
        <p:grpSpPr>
          <a:xfrm>
            <a:off x="1" y="228600"/>
            <a:ext cx="2851516" cy="6638628"/>
            <a:chOff x="2487613" y="285750"/>
            <a:chExt cx="2428875" cy="5654676"/>
          </a:xfrm>
        </p:grpSpPr>
        <p:sp>
          <p:nvSpPr>
            <p:cNvPr id="47" name="Google Shape;47;p3"/>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27221" y="157"/>
            <a:ext cx="2356674" cy="6853096"/>
            <a:chOff x="6627813" y="195610"/>
            <a:chExt cx="1952625" cy="5678141"/>
          </a:xfrm>
        </p:grpSpPr>
        <p:sp>
          <p:nvSpPr>
            <p:cNvPr id="60" name="Google Shape;60;p3"/>
            <p:cNvSpPr/>
            <p:nvPr/>
          </p:nvSpPr>
          <p:spPr>
            <a:xfrm>
              <a:off x="6627813" y="195610"/>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 name="Google Shape;72;p3"/>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168DBA"/>
              </a:buClr>
              <a:buSzPts val="3600"/>
              <a:buFont typeface="Century Gothic"/>
              <a:buNone/>
              <a:defRPr b="0" i="0" sz="3600" u="none" cap="none" strike="noStrike">
                <a:solidFill>
                  <a:srgbClr val="168DB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4" name="Google Shape;74;p3"/>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75" name="Google Shape;75;p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76" name="Google Shape;76;p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77" name="Google Shape;77;p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drive.google.com/file/d/1spKxBm1HRAZQXfBN-A1dAJfvUHPxweTl/view" TargetMode="Externa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4DCE3"/>
            </a:gs>
          </a:gsLst>
          <a:lin ang="5400700" scaled="0"/>
        </a:gradFill>
      </p:bgPr>
    </p:bg>
    <p:spTree>
      <p:nvGrpSpPr>
        <p:cNvPr id="203" name="Shape 203"/>
        <p:cNvGrpSpPr/>
        <p:nvPr/>
      </p:nvGrpSpPr>
      <p:grpSpPr>
        <a:xfrm>
          <a:off x="0" y="0"/>
          <a:ext cx="0" cy="0"/>
          <a:chOff x="0" y="0"/>
          <a:chExt cx="0" cy="0"/>
        </a:xfrm>
      </p:grpSpPr>
      <p:sp>
        <p:nvSpPr>
          <p:cNvPr id="204" name="Google Shape;204;p20"/>
          <p:cNvSpPr txBox="1"/>
          <p:nvPr>
            <p:ph type="ctrTitle"/>
          </p:nvPr>
        </p:nvSpPr>
        <p:spPr>
          <a:xfrm>
            <a:off x="1100055" y="2"/>
            <a:ext cx="10058400" cy="3892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FFFF"/>
              </a:buClr>
              <a:buSzPts val="5400"/>
              <a:buFont typeface="Century Gothic"/>
              <a:buNone/>
            </a:pPr>
            <a:br>
              <a:rPr b="1" lang="en-US">
                <a:solidFill>
                  <a:srgbClr val="FFFFFF"/>
                </a:solidFill>
              </a:rPr>
            </a:br>
            <a:r>
              <a:rPr b="1" lang="en-US">
                <a:solidFill>
                  <a:schemeClr val="dk1"/>
                </a:solidFill>
              </a:rPr>
              <a:t>Crimes Against Women (India)</a:t>
            </a:r>
            <a:endParaRPr b="1">
              <a:solidFill>
                <a:schemeClr val="dk1"/>
              </a:solidFill>
            </a:endParaRPr>
          </a:p>
        </p:txBody>
      </p:sp>
      <p:sp>
        <p:nvSpPr>
          <p:cNvPr id="205" name="Google Shape;205;p20"/>
          <p:cNvSpPr txBox="1"/>
          <p:nvPr>
            <p:ph idx="1" type="subTitle"/>
          </p:nvPr>
        </p:nvSpPr>
        <p:spPr>
          <a:xfrm>
            <a:off x="1100051" y="5225240"/>
            <a:ext cx="10058400" cy="11430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SzPct val="78260"/>
              <a:buNone/>
            </a:pPr>
            <a:r>
              <a:rPr b="1" lang="en-US" sz="2300">
                <a:solidFill>
                  <a:schemeClr val="dk1"/>
                </a:solidFill>
              </a:rPr>
              <a:t>HDSC22: Premiere Project Presentation</a:t>
            </a:r>
            <a:endParaRPr b="1" sz="2300">
              <a:solidFill>
                <a:schemeClr val="dk1"/>
              </a:solidFill>
            </a:endParaRPr>
          </a:p>
          <a:p>
            <a:pPr indent="0" lvl="0" marL="0" rtl="0" algn="l">
              <a:spcBef>
                <a:spcPts val="1000"/>
              </a:spcBef>
              <a:spcAft>
                <a:spcPts val="0"/>
              </a:spcAft>
              <a:buSzPct val="78260"/>
              <a:buNone/>
            </a:pPr>
            <a:r>
              <a:rPr b="1" lang="en-US" sz="2300">
                <a:solidFill>
                  <a:schemeClr val="dk1"/>
                </a:solidFill>
              </a:rPr>
              <a:t>PP22-C623-Apache-Team</a:t>
            </a:r>
            <a:endParaRPr b="1" sz="2300">
              <a:solidFill>
                <a:schemeClr val="dk1"/>
              </a:solidFill>
            </a:endParaRPr>
          </a:p>
          <a:p>
            <a:pPr indent="0" lvl="0" marL="0" rtl="0" algn="l">
              <a:spcBef>
                <a:spcPts val="1000"/>
              </a:spcBef>
              <a:spcAft>
                <a:spcPts val="0"/>
              </a:spcAft>
              <a:buSzPct val="78260"/>
              <a:buNone/>
            </a:pPr>
            <a:r>
              <a:rPr b="1" lang="en-US" sz="2300">
                <a:solidFill>
                  <a:schemeClr val="dk1"/>
                </a:solidFill>
              </a:rPr>
              <a:t>Presenters: Mohammed Zaid Habibulla and Tomisin Oluwasile</a:t>
            </a:r>
            <a:endParaRPr b="1" sz="23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9"/>
          <p:cNvSpPr txBox="1"/>
          <p:nvPr>
            <p:ph type="title"/>
          </p:nvPr>
        </p:nvSpPr>
        <p:spPr>
          <a:xfrm>
            <a:off x="2466225" y="285078"/>
            <a:ext cx="8525700" cy="8586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168DBA"/>
              </a:buClr>
              <a:buSzPct val="138461"/>
              <a:buFont typeface="Century Gothic"/>
              <a:buNone/>
            </a:pPr>
            <a:r>
              <a:rPr b="1" lang="en-US" sz="2600"/>
              <a:t>TOP 10 STATES BY RAPE CASES AND DOWRY DEATHS (2014) </a:t>
            </a:r>
            <a:endParaRPr b="1" sz="2600"/>
          </a:p>
        </p:txBody>
      </p:sp>
      <p:sp>
        <p:nvSpPr>
          <p:cNvPr id="343" name="Google Shape;343;p29"/>
          <p:cNvSpPr txBox="1"/>
          <p:nvPr>
            <p:ph idx="1" type="body"/>
          </p:nvPr>
        </p:nvSpPr>
        <p:spPr>
          <a:xfrm>
            <a:off x="4226575" y="3756100"/>
            <a:ext cx="4019400" cy="69690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1800"/>
              <a:buNone/>
            </a:pPr>
            <a:r>
              <a:rPr lang="en-US"/>
              <a:t>Dowry deaths </a:t>
            </a:r>
            <a:r>
              <a:rPr lang="en-US"/>
              <a:t>state wise</a:t>
            </a:r>
            <a:r>
              <a:rPr lang="en-US"/>
              <a:t> comparison</a:t>
            </a:r>
            <a:endParaRPr/>
          </a:p>
        </p:txBody>
      </p:sp>
      <p:pic>
        <p:nvPicPr>
          <p:cNvPr id="344" name="Google Shape;344;p29"/>
          <p:cNvPicPr preferRelativeResize="0"/>
          <p:nvPr/>
        </p:nvPicPr>
        <p:blipFill>
          <a:blip r:embed="rId3">
            <a:alphaModFix/>
          </a:blip>
          <a:stretch>
            <a:fillRect/>
          </a:stretch>
        </p:blipFill>
        <p:spPr>
          <a:xfrm>
            <a:off x="170975" y="1010138"/>
            <a:ext cx="5738875" cy="4837725"/>
          </a:xfrm>
          <a:prstGeom prst="rect">
            <a:avLst/>
          </a:prstGeom>
          <a:noFill/>
          <a:ln>
            <a:noFill/>
          </a:ln>
        </p:spPr>
      </p:pic>
      <p:pic>
        <p:nvPicPr>
          <p:cNvPr id="345" name="Google Shape;345;p29"/>
          <p:cNvPicPr preferRelativeResize="0"/>
          <p:nvPr/>
        </p:nvPicPr>
        <p:blipFill>
          <a:blip r:embed="rId4">
            <a:alphaModFix/>
          </a:blip>
          <a:stretch>
            <a:fillRect/>
          </a:stretch>
        </p:blipFill>
        <p:spPr>
          <a:xfrm>
            <a:off x="5909850" y="1010138"/>
            <a:ext cx="6054826" cy="4837725"/>
          </a:xfrm>
          <a:prstGeom prst="rect">
            <a:avLst/>
          </a:prstGeom>
          <a:noFill/>
          <a:ln>
            <a:noFill/>
          </a:ln>
        </p:spPr>
      </p:pic>
      <p:sp>
        <p:nvSpPr>
          <p:cNvPr id="346" name="Google Shape;346;p29"/>
          <p:cNvSpPr txBox="1"/>
          <p:nvPr/>
        </p:nvSpPr>
        <p:spPr>
          <a:xfrm>
            <a:off x="238650" y="6015375"/>
            <a:ext cx="5739000" cy="831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entury Gothic"/>
                <a:ea typeface="Century Gothic"/>
                <a:cs typeface="Century Gothic"/>
                <a:sym typeface="Century Gothic"/>
              </a:rPr>
              <a:t>Top 10 states that have reported </a:t>
            </a:r>
            <a:r>
              <a:rPr b="1" lang="en-US">
                <a:latin typeface="Century Gothic"/>
                <a:ea typeface="Century Gothic"/>
                <a:cs typeface="Century Gothic"/>
                <a:sym typeface="Century Gothic"/>
              </a:rPr>
              <a:t>highest rape case i</a:t>
            </a:r>
            <a:r>
              <a:rPr lang="en-US">
                <a:latin typeface="Century Gothic"/>
                <a:ea typeface="Century Gothic"/>
                <a:cs typeface="Century Gothic"/>
                <a:sym typeface="Century Gothic"/>
              </a:rPr>
              <a:t>n 2014, Madhya Pradesh and Rajasthan have high </a:t>
            </a:r>
            <a:r>
              <a:rPr lang="en-US">
                <a:latin typeface="Century Gothic"/>
                <a:ea typeface="Century Gothic"/>
                <a:cs typeface="Century Gothic"/>
                <a:sym typeface="Century Gothic"/>
              </a:rPr>
              <a:t>prevalence</a:t>
            </a:r>
            <a:r>
              <a:rPr lang="en-US">
                <a:latin typeface="Century Gothic"/>
                <a:ea typeface="Century Gothic"/>
                <a:cs typeface="Century Gothic"/>
                <a:sym typeface="Century Gothic"/>
              </a:rPr>
              <a:t> rate.</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p:txBody>
      </p:sp>
      <p:sp>
        <p:nvSpPr>
          <p:cNvPr id="347" name="Google Shape;347;p29"/>
          <p:cNvSpPr txBox="1"/>
          <p:nvPr/>
        </p:nvSpPr>
        <p:spPr>
          <a:xfrm>
            <a:off x="6225675" y="6015375"/>
            <a:ext cx="5739000" cy="831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entury Gothic"/>
                <a:ea typeface="Century Gothic"/>
                <a:cs typeface="Century Gothic"/>
                <a:sym typeface="Century Gothic"/>
              </a:rPr>
              <a:t>Top 10 states that have </a:t>
            </a:r>
            <a:r>
              <a:rPr b="1" lang="en-US">
                <a:latin typeface="Century Gothic"/>
                <a:ea typeface="Century Gothic"/>
                <a:cs typeface="Century Gothic"/>
                <a:sym typeface="Century Gothic"/>
              </a:rPr>
              <a:t>reported highest dowry deaths </a:t>
            </a:r>
            <a:r>
              <a:rPr lang="en-US">
                <a:latin typeface="Century Gothic"/>
                <a:ea typeface="Century Gothic"/>
                <a:cs typeface="Century Gothic"/>
                <a:sym typeface="Century Gothic"/>
              </a:rPr>
              <a:t>cases in 2014, Uttar Pradesh and Bihar have unusually high cases.</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0"/>
          <p:cNvSpPr txBox="1"/>
          <p:nvPr>
            <p:ph type="title"/>
          </p:nvPr>
        </p:nvSpPr>
        <p:spPr>
          <a:xfrm>
            <a:off x="2591063" y="74010"/>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lang="en-US"/>
              <a:t>Top districts with highest rape and dowry deaths cases from top states.</a:t>
            </a:r>
            <a:endParaRPr/>
          </a:p>
        </p:txBody>
      </p:sp>
      <p:sp>
        <p:nvSpPr>
          <p:cNvPr id="353" name="Google Shape;353;p30"/>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1800"/>
              <a:buNone/>
            </a:pPr>
            <a:r>
              <a:t/>
            </a:r>
            <a:endParaRPr/>
          </a:p>
        </p:txBody>
      </p:sp>
      <p:pic>
        <p:nvPicPr>
          <p:cNvPr id="354" name="Google Shape;354;p30"/>
          <p:cNvPicPr preferRelativeResize="0"/>
          <p:nvPr/>
        </p:nvPicPr>
        <p:blipFill>
          <a:blip r:embed="rId3">
            <a:alphaModFix/>
          </a:blip>
          <a:stretch>
            <a:fillRect/>
          </a:stretch>
        </p:blipFill>
        <p:spPr>
          <a:xfrm>
            <a:off x="6027425" y="1187100"/>
            <a:ext cx="6012175" cy="4862075"/>
          </a:xfrm>
          <a:prstGeom prst="rect">
            <a:avLst/>
          </a:prstGeom>
          <a:noFill/>
          <a:ln>
            <a:noFill/>
          </a:ln>
        </p:spPr>
      </p:pic>
      <p:pic>
        <p:nvPicPr>
          <p:cNvPr id="355" name="Google Shape;355;p30"/>
          <p:cNvPicPr preferRelativeResize="0"/>
          <p:nvPr/>
        </p:nvPicPr>
        <p:blipFill>
          <a:blip r:embed="rId4">
            <a:alphaModFix/>
          </a:blip>
          <a:stretch>
            <a:fillRect/>
          </a:stretch>
        </p:blipFill>
        <p:spPr>
          <a:xfrm>
            <a:off x="186000" y="1187100"/>
            <a:ext cx="5841426" cy="4862075"/>
          </a:xfrm>
          <a:prstGeom prst="rect">
            <a:avLst/>
          </a:prstGeom>
          <a:noFill/>
          <a:ln>
            <a:noFill/>
          </a:ln>
        </p:spPr>
      </p:pic>
      <p:sp>
        <p:nvSpPr>
          <p:cNvPr id="356" name="Google Shape;356;p30"/>
          <p:cNvSpPr txBox="1"/>
          <p:nvPr/>
        </p:nvSpPr>
        <p:spPr>
          <a:xfrm>
            <a:off x="162450" y="6167775"/>
            <a:ext cx="5739000" cy="615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entury Gothic"/>
                <a:ea typeface="Century Gothic"/>
                <a:cs typeface="Century Gothic"/>
                <a:sym typeface="Century Gothic"/>
              </a:rPr>
              <a:t>Top 10 districts in Madhya Pradesh  that have reported highest rape case in 2014.</a:t>
            </a:r>
            <a:endParaRPr>
              <a:latin typeface="Century Gothic"/>
              <a:ea typeface="Century Gothic"/>
              <a:cs typeface="Century Gothic"/>
              <a:sym typeface="Century Gothic"/>
            </a:endParaRPr>
          </a:p>
        </p:txBody>
      </p:sp>
      <p:sp>
        <p:nvSpPr>
          <p:cNvPr id="357" name="Google Shape;357;p30"/>
          <p:cNvSpPr txBox="1"/>
          <p:nvPr/>
        </p:nvSpPr>
        <p:spPr>
          <a:xfrm>
            <a:off x="6027425" y="6167775"/>
            <a:ext cx="5739000" cy="615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entury Gothic"/>
                <a:ea typeface="Century Gothic"/>
                <a:cs typeface="Century Gothic"/>
                <a:sym typeface="Century Gothic"/>
              </a:rPr>
              <a:t>Top districts from Uttar Pradesh and Bihar with high cases of dowry deaths.</a:t>
            </a:r>
            <a:endParaRPr>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1"/>
          <p:cNvSpPr txBox="1"/>
          <p:nvPr>
            <p:ph type="title"/>
          </p:nvPr>
        </p:nvSpPr>
        <p:spPr>
          <a:xfrm>
            <a:off x="8937700" y="745100"/>
            <a:ext cx="2691900" cy="831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lang="en-US"/>
              <a:t>Conclusion</a:t>
            </a:r>
            <a:endParaRPr/>
          </a:p>
        </p:txBody>
      </p:sp>
      <p:sp>
        <p:nvSpPr>
          <p:cNvPr id="363" name="Google Shape;363;p31"/>
          <p:cNvSpPr txBox="1"/>
          <p:nvPr>
            <p:ph idx="1" type="body"/>
          </p:nvPr>
        </p:nvSpPr>
        <p:spPr>
          <a:xfrm>
            <a:off x="6570575" y="1400125"/>
            <a:ext cx="4994700" cy="4798500"/>
          </a:xfrm>
          <a:prstGeom prst="rect">
            <a:avLst/>
          </a:prstGeom>
          <a:solidFill>
            <a:schemeClr val="lt1"/>
          </a:solidFill>
          <a:ln>
            <a:noFill/>
          </a:ln>
        </p:spPr>
        <p:txBody>
          <a:bodyPr anchorCtr="0" anchor="t" bIns="45700" lIns="91425" spcFirstLastPara="1" rIns="91425" wrap="square" tIns="45700">
            <a:normAutofit fontScale="92500" lnSpcReduction="10000"/>
          </a:bodyPr>
          <a:lstStyle/>
          <a:p>
            <a:pPr indent="0" lvl="0" marL="0" marR="190500" rtl="0" algn="just">
              <a:lnSpc>
                <a:spcPct val="115000"/>
              </a:lnSpc>
              <a:spcBef>
                <a:spcPts val="1100"/>
              </a:spcBef>
              <a:spcAft>
                <a:spcPts val="0"/>
              </a:spcAft>
              <a:buSzPct val="58942"/>
              <a:buNone/>
            </a:pPr>
            <a:r>
              <a:t/>
            </a:r>
            <a:endParaRPr b="1" sz="1866">
              <a:solidFill>
                <a:schemeClr val="dk1"/>
              </a:solidFill>
              <a:highlight>
                <a:srgbClr val="FFFFFF"/>
              </a:highlight>
              <a:latin typeface="Arial"/>
              <a:ea typeface="Arial"/>
              <a:cs typeface="Arial"/>
              <a:sym typeface="Arial"/>
            </a:endParaRPr>
          </a:p>
          <a:p>
            <a:pPr indent="0" lvl="0" marL="0" marR="190500" rtl="0" algn="just">
              <a:lnSpc>
                <a:spcPct val="115000"/>
              </a:lnSpc>
              <a:spcBef>
                <a:spcPts val="1100"/>
              </a:spcBef>
              <a:spcAft>
                <a:spcPts val="0"/>
              </a:spcAft>
              <a:buSzPct val="58942"/>
              <a:buNone/>
            </a:pPr>
            <a:r>
              <a:rPr b="1" lang="en-US" sz="1866">
                <a:solidFill>
                  <a:schemeClr val="dk1"/>
                </a:solidFill>
                <a:highlight>
                  <a:srgbClr val="FFFFFF"/>
                </a:highlight>
                <a:latin typeface="Arial"/>
                <a:ea typeface="Arial"/>
                <a:cs typeface="Arial"/>
                <a:sym typeface="Arial"/>
              </a:rPr>
              <a:t>From EDA, it is clear that the incidences of violence against women have been increasing. States like Madhya Pradesh, Uttar Pradesh and Bihar have deep rooted record of practicing such evil acts. It is also observed that with increase in one form of violence there is positive relation that the other forms are also practiced.</a:t>
            </a:r>
            <a:endParaRPr b="1" sz="1866">
              <a:solidFill>
                <a:schemeClr val="dk1"/>
              </a:solidFill>
              <a:highlight>
                <a:srgbClr val="FFFFFF"/>
              </a:highlight>
              <a:latin typeface="Arial"/>
              <a:ea typeface="Arial"/>
              <a:cs typeface="Arial"/>
              <a:sym typeface="Arial"/>
            </a:endParaRPr>
          </a:p>
          <a:p>
            <a:pPr indent="0" lvl="0" marL="0" rtl="0" algn="just">
              <a:spcBef>
                <a:spcPts val="2200"/>
              </a:spcBef>
              <a:spcAft>
                <a:spcPts val="0"/>
              </a:spcAft>
              <a:buSzPct val="58942"/>
              <a:buNone/>
            </a:pPr>
            <a:r>
              <a:rPr b="1" lang="en-US" sz="1866">
                <a:solidFill>
                  <a:schemeClr val="dk1"/>
                </a:solidFill>
                <a:highlight>
                  <a:srgbClr val="FFFFFF"/>
                </a:highlight>
                <a:latin typeface="Arial"/>
                <a:ea typeface="Arial"/>
                <a:cs typeface="Arial"/>
                <a:sym typeface="Arial"/>
              </a:rPr>
              <a:t>Above mentioned states are mostly poor and have low literacy rates. It is essential to generate social awareness as well as focus on economic development of such states</a:t>
            </a:r>
            <a:r>
              <a:rPr b="1" lang="en-US" sz="1316">
                <a:solidFill>
                  <a:schemeClr val="dk1"/>
                </a:solidFill>
                <a:latin typeface="Arial"/>
                <a:ea typeface="Arial"/>
                <a:cs typeface="Arial"/>
                <a:sym typeface="Arial"/>
              </a:rPr>
              <a:t>.</a:t>
            </a:r>
            <a:endParaRPr b="1" sz="1316">
              <a:solidFill>
                <a:schemeClr val="dk1"/>
              </a:solidFill>
              <a:latin typeface="Arial"/>
              <a:ea typeface="Arial"/>
              <a:cs typeface="Arial"/>
              <a:sym typeface="Arial"/>
            </a:endParaRPr>
          </a:p>
          <a:p>
            <a:pPr indent="0" lvl="0" marL="0" rtl="0" algn="l">
              <a:spcBef>
                <a:spcPts val="2200"/>
              </a:spcBef>
              <a:spcAft>
                <a:spcPts val="0"/>
              </a:spcAft>
              <a:buClr>
                <a:schemeClr val="dk1"/>
              </a:buClr>
              <a:buSzPct val="66666"/>
              <a:buFont typeface="Arial"/>
              <a:buNone/>
            </a:pPr>
            <a:r>
              <a:t/>
            </a:r>
            <a:endParaRPr b="1" sz="1650">
              <a:solidFill>
                <a:schemeClr val="dk1"/>
              </a:solidFill>
              <a:highlight>
                <a:srgbClr val="FFFFFF"/>
              </a:highlight>
              <a:latin typeface="Arial"/>
              <a:ea typeface="Arial"/>
              <a:cs typeface="Arial"/>
              <a:sym typeface="Arial"/>
            </a:endParaRPr>
          </a:p>
          <a:p>
            <a:pPr indent="-228600" lvl="0" marL="342900" rtl="0" algn="l">
              <a:spcBef>
                <a:spcPts val="0"/>
              </a:spcBef>
              <a:spcAft>
                <a:spcPts val="0"/>
              </a:spcAft>
              <a:buSzPct val="100000"/>
              <a:buNone/>
            </a:pPr>
            <a:r>
              <a:t/>
            </a:r>
            <a:endParaRPr/>
          </a:p>
        </p:txBody>
      </p:sp>
      <p:pic>
        <p:nvPicPr>
          <p:cNvPr id="364" name="Google Shape;364;p31"/>
          <p:cNvPicPr preferRelativeResize="0"/>
          <p:nvPr/>
        </p:nvPicPr>
        <p:blipFill>
          <a:blip r:embed="rId3">
            <a:alphaModFix/>
          </a:blip>
          <a:stretch>
            <a:fillRect/>
          </a:stretch>
        </p:blipFill>
        <p:spPr>
          <a:xfrm>
            <a:off x="170725" y="1400125"/>
            <a:ext cx="6119099" cy="4798500"/>
          </a:xfrm>
          <a:prstGeom prst="rect">
            <a:avLst/>
          </a:prstGeom>
          <a:noFill/>
          <a:ln>
            <a:noFill/>
          </a:ln>
        </p:spPr>
      </p:pic>
      <p:sp>
        <p:nvSpPr>
          <p:cNvPr id="365" name="Google Shape;365;p31"/>
          <p:cNvSpPr txBox="1"/>
          <p:nvPr>
            <p:ph type="title"/>
          </p:nvPr>
        </p:nvSpPr>
        <p:spPr>
          <a:xfrm>
            <a:off x="1606875" y="208075"/>
            <a:ext cx="5123100" cy="1265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240"/>
              <a:buFont typeface="Century Gothic"/>
              <a:buNone/>
            </a:pPr>
            <a:r>
              <a:rPr lang="en-US" sz="2540"/>
              <a:t>Top states in terms of number of cases reported</a:t>
            </a:r>
            <a:r>
              <a:rPr lang="en-US" sz="3040"/>
              <a:t>.</a:t>
            </a:r>
            <a:endParaRPr sz="304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2"/>
          <p:cNvSpPr txBox="1"/>
          <p:nvPr>
            <p:ph type="title"/>
          </p:nvPr>
        </p:nvSpPr>
        <p:spPr>
          <a:xfrm>
            <a:off x="2390650" y="282410"/>
            <a:ext cx="8911800" cy="1281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US">
                <a:solidFill>
                  <a:srgbClr val="168DBA"/>
                </a:solidFill>
              </a:rPr>
              <a:t>Model Training - Linear Regression Forecasting model</a:t>
            </a:r>
            <a:endParaRPr b="1"/>
          </a:p>
        </p:txBody>
      </p:sp>
      <p:sp>
        <p:nvSpPr>
          <p:cNvPr id="371" name="Google Shape;371;p32"/>
          <p:cNvSpPr txBox="1"/>
          <p:nvPr>
            <p:ph idx="1" type="body"/>
          </p:nvPr>
        </p:nvSpPr>
        <p:spPr>
          <a:xfrm>
            <a:off x="2390650" y="1852225"/>
            <a:ext cx="9031500" cy="49344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rgbClr val="3F3F3F"/>
              </a:buClr>
              <a:buSzPts val="2400"/>
              <a:buChar char="●"/>
            </a:pPr>
            <a:r>
              <a:rPr b="1" lang="en-US" sz="2400">
                <a:solidFill>
                  <a:srgbClr val="3F3F3F"/>
                </a:solidFill>
              </a:rPr>
              <a:t>Model is trained to forecast the crime rate for the next 2 years (2015 and 2016) for all the states</a:t>
            </a:r>
            <a:endParaRPr b="1" sz="2400"/>
          </a:p>
          <a:p>
            <a:pPr indent="-381000" lvl="0" marL="457200" rtl="0" algn="l">
              <a:lnSpc>
                <a:spcPct val="115000"/>
              </a:lnSpc>
              <a:spcBef>
                <a:spcPts val="0"/>
              </a:spcBef>
              <a:spcAft>
                <a:spcPts val="0"/>
              </a:spcAft>
              <a:buClr>
                <a:srgbClr val="3F3F3F"/>
              </a:buClr>
              <a:buSzPts val="2400"/>
              <a:buChar char="●"/>
            </a:pPr>
            <a:r>
              <a:rPr b="1" lang="en-US" sz="2400">
                <a:solidFill>
                  <a:srgbClr val="3F3F3F"/>
                </a:solidFill>
              </a:rPr>
              <a:t>For forecasting, the data has to be in time series pattern/ sequential pattern</a:t>
            </a:r>
            <a:endParaRPr b="1" sz="2400"/>
          </a:p>
          <a:p>
            <a:pPr indent="-381000" lvl="0" marL="457200" rtl="0" algn="l">
              <a:lnSpc>
                <a:spcPct val="115000"/>
              </a:lnSpc>
              <a:spcBef>
                <a:spcPts val="0"/>
              </a:spcBef>
              <a:spcAft>
                <a:spcPts val="0"/>
              </a:spcAft>
              <a:buClr>
                <a:srgbClr val="3F3F3F"/>
              </a:buClr>
              <a:buSzPts val="2400"/>
              <a:buChar char="●"/>
            </a:pPr>
            <a:r>
              <a:rPr b="1" lang="en-US" sz="2400">
                <a:solidFill>
                  <a:srgbClr val="3F3F3F"/>
                </a:solidFill>
              </a:rPr>
              <a:t>Here, for each state we have data from 2001 to 2014 i.e., 14 data points or time-series points</a:t>
            </a:r>
            <a:endParaRPr b="1" sz="2400"/>
          </a:p>
          <a:p>
            <a:pPr indent="-381000" lvl="0" marL="457200" rtl="0" algn="l">
              <a:lnSpc>
                <a:spcPct val="115000"/>
              </a:lnSpc>
              <a:spcBef>
                <a:spcPts val="0"/>
              </a:spcBef>
              <a:spcAft>
                <a:spcPts val="0"/>
              </a:spcAft>
              <a:buClr>
                <a:srgbClr val="3F3F3F"/>
              </a:buClr>
              <a:buSzPts val="2400"/>
              <a:buChar char="●"/>
            </a:pPr>
            <a:r>
              <a:rPr b="1" lang="en-US" sz="2400">
                <a:solidFill>
                  <a:srgbClr val="3F3F3F"/>
                </a:solidFill>
              </a:rPr>
              <a:t>For model training, the data is split into train and validation set</a:t>
            </a:r>
            <a:endParaRPr b="1" sz="2400"/>
          </a:p>
          <a:p>
            <a:pPr indent="-381000" lvl="0" marL="457200" rtl="0" algn="l">
              <a:lnSpc>
                <a:spcPct val="115000"/>
              </a:lnSpc>
              <a:spcBef>
                <a:spcPts val="0"/>
              </a:spcBef>
              <a:spcAft>
                <a:spcPts val="0"/>
              </a:spcAft>
              <a:buClr>
                <a:srgbClr val="3F3F3F"/>
              </a:buClr>
              <a:buSzPts val="2400"/>
              <a:buChar char="●"/>
            </a:pPr>
            <a:r>
              <a:rPr b="1" lang="en-US" sz="2400">
                <a:solidFill>
                  <a:srgbClr val="3F3F3F"/>
                </a:solidFill>
              </a:rPr>
              <a:t>Linear Regression forecasting model is used to forecast the crime rate of the states</a:t>
            </a:r>
            <a:endParaRPr b="1" sz="2400"/>
          </a:p>
          <a:p>
            <a:pPr indent="-381000" lvl="0" marL="457200" rtl="0" algn="l">
              <a:lnSpc>
                <a:spcPct val="115000"/>
              </a:lnSpc>
              <a:spcBef>
                <a:spcPts val="0"/>
              </a:spcBef>
              <a:spcAft>
                <a:spcPts val="0"/>
              </a:spcAft>
              <a:buClr>
                <a:srgbClr val="3F3F3F"/>
              </a:buClr>
              <a:buSzPts val="2400"/>
              <a:buChar char="●"/>
            </a:pPr>
            <a:r>
              <a:rPr b="1" lang="en-US" sz="2400">
                <a:solidFill>
                  <a:srgbClr val="3F3F3F"/>
                </a:solidFill>
              </a:rPr>
              <a:t>The error (RMSE) of quadratic regression model is 17.45</a:t>
            </a:r>
            <a:endParaRPr b="1" sz="2400">
              <a:solidFill>
                <a:srgbClr val="3F3F3F"/>
              </a:solidFill>
            </a:endParaRPr>
          </a:p>
          <a:p>
            <a:pPr indent="0" lvl="0" marL="0" rtl="0" algn="l">
              <a:spcBef>
                <a:spcPts val="1000"/>
              </a:spcBef>
              <a:spcAft>
                <a:spcPts val="0"/>
              </a:spcAft>
              <a:buNone/>
            </a:pPr>
            <a:r>
              <a:t/>
            </a:r>
            <a:endParaRPr b="1"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t/>
            </a:r>
            <a:endParaRPr/>
          </a:p>
        </p:txBody>
      </p:sp>
      <p:sp>
        <p:nvSpPr>
          <p:cNvPr id="377" name="Google Shape;377;p3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1800"/>
              <a:buNone/>
            </a:pPr>
            <a:r>
              <a:t/>
            </a:r>
            <a:endParaRPr/>
          </a:p>
        </p:txBody>
      </p:sp>
      <p:pic>
        <p:nvPicPr>
          <p:cNvPr id="378" name="Google Shape;378;p33" title="crimes against women prediction.mp4">
            <a:hlinkClick r:id="rId3"/>
          </p:cNvPr>
          <p:cNvPicPr preferRelativeResize="0"/>
          <p:nvPr/>
        </p:nvPicPr>
        <p:blipFill>
          <a:blip r:embed="rId4">
            <a:alphaModFix/>
          </a:blip>
          <a:stretch>
            <a:fillRect/>
          </a:stretch>
        </p:blipFill>
        <p:spPr>
          <a:xfrm>
            <a:off x="-76200" y="-8675"/>
            <a:ext cx="12192000" cy="685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4"/>
          <p:cNvSpPr txBox="1"/>
          <p:nvPr>
            <p:ph type="title"/>
          </p:nvPr>
        </p:nvSpPr>
        <p:spPr>
          <a:xfrm>
            <a:off x="3757625" y="2645000"/>
            <a:ext cx="5057400" cy="27063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168DBA"/>
              </a:buClr>
              <a:buSzPts val="3600"/>
              <a:buFont typeface="Century Gothic"/>
              <a:buNone/>
            </a:pPr>
            <a:r>
              <a:rPr b="1" lang="en-US" sz="4100"/>
              <a:t>THANK YOU FOR YOUR TIME</a:t>
            </a:r>
            <a:endParaRPr b="1" sz="4100"/>
          </a:p>
          <a:p>
            <a:pPr indent="-330200" lvl="0" marL="457200" rtl="0" algn="ctr">
              <a:spcBef>
                <a:spcPts val="0"/>
              </a:spcBef>
              <a:spcAft>
                <a:spcPts val="0"/>
              </a:spcAft>
              <a:buClr>
                <a:srgbClr val="3F3F3F"/>
              </a:buClr>
              <a:buSzPts val="1600"/>
              <a:buChar char="-"/>
            </a:pPr>
            <a:r>
              <a:t/>
            </a:r>
            <a:endParaRPr b="1" sz="1600">
              <a:solidFill>
                <a:srgbClr val="3F3F3F"/>
              </a:solidFill>
            </a:endParaRPr>
          </a:p>
          <a:p>
            <a:pPr indent="-330200" lvl="0" marL="457200" rtl="0" algn="ctr">
              <a:spcBef>
                <a:spcPts val="0"/>
              </a:spcBef>
              <a:spcAft>
                <a:spcPts val="0"/>
              </a:spcAft>
              <a:buClr>
                <a:srgbClr val="3F3F3F"/>
              </a:buClr>
              <a:buSzPts val="1600"/>
              <a:buChar char="-"/>
            </a:pPr>
            <a:r>
              <a:t/>
            </a:r>
            <a:endParaRPr b="1" sz="1600">
              <a:solidFill>
                <a:srgbClr val="3F3F3F"/>
              </a:solidFill>
            </a:endParaRPr>
          </a:p>
          <a:p>
            <a:pPr indent="-330200" lvl="0" marL="457200" rtl="0" algn="ctr">
              <a:spcBef>
                <a:spcPts val="0"/>
              </a:spcBef>
              <a:spcAft>
                <a:spcPts val="0"/>
              </a:spcAft>
              <a:buClr>
                <a:srgbClr val="3F3F3F"/>
              </a:buClr>
              <a:buSzPts val="1600"/>
              <a:buChar char="-"/>
            </a:pPr>
            <a:r>
              <a:t/>
            </a:r>
            <a:endParaRPr b="1" sz="1600">
              <a:solidFill>
                <a:srgbClr val="3F3F3F"/>
              </a:solidFill>
            </a:endParaRPr>
          </a:p>
          <a:p>
            <a:pPr indent="0" lvl="0" marL="457200" rtl="0" algn="ctr">
              <a:spcBef>
                <a:spcPts val="0"/>
              </a:spcBef>
              <a:spcAft>
                <a:spcPts val="0"/>
              </a:spcAft>
              <a:buNone/>
            </a:pPr>
            <a:r>
              <a:rPr b="1" lang="en-US" sz="1600">
                <a:solidFill>
                  <a:srgbClr val="3F3F3F"/>
                </a:solidFill>
              </a:rPr>
              <a:t>Apache Team</a:t>
            </a:r>
            <a:endParaRPr b="1" sz="1600">
              <a:solidFill>
                <a:srgbClr val="3F3F3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4DCE3"/>
            </a:gs>
          </a:gsLst>
          <a:lin ang="5400000" scaled="0"/>
        </a:gradFill>
      </p:bgPr>
    </p:bg>
    <p:spTree>
      <p:nvGrpSpPr>
        <p:cNvPr id="209" name="Shape 209"/>
        <p:cNvGrpSpPr/>
        <p:nvPr/>
      </p:nvGrpSpPr>
      <p:grpSpPr>
        <a:xfrm>
          <a:off x="0" y="0"/>
          <a:ext cx="0" cy="0"/>
          <a:chOff x="0" y="0"/>
          <a:chExt cx="0" cy="0"/>
        </a:xfrm>
      </p:grpSpPr>
      <p:sp>
        <p:nvSpPr>
          <p:cNvPr id="210" name="Google Shape;210;p21"/>
          <p:cNvSpPr/>
          <p:nvPr/>
        </p:nvSpPr>
        <p:spPr>
          <a:xfrm>
            <a:off x="1" y="0"/>
            <a:ext cx="4059079"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11" name="Google Shape;211;p21"/>
          <p:cNvSpPr txBox="1"/>
          <p:nvPr>
            <p:ph type="title"/>
          </p:nvPr>
        </p:nvSpPr>
        <p:spPr>
          <a:xfrm>
            <a:off x="1382900" y="2555386"/>
            <a:ext cx="2454000" cy="1763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1"/>
              </a:buClr>
              <a:buSzPts val="3200"/>
              <a:buFont typeface="Century Gothic"/>
              <a:buNone/>
            </a:pPr>
            <a:r>
              <a:rPr b="1" lang="en-US" sz="3200">
                <a:solidFill>
                  <a:schemeClr val="lt1"/>
                </a:solidFill>
              </a:rPr>
              <a:t>Apache Team Members</a:t>
            </a:r>
            <a:endParaRPr b="1"/>
          </a:p>
        </p:txBody>
      </p:sp>
      <p:sp>
        <p:nvSpPr>
          <p:cNvPr id="212" name="Google Shape;212;p21"/>
          <p:cNvSpPr/>
          <p:nvPr/>
        </p:nvSpPr>
        <p:spPr>
          <a:xfrm flipH="1" rot="10800000">
            <a:off x="-159" y="3179901"/>
            <a:ext cx="1098194" cy="514066"/>
          </a:xfrm>
          <a:custGeom>
            <a:rect b="b" l="l" r="r" t="t"/>
            <a:pathLst>
              <a:path extrusionOk="0" h="10168" w="6883">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1"/>
          <p:cNvSpPr/>
          <p:nvPr/>
        </p:nvSpPr>
        <p:spPr>
          <a:xfrm>
            <a:off x="4795736" y="0"/>
            <a:ext cx="7396264" cy="6858000"/>
          </a:xfrm>
          <a:prstGeom prst="rect">
            <a:avLst/>
          </a:prstGeom>
          <a:gradFill>
            <a:gsLst>
              <a:gs pos="0">
                <a:srgbClr val="FFFFFF"/>
              </a:gs>
              <a:gs pos="100000">
                <a:srgbClr val="C4DCE3"/>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14" name="Google Shape;214;p21"/>
          <p:cNvSpPr txBox="1"/>
          <p:nvPr>
            <p:ph idx="1" type="body"/>
          </p:nvPr>
        </p:nvSpPr>
        <p:spPr>
          <a:xfrm>
            <a:off x="4706575" y="-75"/>
            <a:ext cx="6798000" cy="6858000"/>
          </a:xfrm>
          <a:prstGeom prst="rect">
            <a:avLst/>
          </a:prstGeom>
          <a:noFill/>
          <a:ln>
            <a:noFill/>
          </a:ln>
        </p:spPr>
        <p:txBody>
          <a:bodyPr anchorCtr="0" anchor="ctr" bIns="45700" lIns="91425" spcFirstLastPara="1" rIns="91425" wrap="square" tIns="45700">
            <a:normAutofit/>
          </a:bodyPr>
          <a:lstStyle/>
          <a:p>
            <a:pPr indent="-342900" lvl="0" marL="457200" rtl="0" algn="l">
              <a:spcBef>
                <a:spcPts val="0"/>
              </a:spcBef>
              <a:spcAft>
                <a:spcPts val="0"/>
              </a:spcAft>
              <a:buSzPts val="1800"/>
              <a:buChar char="🠶"/>
            </a:pPr>
            <a:r>
              <a:rPr b="1" lang="en-US"/>
              <a:t>Tomisin Oluwasile 						PL</a:t>
            </a:r>
            <a:endParaRPr b="1"/>
          </a:p>
          <a:p>
            <a:pPr indent="-342900" lvl="0" marL="457200" rtl="0" algn="l">
              <a:spcBef>
                <a:spcPts val="0"/>
              </a:spcBef>
              <a:spcAft>
                <a:spcPts val="0"/>
              </a:spcAft>
              <a:buSzPts val="1800"/>
              <a:buChar char="🠶"/>
            </a:pPr>
            <a:r>
              <a:rPr b="1" lang="en-US"/>
              <a:t>Krish Panchigar							APL</a:t>
            </a:r>
            <a:endParaRPr b="1"/>
          </a:p>
          <a:p>
            <a:pPr indent="-342900" lvl="0" marL="457200" rtl="0" algn="l">
              <a:spcBef>
                <a:spcPts val="0"/>
              </a:spcBef>
              <a:spcAft>
                <a:spcPts val="0"/>
              </a:spcAft>
              <a:buSzPts val="1800"/>
              <a:buChar char="🠶"/>
            </a:pPr>
            <a:r>
              <a:rPr b="1" lang="en-US"/>
              <a:t>Udoh Chigozie 	 						QA</a:t>
            </a:r>
            <a:endParaRPr b="1"/>
          </a:p>
          <a:p>
            <a:pPr indent="-342900" lvl="0" marL="457200" rtl="0" algn="l">
              <a:spcBef>
                <a:spcPts val="0"/>
              </a:spcBef>
              <a:spcAft>
                <a:spcPts val="0"/>
              </a:spcAft>
              <a:buSzPts val="1800"/>
              <a:buChar char="🠶"/>
            </a:pPr>
            <a:r>
              <a:rPr b="1" lang="en-US"/>
              <a:t>Abdulquddus Ajibade</a:t>
            </a:r>
            <a:endParaRPr b="1"/>
          </a:p>
          <a:p>
            <a:pPr indent="-342900" lvl="0" marL="457200" rtl="0" algn="l">
              <a:spcBef>
                <a:spcPts val="0"/>
              </a:spcBef>
              <a:spcAft>
                <a:spcPts val="0"/>
              </a:spcAft>
              <a:buSzPts val="1800"/>
              <a:buChar char="🠶"/>
            </a:pPr>
            <a:r>
              <a:rPr b="1" lang="en-US"/>
              <a:t>Adedolapo Akinjagunla</a:t>
            </a:r>
            <a:endParaRPr b="1"/>
          </a:p>
          <a:p>
            <a:pPr indent="-342900" lvl="0" marL="457200" rtl="0" algn="l">
              <a:spcBef>
                <a:spcPts val="0"/>
              </a:spcBef>
              <a:spcAft>
                <a:spcPts val="0"/>
              </a:spcAft>
              <a:buSzPts val="1800"/>
              <a:buChar char="🠶"/>
            </a:pPr>
            <a:r>
              <a:rPr b="1" lang="en-US"/>
              <a:t>Ahmed Mohammed Alsayed Ibrahim</a:t>
            </a:r>
            <a:endParaRPr b="1"/>
          </a:p>
          <a:p>
            <a:pPr indent="-342900" lvl="0" marL="457200" rtl="0" algn="l">
              <a:spcBef>
                <a:spcPts val="0"/>
              </a:spcBef>
              <a:spcAft>
                <a:spcPts val="0"/>
              </a:spcAft>
              <a:buSzPts val="1800"/>
              <a:buChar char="🠶"/>
            </a:pPr>
            <a:r>
              <a:rPr b="1" lang="en-US"/>
              <a:t>Annine Duclaire KENNE</a:t>
            </a:r>
            <a:endParaRPr b="1"/>
          </a:p>
          <a:p>
            <a:pPr indent="-342900" lvl="0" marL="457200" rtl="0" algn="l">
              <a:spcBef>
                <a:spcPts val="0"/>
              </a:spcBef>
              <a:spcAft>
                <a:spcPts val="0"/>
              </a:spcAft>
              <a:buSzPts val="1800"/>
              <a:buChar char="🠶"/>
            </a:pPr>
            <a:r>
              <a:rPr b="1" lang="en-US"/>
              <a:t>Anshul Goel</a:t>
            </a:r>
            <a:endParaRPr b="1"/>
          </a:p>
          <a:p>
            <a:pPr indent="-342900" lvl="0" marL="457200" rtl="0" algn="l">
              <a:spcBef>
                <a:spcPts val="0"/>
              </a:spcBef>
              <a:spcAft>
                <a:spcPts val="0"/>
              </a:spcAft>
              <a:buSzPts val="1800"/>
              <a:buChar char="🠶"/>
            </a:pPr>
            <a:r>
              <a:rPr b="1" lang="en-US"/>
              <a:t>Chigozie Udoh</a:t>
            </a:r>
            <a:endParaRPr b="1"/>
          </a:p>
          <a:p>
            <a:pPr indent="-342900" lvl="0" marL="457200" rtl="0" algn="l">
              <a:spcBef>
                <a:spcPts val="0"/>
              </a:spcBef>
              <a:spcAft>
                <a:spcPts val="0"/>
              </a:spcAft>
              <a:buSzPts val="1800"/>
              <a:buChar char="🠶"/>
            </a:pPr>
            <a:r>
              <a:rPr b="1" lang="en-US"/>
              <a:t>Esther Ajayi</a:t>
            </a:r>
            <a:endParaRPr b="1"/>
          </a:p>
          <a:p>
            <a:pPr indent="-342900" lvl="0" marL="457200" rtl="0" algn="l">
              <a:spcBef>
                <a:spcPts val="0"/>
              </a:spcBef>
              <a:spcAft>
                <a:spcPts val="0"/>
              </a:spcAft>
              <a:buSzPts val="1800"/>
              <a:buChar char="🠶"/>
            </a:pPr>
            <a:r>
              <a:rPr b="1" lang="en-US"/>
              <a:t>Fayokunmi Somoye</a:t>
            </a:r>
            <a:endParaRPr b="1"/>
          </a:p>
          <a:p>
            <a:pPr indent="-342900" lvl="0" marL="457200" rtl="0" algn="l">
              <a:spcBef>
                <a:spcPts val="0"/>
              </a:spcBef>
              <a:spcAft>
                <a:spcPts val="0"/>
              </a:spcAft>
              <a:buSzPts val="1800"/>
              <a:buChar char="🠶"/>
            </a:pPr>
            <a:r>
              <a:rPr b="1" lang="en-US"/>
              <a:t>Godson Ebenuwa</a:t>
            </a:r>
            <a:endParaRPr b="1"/>
          </a:p>
          <a:p>
            <a:pPr indent="-342900" lvl="0" marL="457200" rtl="0" algn="l">
              <a:spcBef>
                <a:spcPts val="0"/>
              </a:spcBef>
              <a:spcAft>
                <a:spcPts val="0"/>
              </a:spcAft>
              <a:buSzPts val="1800"/>
              <a:buChar char="🠶"/>
            </a:pPr>
            <a:r>
              <a:rPr b="1" lang="en-US"/>
              <a:t>Harsh Savaliya</a:t>
            </a:r>
            <a:endParaRPr b="1"/>
          </a:p>
          <a:p>
            <a:pPr indent="-342900" lvl="0" marL="457200" rtl="0" algn="l">
              <a:spcBef>
                <a:spcPts val="0"/>
              </a:spcBef>
              <a:spcAft>
                <a:spcPts val="0"/>
              </a:spcAft>
              <a:buSzPts val="1800"/>
              <a:buChar char="🠶"/>
            </a:pPr>
            <a:r>
              <a:rPr b="1" lang="en-US"/>
              <a:t>Krish Panchigar</a:t>
            </a:r>
            <a:endParaRPr b="1"/>
          </a:p>
          <a:p>
            <a:pPr indent="-342900" lvl="0" marL="457200" rtl="0" algn="l">
              <a:spcBef>
                <a:spcPts val="0"/>
              </a:spcBef>
              <a:spcAft>
                <a:spcPts val="0"/>
              </a:spcAft>
              <a:buSzPts val="1800"/>
              <a:buChar char="🠶"/>
            </a:pPr>
            <a:r>
              <a:rPr b="1" lang="en-US"/>
              <a:t>Mariam Bello</a:t>
            </a:r>
            <a:endParaRPr b="1"/>
          </a:p>
          <a:p>
            <a:pPr indent="-342900" lvl="0" marL="457200" rtl="0" algn="l">
              <a:spcBef>
                <a:spcPts val="0"/>
              </a:spcBef>
              <a:spcAft>
                <a:spcPts val="0"/>
              </a:spcAft>
              <a:buSzPts val="1800"/>
              <a:buChar char="🠶"/>
            </a:pPr>
            <a:r>
              <a:rPr b="1" lang="en-US"/>
              <a:t>Mohammed Zaid Habibulla</a:t>
            </a:r>
            <a:endParaRPr b="1"/>
          </a:p>
          <a:p>
            <a:pPr indent="-342900" lvl="0" marL="457200" rtl="0" algn="l">
              <a:spcBef>
                <a:spcPts val="0"/>
              </a:spcBef>
              <a:spcAft>
                <a:spcPts val="0"/>
              </a:spcAft>
              <a:buSzPts val="1800"/>
              <a:buChar char="🠶"/>
            </a:pPr>
            <a:r>
              <a:rPr b="1" lang="en-US"/>
              <a:t>Samyak Zaveri</a:t>
            </a:r>
            <a:endParaRPr b="1"/>
          </a:p>
          <a:p>
            <a:pPr indent="-342900" lvl="0" marL="457200" rtl="0" algn="l">
              <a:spcBef>
                <a:spcPts val="0"/>
              </a:spcBef>
              <a:spcAft>
                <a:spcPts val="0"/>
              </a:spcAft>
              <a:buSzPts val="1800"/>
              <a:buChar char="🠶"/>
            </a:pPr>
            <a:r>
              <a:rPr b="1" lang="en-US"/>
              <a:t>Tomisin Oluwasile</a:t>
            </a:r>
            <a:endParaRPr b="1"/>
          </a:p>
          <a:p>
            <a:pPr indent="-342900" lvl="0" marL="457200" rtl="0" algn="l">
              <a:spcBef>
                <a:spcPts val="0"/>
              </a:spcBef>
              <a:spcAft>
                <a:spcPts val="0"/>
              </a:spcAft>
              <a:buSzPts val="1800"/>
              <a:buChar char="🠶"/>
            </a:pPr>
            <a:r>
              <a:rPr b="1" lang="en-US"/>
              <a:t>Ysabel Katchy</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4DCE3"/>
            </a:gs>
          </a:gsLst>
          <a:lin ang="5400000" scaled="0"/>
        </a:gradFill>
      </p:bgPr>
    </p:bg>
    <p:spTree>
      <p:nvGrpSpPr>
        <p:cNvPr id="218" name="Shape 218"/>
        <p:cNvGrpSpPr/>
        <p:nvPr/>
      </p:nvGrpSpPr>
      <p:grpSpPr>
        <a:xfrm>
          <a:off x="0" y="0"/>
          <a:ext cx="0" cy="0"/>
          <a:chOff x="0" y="0"/>
          <a:chExt cx="0" cy="0"/>
        </a:xfrm>
      </p:grpSpPr>
      <p:grpSp>
        <p:nvGrpSpPr>
          <p:cNvPr id="219" name="Google Shape;219;p22"/>
          <p:cNvGrpSpPr/>
          <p:nvPr/>
        </p:nvGrpSpPr>
        <p:grpSpPr>
          <a:xfrm>
            <a:off x="9" y="228600"/>
            <a:ext cx="2851523" cy="6638625"/>
            <a:chOff x="2487613" y="285750"/>
            <a:chExt cx="2428875" cy="5654676"/>
          </a:xfrm>
        </p:grpSpPr>
        <p:sp>
          <p:nvSpPr>
            <p:cNvPr id="220" name="Google Shape;220;p22"/>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22"/>
          <p:cNvGrpSpPr/>
          <p:nvPr/>
        </p:nvGrpSpPr>
        <p:grpSpPr>
          <a:xfrm>
            <a:off x="27224" y="157"/>
            <a:ext cx="2356675" cy="6853096"/>
            <a:chOff x="6627813" y="195610"/>
            <a:chExt cx="1952625" cy="5678141"/>
          </a:xfrm>
        </p:grpSpPr>
        <p:sp>
          <p:nvSpPr>
            <p:cNvPr id="233" name="Google Shape;233;p22"/>
            <p:cNvSpPr/>
            <p:nvPr/>
          </p:nvSpPr>
          <p:spPr>
            <a:xfrm>
              <a:off x="6627813" y="195610"/>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2"/>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2"/>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2"/>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2"/>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2"/>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2"/>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 name="Google Shape;245;p22"/>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2"/>
          <p:cNvSpPr/>
          <p:nvPr/>
        </p:nvSpPr>
        <p:spPr>
          <a:xfrm>
            <a:off x="-7620" y="-1"/>
            <a:ext cx="12207240" cy="6858001"/>
          </a:xfrm>
          <a:prstGeom prst="rect">
            <a:avLst/>
          </a:prstGeom>
          <a:gradFill>
            <a:gsLst>
              <a:gs pos="0">
                <a:srgbClr val="FFFFFF"/>
              </a:gs>
              <a:gs pos="100000">
                <a:srgbClr val="C4DCE3"/>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48" name="Google Shape;248;p22"/>
          <p:cNvSpPr/>
          <p:nvPr/>
        </p:nvSpPr>
        <p:spPr>
          <a:xfrm>
            <a:off x="-1" y="0"/>
            <a:ext cx="8229600" cy="6858000"/>
          </a:xfrm>
          <a:prstGeom prst="rect">
            <a:avLst/>
          </a:prstGeom>
          <a:solidFill>
            <a:srgbClr val="172934">
              <a:alpha val="8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9" name="Google Shape;249;p22"/>
          <p:cNvPicPr preferRelativeResize="0"/>
          <p:nvPr>
            <p:ph idx="1" type="body"/>
          </p:nvPr>
        </p:nvPicPr>
        <p:blipFill rotWithShape="1">
          <a:blip r:embed="rId3">
            <a:alphaModFix/>
          </a:blip>
          <a:srcRect b="0" l="37597" r="23980" t="0"/>
          <a:stretch/>
        </p:blipFill>
        <p:spPr>
          <a:xfrm>
            <a:off x="8229598" y="10"/>
            <a:ext cx="3962401" cy="6857990"/>
          </a:xfrm>
          <a:prstGeom prst="rect">
            <a:avLst/>
          </a:prstGeom>
          <a:noFill/>
          <a:ln>
            <a:noFill/>
          </a:ln>
        </p:spPr>
      </p:pic>
      <p:sp>
        <p:nvSpPr>
          <p:cNvPr id="250" name="Google Shape;250;p22"/>
          <p:cNvSpPr/>
          <p:nvPr/>
        </p:nvSpPr>
        <p:spPr>
          <a:xfrm>
            <a:off x="1" y="659027"/>
            <a:ext cx="9042690" cy="1035152"/>
          </a:xfrm>
          <a:custGeom>
            <a:rect b="b" l="l" r="r" t="t"/>
            <a:pathLst>
              <a:path extrusionOk="0" h="163" w="1902">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51" name="Google Shape;251;p22"/>
          <p:cNvSpPr txBox="1"/>
          <p:nvPr>
            <p:ph type="title"/>
          </p:nvPr>
        </p:nvSpPr>
        <p:spPr>
          <a:xfrm>
            <a:off x="541867" y="787400"/>
            <a:ext cx="7145866" cy="77893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EFFFF"/>
              </a:buClr>
              <a:buSzPts val="3200"/>
              <a:buFont typeface="Century Gothic"/>
              <a:buNone/>
            </a:pPr>
            <a:r>
              <a:rPr lang="en-US" sz="3200">
                <a:solidFill>
                  <a:srgbClr val="FEFFFF"/>
                </a:solidFill>
              </a:rPr>
              <a:t>Problem Statement &amp; Objective</a:t>
            </a:r>
            <a:endParaRPr/>
          </a:p>
        </p:txBody>
      </p:sp>
      <p:sp>
        <p:nvSpPr>
          <p:cNvPr id="252" name="Google Shape;252;p22"/>
          <p:cNvSpPr txBox="1"/>
          <p:nvPr/>
        </p:nvSpPr>
        <p:spPr>
          <a:xfrm>
            <a:off x="711450" y="2221225"/>
            <a:ext cx="6806700" cy="3863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3000">
                <a:solidFill>
                  <a:schemeClr val="lt1"/>
                </a:solidFill>
                <a:latin typeface="Century Gothic"/>
                <a:ea typeface="Century Gothic"/>
                <a:cs typeface="Century Gothic"/>
                <a:sym typeface="Century Gothic"/>
              </a:rPr>
              <a:t>To design a model that predicts the future number of violent acts that will be committed against women in selected regions. </a:t>
            </a:r>
            <a:endParaRPr b="1" sz="3000">
              <a:solidFill>
                <a:schemeClr val="lt1"/>
              </a:solidFill>
              <a:latin typeface="Century Gothic"/>
              <a:ea typeface="Century Gothic"/>
              <a:cs typeface="Century Gothic"/>
              <a:sym typeface="Century Gothic"/>
            </a:endParaRPr>
          </a:p>
          <a:p>
            <a:pPr indent="0" lvl="0" marL="0" rtl="0" algn="l">
              <a:lnSpc>
                <a:spcPct val="90000"/>
              </a:lnSpc>
              <a:spcBef>
                <a:spcPts val="0"/>
              </a:spcBef>
              <a:spcAft>
                <a:spcPts val="0"/>
              </a:spcAft>
              <a:buNone/>
            </a:pPr>
            <a:r>
              <a:t/>
            </a:r>
            <a:endParaRPr b="1" sz="3000">
              <a:solidFill>
                <a:schemeClr val="lt1"/>
              </a:solidFill>
              <a:latin typeface="Century Gothic"/>
              <a:ea typeface="Century Gothic"/>
              <a:cs typeface="Century Gothic"/>
              <a:sym typeface="Century Gothic"/>
            </a:endParaRPr>
          </a:p>
          <a:p>
            <a:pPr indent="0" lvl="0" marL="0" rtl="0" algn="l">
              <a:lnSpc>
                <a:spcPct val="90000"/>
              </a:lnSpc>
              <a:spcBef>
                <a:spcPts val="0"/>
              </a:spcBef>
              <a:spcAft>
                <a:spcPts val="0"/>
              </a:spcAft>
              <a:buClr>
                <a:schemeClr val="lt1"/>
              </a:buClr>
              <a:buSzPts val="2100"/>
              <a:buFont typeface="Century Gothic"/>
              <a:buNone/>
            </a:pPr>
            <a:r>
              <a:rPr b="1" lang="en-US" sz="3000">
                <a:solidFill>
                  <a:schemeClr val="lt1"/>
                </a:solidFill>
                <a:latin typeface="Century Gothic"/>
                <a:ea typeface="Century Gothic"/>
                <a:cs typeface="Century Gothic"/>
                <a:sym typeface="Century Gothic"/>
              </a:rPr>
              <a:t>This prediction can be used to take preventive measures or deploy resources to reduce such cases.</a:t>
            </a:r>
            <a:endParaRPr b="1" sz="2300">
              <a:solidFill>
                <a:schemeClr val="dk1"/>
              </a:solidFill>
            </a:endParaRPr>
          </a:p>
          <a:p>
            <a:pPr indent="0" lvl="0" marL="0" rtl="0" algn="l">
              <a:spcBef>
                <a:spcPts val="0"/>
              </a:spcBef>
              <a:spcAft>
                <a:spcPts val="0"/>
              </a:spcAft>
              <a:buNone/>
            </a:pPr>
            <a:r>
              <a:t/>
            </a:r>
            <a:endParaRPr b="1" sz="2300">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3"/>
          <p:cNvSpPr txBox="1"/>
          <p:nvPr>
            <p:ph type="title"/>
          </p:nvPr>
        </p:nvSpPr>
        <p:spPr>
          <a:xfrm>
            <a:off x="2592925" y="1266535"/>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b="1" lang="en-US" sz="4400"/>
              <a:t>Process Flow</a:t>
            </a:r>
            <a:endParaRPr b="1" sz="4400"/>
          </a:p>
        </p:txBody>
      </p:sp>
      <p:grpSp>
        <p:nvGrpSpPr>
          <p:cNvPr id="258" name="Google Shape;258;p23"/>
          <p:cNvGrpSpPr/>
          <p:nvPr/>
        </p:nvGrpSpPr>
        <p:grpSpPr>
          <a:xfrm>
            <a:off x="969151" y="2947125"/>
            <a:ext cx="10535927" cy="1802803"/>
            <a:chOff x="19252" y="1211087"/>
            <a:chExt cx="9323004" cy="1363694"/>
          </a:xfrm>
        </p:grpSpPr>
        <p:sp>
          <p:nvSpPr>
            <p:cNvPr id="259" name="Google Shape;259;p23"/>
            <p:cNvSpPr/>
            <p:nvPr/>
          </p:nvSpPr>
          <p:spPr>
            <a:xfrm>
              <a:off x="97302" y="1700619"/>
              <a:ext cx="1373685" cy="45269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txBox="1"/>
            <p:nvPr/>
          </p:nvSpPr>
          <p:spPr>
            <a:xfrm>
              <a:off x="97298" y="1531945"/>
              <a:ext cx="1373700" cy="688800"/>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Clr>
                  <a:schemeClr val="dk1"/>
                </a:buClr>
                <a:buSzPts val="1400"/>
                <a:buFont typeface="Century Gothic"/>
                <a:buNone/>
              </a:pPr>
              <a:r>
                <a:rPr b="1" lang="en-US" sz="2200">
                  <a:solidFill>
                    <a:schemeClr val="dk1"/>
                  </a:solidFill>
                  <a:latin typeface="Century Gothic"/>
                  <a:ea typeface="Century Gothic"/>
                  <a:cs typeface="Century Gothic"/>
                  <a:sym typeface="Century Gothic"/>
                </a:rPr>
                <a:t>Data Acquisition</a:t>
              </a:r>
              <a:endParaRPr b="1" sz="2200"/>
            </a:p>
          </p:txBody>
        </p:sp>
        <p:sp>
          <p:nvSpPr>
            <p:cNvPr id="261" name="Google Shape;261;p23"/>
            <p:cNvSpPr/>
            <p:nvPr/>
          </p:nvSpPr>
          <p:spPr>
            <a:xfrm>
              <a:off x="95741" y="1562938"/>
              <a:ext cx="109270" cy="109270"/>
            </a:xfrm>
            <a:prstGeom prst="ellipse">
              <a:avLst/>
            </a:prstGeom>
            <a:solidFill>
              <a:srgbClr val="1B4069"/>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a:off x="172231" y="1409959"/>
              <a:ext cx="109270" cy="109270"/>
            </a:xfrm>
            <a:prstGeom prst="ellipse">
              <a:avLst/>
            </a:prstGeom>
            <a:solidFill>
              <a:srgbClr val="224A7A"/>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a:off x="355805" y="1440555"/>
              <a:ext cx="171710" cy="171710"/>
            </a:xfrm>
            <a:prstGeom prst="ellipse">
              <a:avLst/>
            </a:prstGeom>
            <a:solidFill>
              <a:srgbClr val="2D558B"/>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3"/>
            <p:cNvSpPr/>
            <p:nvPr/>
          </p:nvSpPr>
          <p:spPr>
            <a:xfrm>
              <a:off x="508784" y="1272279"/>
              <a:ext cx="109270" cy="109270"/>
            </a:xfrm>
            <a:prstGeom prst="ellipse">
              <a:avLst/>
            </a:prstGeom>
            <a:solidFill>
              <a:srgbClr val="38629B"/>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3"/>
            <p:cNvSpPr/>
            <p:nvPr/>
          </p:nvSpPr>
          <p:spPr>
            <a:xfrm>
              <a:off x="707656" y="1211087"/>
              <a:ext cx="109270" cy="109270"/>
            </a:xfrm>
            <a:prstGeom prst="ellipse">
              <a:avLst/>
            </a:prstGeom>
            <a:solidFill>
              <a:srgbClr val="456DA9"/>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
            <p:cNvSpPr/>
            <p:nvPr/>
          </p:nvSpPr>
          <p:spPr>
            <a:xfrm>
              <a:off x="952421" y="1318172"/>
              <a:ext cx="109270" cy="109270"/>
            </a:xfrm>
            <a:prstGeom prst="ellipse">
              <a:avLst/>
            </a:prstGeom>
            <a:solidFill>
              <a:srgbClr val="567AB2"/>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a:off x="1105400" y="1394661"/>
              <a:ext cx="171710" cy="171710"/>
            </a:xfrm>
            <a:prstGeom prst="ellipse">
              <a:avLst/>
            </a:prstGeom>
            <a:solidFill>
              <a:srgbClr val="6E88B5"/>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3"/>
            <p:cNvSpPr/>
            <p:nvPr/>
          </p:nvSpPr>
          <p:spPr>
            <a:xfrm>
              <a:off x="1319570" y="1562938"/>
              <a:ext cx="109270" cy="109270"/>
            </a:xfrm>
            <a:prstGeom prst="ellipse">
              <a:avLst/>
            </a:prstGeom>
            <a:solidFill>
              <a:srgbClr val="8497BA"/>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3"/>
            <p:cNvSpPr/>
            <p:nvPr/>
          </p:nvSpPr>
          <p:spPr>
            <a:xfrm>
              <a:off x="1411357" y="1731214"/>
              <a:ext cx="109270" cy="109270"/>
            </a:xfrm>
            <a:prstGeom prst="ellipse">
              <a:avLst/>
            </a:prstGeom>
            <a:solidFill>
              <a:srgbClr val="99A5C0"/>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
            <p:cNvSpPr/>
            <p:nvPr/>
          </p:nvSpPr>
          <p:spPr>
            <a:xfrm>
              <a:off x="615869" y="1409959"/>
              <a:ext cx="280981" cy="280981"/>
            </a:xfrm>
            <a:prstGeom prst="ellipse">
              <a:avLst/>
            </a:prstGeom>
            <a:solidFill>
              <a:srgbClr val="ADB5C7"/>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a:off x="19252" y="1991278"/>
              <a:ext cx="109270" cy="109270"/>
            </a:xfrm>
            <a:prstGeom prst="ellipse">
              <a:avLst/>
            </a:prstGeom>
            <a:solidFill>
              <a:srgbClr val="ADB5C7"/>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a:off x="111039" y="2128959"/>
              <a:ext cx="171710" cy="171710"/>
            </a:xfrm>
            <a:prstGeom prst="ellipse">
              <a:avLst/>
            </a:prstGeom>
            <a:solidFill>
              <a:srgbClr val="99A5C0"/>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3"/>
            <p:cNvSpPr/>
            <p:nvPr/>
          </p:nvSpPr>
          <p:spPr>
            <a:xfrm>
              <a:off x="340507" y="2251341"/>
              <a:ext cx="249760" cy="249760"/>
            </a:xfrm>
            <a:prstGeom prst="ellipse">
              <a:avLst/>
            </a:prstGeom>
            <a:solidFill>
              <a:srgbClr val="8497BA"/>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3"/>
            <p:cNvSpPr/>
            <p:nvPr/>
          </p:nvSpPr>
          <p:spPr>
            <a:xfrm>
              <a:off x="661762" y="2450214"/>
              <a:ext cx="109270" cy="109270"/>
            </a:xfrm>
            <a:prstGeom prst="ellipse">
              <a:avLst/>
            </a:prstGeom>
            <a:solidFill>
              <a:srgbClr val="6E88B5"/>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
            <p:cNvSpPr/>
            <p:nvPr/>
          </p:nvSpPr>
          <p:spPr>
            <a:xfrm>
              <a:off x="722954" y="2251341"/>
              <a:ext cx="171710" cy="171710"/>
            </a:xfrm>
            <a:prstGeom prst="ellipse">
              <a:avLst/>
            </a:prstGeom>
            <a:solidFill>
              <a:srgbClr val="567AB2"/>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p:nvPr/>
          </p:nvSpPr>
          <p:spPr>
            <a:xfrm>
              <a:off x="875932" y="2465511"/>
              <a:ext cx="109270" cy="109270"/>
            </a:xfrm>
            <a:prstGeom prst="ellipse">
              <a:avLst/>
            </a:prstGeom>
            <a:solidFill>
              <a:srgbClr val="456DA9"/>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3"/>
            <p:cNvSpPr/>
            <p:nvPr/>
          </p:nvSpPr>
          <p:spPr>
            <a:xfrm>
              <a:off x="1013613" y="2220746"/>
              <a:ext cx="249760" cy="249760"/>
            </a:xfrm>
            <a:prstGeom prst="ellipse">
              <a:avLst/>
            </a:prstGeom>
            <a:solidFill>
              <a:srgbClr val="38629B"/>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3"/>
            <p:cNvSpPr/>
            <p:nvPr/>
          </p:nvSpPr>
          <p:spPr>
            <a:xfrm>
              <a:off x="1350166" y="2159554"/>
              <a:ext cx="171710" cy="171710"/>
            </a:xfrm>
            <a:prstGeom prst="ellipse">
              <a:avLst/>
            </a:prstGeom>
            <a:solidFill>
              <a:srgbClr val="2D558B"/>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3"/>
            <p:cNvSpPr/>
            <p:nvPr/>
          </p:nvSpPr>
          <p:spPr>
            <a:xfrm>
              <a:off x="1521876" y="1440301"/>
              <a:ext cx="504289" cy="962744"/>
            </a:xfrm>
            <a:prstGeom prst="chevron">
              <a:avLst>
                <a:gd fmla="val 62310" name="adj"/>
              </a:avLst>
            </a:prstGeom>
            <a:solidFill>
              <a:srgbClr val="215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3"/>
            <p:cNvSpPr/>
            <p:nvPr/>
          </p:nvSpPr>
          <p:spPr>
            <a:xfrm>
              <a:off x="2026166" y="1440768"/>
              <a:ext cx="1375335" cy="9627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txBox="1"/>
            <p:nvPr/>
          </p:nvSpPr>
          <p:spPr>
            <a:xfrm>
              <a:off x="2026166" y="1440768"/>
              <a:ext cx="1375335" cy="962734"/>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Clr>
                  <a:schemeClr val="dk1"/>
                </a:buClr>
                <a:buSzPts val="1400"/>
                <a:buFont typeface="Century Gothic"/>
                <a:buNone/>
              </a:pPr>
              <a:r>
                <a:rPr b="1" lang="en-US" sz="2200">
                  <a:solidFill>
                    <a:schemeClr val="dk1"/>
                  </a:solidFill>
                  <a:latin typeface="Century Gothic"/>
                  <a:ea typeface="Century Gothic"/>
                  <a:cs typeface="Century Gothic"/>
                  <a:sym typeface="Century Gothic"/>
                </a:rPr>
                <a:t>Data Cleaning</a:t>
              </a:r>
              <a:endParaRPr b="1" sz="2200"/>
            </a:p>
          </p:txBody>
        </p:sp>
        <p:sp>
          <p:nvSpPr>
            <p:cNvPr id="282" name="Google Shape;282;p23"/>
            <p:cNvSpPr/>
            <p:nvPr/>
          </p:nvSpPr>
          <p:spPr>
            <a:xfrm>
              <a:off x="3401502" y="1440301"/>
              <a:ext cx="504289" cy="962744"/>
            </a:xfrm>
            <a:prstGeom prst="chevron">
              <a:avLst>
                <a:gd fmla="val 62310" name="adj"/>
              </a:avLst>
            </a:prstGeom>
            <a:solidFill>
              <a:srgbClr val="6185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3"/>
            <p:cNvSpPr/>
            <p:nvPr/>
          </p:nvSpPr>
          <p:spPr>
            <a:xfrm>
              <a:off x="3905791" y="1440768"/>
              <a:ext cx="1375335" cy="9627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3"/>
            <p:cNvSpPr txBox="1"/>
            <p:nvPr/>
          </p:nvSpPr>
          <p:spPr>
            <a:xfrm>
              <a:off x="3905791" y="1440768"/>
              <a:ext cx="1375335" cy="962734"/>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Clr>
                  <a:schemeClr val="dk1"/>
                </a:buClr>
                <a:buSzPts val="1400"/>
                <a:buFont typeface="Century Gothic"/>
                <a:buNone/>
              </a:pPr>
              <a:r>
                <a:rPr b="1" lang="en-US" sz="2500">
                  <a:solidFill>
                    <a:schemeClr val="dk1"/>
                  </a:solidFill>
                  <a:latin typeface="Century Gothic"/>
                  <a:ea typeface="Century Gothic"/>
                  <a:cs typeface="Century Gothic"/>
                  <a:sym typeface="Century Gothic"/>
                </a:rPr>
                <a:t>EDA</a:t>
              </a:r>
              <a:endParaRPr b="1" sz="2500"/>
            </a:p>
          </p:txBody>
        </p:sp>
        <p:sp>
          <p:nvSpPr>
            <p:cNvPr id="285" name="Google Shape;285;p23"/>
            <p:cNvSpPr/>
            <p:nvPr/>
          </p:nvSpPr>
          <p:spPr>
            <a:xfrm>
              <a:off x="5281127" y="1440301"/>
              <a:ext cx="504289" cy="962744"/>
            </a:xfrm>
            <a:prstGeom prst="chevron">
              <a:avLst>
                <a:gd fmla="val 62310" name="adj"/>
              </a:avLst>
            </a:prstGeom>
            <a:solidFill>
              <a:srgbClr val="BBC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p:nvPr/>
          </p:nvSpPr>
          <p:spPr>
            <a:xfrm>
              <a:off x="5785417" y="1440768"/>
              <a:ext cx="1375335" cy="9627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
            <p:cNvSpPr txBox="1"/>
            <p:nvPr/>
          </p:nvSpPr>
          <p:spPr>
            <a:xfrm>
              <a:off x="5785423" y="1440777"/>
              <a:ext cx="1599600" cy="962700"/>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Clr>
                  <a:schemeClr val="dk1"/>
                </a:buClr>
                <a:buSzPts val="1400"/>
                <a:buFont typeface="Century Gothic"/>
                <a:buNone/>
              </a:pPr>
              <a:r>
                <a:rPr b="1" lang="en-US" sz="2100">
                  <a:solidFill>
                    <a:schemeClr val="dk1"/>
                  </a:solidFill>
                  <a:latin typeface="Century Gothic"/>
                  <a:ea typeface="Century Gothic"/>
                  <a:cs typeface="Century Gothic"/>
                  <a:sym typeface="Century Gothic"/>
                </a:rPr>
                <a:t>Model Training and Evaluation</a:t>
              </a:r>
              <a:endParaRPr b="1" sz="2100"/>
            </a:p>
          </p:txBody>
        </p:sp>
        <p:sp>
          <p:nvSpPr>
            <p:cNvPr id="288" name="Google Shape;288;p23"/>
            <p:cNvSpPr/>
            <p:nvPr/>
          </p:nvSpPr>
          <p:spPr>
            <a:xfrm>
              <a:off x="7160752" y="1440301"/>
              <a:ext cx="504289" cy="962744"/>
            </a:xfrm>
            <a:prstGeom prst="chevron">
              <a:avLst>
                <a:gd fmla="val 62310" name="adj"/>
              </a:avLst>
            </a:prstGeom>
            <a:solidFill>
              <a:srgbClr val="6185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3"/>
            <p:cNvSpPr/>
            <p:nvPr/>
          </p:nvSpPr>
          <p:spPr>
            <a:xfrm>
              <a:off x="7665042" y="1360737"/>
              <a:ext cx="1677214" cy="1169035"/>
            </a:xfrm>
            <a:prstGeom prst="ellipse">
              <a:avLst/>
            </a:prstGeom>
            <a:solidFill>
              <a:srgbClr val="224A7A"/>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3"/>
            <p:cNvSpPr txBox="1"/>
            <p:nvPr/>
          </p:nvSpPr>
          <p:spPr>
            <a:xfrm>
              <a:off x="7787845" y="1417498"/>
              <a:ext cx="1431600" cy="9177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1400"/>
                <a:buFont typeface="Century Gothic"/>
                <a:buNone/>
              </a:pPr>
              <a:r>
                <a:rPr b="1" lang="en-US" sz="2100">
                  <a:solidFill>
                    <a:schemeClr val="lt1"/>
                  </a:solidFill>
                  <a:latin typeface="Century Gothic"/>
                  <a:ea typeface="Century Gothic"/>
                  <a:cs typeface="Century Gothic"/>
                  <a:sym typeface="Century Gothic"/>
                </a:rPr>
                <a:t>Model Deployment</a:t>
              </a:r>
              <a:endParaRPr b="1" sz="2100"/>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4DCE3"/>
            </a:gs>
          </a:gsLst>
          <a:lin ang="5400000" scaled="0"/>
        </a:gradFill>
      </p:bgPr>
    </p:bg>
    <p:spTree>
      <p:nvGrpSpPr>
        <p:cNvPr id="294" name="Shape 294"/>
        <p:cNvGrpSpPr/>
        <p:nvPr/>
      </p:nvGrpSpPr>
      <p:grpSpPr>
        <a:xfrm>
          <a:off x="0" y="0"/>
          <a:ext cx="0" cy="0"/>
          <a:chOff x="0" y="0"/>
          <a:chExt cx="0" cy="0"/>
        </a:xfrm>
      </p:grpSpPr>
      <p:sp>
        <p:nvSpPr>
          <p:cNvPr id="295" name="Google Shape;295;p24"/>
          <p:cNvSpPr/>
          <p:nvPr/>
        </p:nvSpPr>
        <p:spPr>
          <a:xfrm>
            <a:off x="1" y="0"/>
            <a:ext cx="4059079"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96" name="Google Shape;296;p24"/>
          <p:cNvSpPr txBox="1"/>
          <p:nvPr>
            <p:ph type="title"/>
          </p:nvPr>
        </p:nvSpPr>
        <p:spPr>
          <a:xfrm>
            <a:off x="1098018" y="3032768"/>
            <a:ext cx="2454000" cy="3029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1"/>
              </a:buClr>
              <a:buSzPts val="3200"/>
              <a:buFont typeface="Century Gothic"/>
              <a:buNone/>
            </a:pPr>
            <a:r>
              <a:rPr b="1" lang="en-US" sz="3200">
                <a:solidFill>
                  <a:schemeClr val="lt1"/>
                </a:solidFill>
              </a:rPr>
              <a:t>Data Acquisition</a:t>
            </a:r>
            <a:endParaRPr b="1"/>
          </a:p>
        </p:txBody>
      </p:sp>
      <p:sp>
        <p:nvSpPr>
          <p:cNvPr id="297" name="Google Shape;297;p24"/>
          <p:cNvSpPr/>
          <p:nvPr/>
        </p:nvSpPr>
        <p:spPr>
          <a:xfrm flipH="1" rot="10800000">
            <a:off x="-159" y="3179901"/>
            <a:ext cx="1098194" cy="514066"/>
          </a:xfrm>
          <a:custGeom>
            <a:rect b="b" l="l" r="r" t="t"/>
            <a:pathLst>
              <a:path extrusionOk="0" h="10168" w="6883">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4"/>
          <p:cNvSpPr/>
          <p:nvPr/>
        </p:nvSpPr>
        <p:spPr>
          <a:xfrm>
            <a:off x="4795736" y="0"/>
            <a:ext cx="7396264" cy="6858000"/>
          </a:xfrm>
          <a:prstGeom prst="rect">
            <a:avLst/>
          </a:prstGeom>
          <a:gradFill>
            <a:gsLst>
              <a:gs pos="0">
                <a:srgbClr val="FFFFFF"/>
              </a:gs>
              <a:gs pos="100000">
                <a:srgbClr val="C4DCE3"/>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nvGrpSpPr>
          <p:cNvPr id="299" name="Google Shape;299;p24"/>
          <p:cNvGrpSpPr/>
          <p:nvPr/>
        </p:nvGrpSpPr>
        <p:grpSpPr>
          <a:xfrm>
            <a:off x="4713144" y="702528"/>
            <a:ext cx="6832212" cy="6045274"/>
            <a:chOff x="0" y="60977"/>
            <a:chExt cx="6832212" cy="6045274"/>
          </a:xfrm>
        </p:grpSpPr>
        <p:sp>
          <p:nvSpPr>
            <p:cNvPr id="300" name="Google Shape;300;p24"/>
            <p:cNvSpPr/>
            <p:nvPr/>
          </p:nvSpPr>
          <p:spPr>
            <a:xfrm>
              <a:off x="0" y="60977"/>
              <a:ext cx="6832212" cy="455715"/>
            </a:xfrm>
            <a:prstGeom prst="roundRect">
              <a:avLst>
                <a:gd fmla="val 16667" name="adj"/>
              </a:avLst>
            </a:prstGeom>
            <a:gradFill>
              <a:gsLst>
                <a:gs pos="0">
                  <a:srgbClr val="54BBE7"/>
                </a:gs>
                <a:gs pos="100000">
                  <a:srgbClr val="21ABDF"/>
                </a:gs>
              </a:gsLst>
              <a:lin ang="5400000" scaled="0"/>
            </a:gradFill>
            <a:ln>
              <a:noFill/>
            </a:ln>
            <a:effectLst>
              <a:outerShdw blurRad="38100" rotWithShape="0" dir="5400000" dist="25400">
                <a:srgbClr val="000000">
                  <a:alpha val="2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4"/>
            <p:cNvSpPr txBox="1"/>
            <p:nvPr/>
          </p:nvSpPr>
          <p:spPr>
            <a:xfrm>
              <a:off x="22246" y="83223"/>
              <a:ext cx="6787720" cy="411223"/>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entury Gothic"/>
                <a:buNone/>
              </a:pPr>
              <a:r>
                <a:rPr b="1" lang="en-US" sz="1900">
                  <a:solidFill>
                    <a:schemeClr val="lt1"/>
                  </a:solidFill>
                  <a:latin typeface="Century Gothic"/>
                  <a:ea typeface="Century Gothic"/>
                  <a:cs typeface="Century Gothic"/>
                  <a:sym typeface="Century Gothic"/>
                </a:rPr>
                <a:t>Website:</a:t>
              </a:r>
              <a:endParaRPr sz="1900">
                <a:solidFill>
                  <a:schemeClr val="lt1"/>
                </a:solidFill>
                <a:latin typeface="Century Gothic"/>
                <a:ea typeface="Century Gothic"/>
                <a:cs typeface="Century Gothic"/>
                <a:sym typeface="Century Gothic"/>
              </a:endParaRPr>
            </a:p>
          </p:txBody>
        </p:sp>
        <p:sp>
          <p:nvSpPr>
            <p:cNvPr id="302" name="Google Shape;302;p24"/>
            <p:cNvSpPr/>
            <p:nvPr/>
          </p:nvSpPr>
          <p:spPr>
            <a:xfrm>
              <a:off x="0" y="516692"/>
              <a:ext cx="6832212" cy="471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4"/>
            <p:cNvSpPr txBox="1"/>
            <p:nvPr/>
          </p:nvSpPr>
          <p:spPr>
            <a:xfrm>
              <a:off x="0" y="516692"/>
              <a:ext cx="6832212" cy="471960"/>
            </a:xfrm>
            <a:prstGeom prst="rect">
              <a:avLst/>
            </a:prstGeom>
            <a:noFill/>
            <a:ln>
              <a:noFill/>
            </a:ln>
          </p:spPr>
          <p:txBody>
            <a:bodyPr anchorCtr="0" anchor="t" bIns="24125" lIns="216900" spcFirstLastPara="1" rIns="135125" wrap="square" tIns="24125">
              <a:noAutofit/>
            </a:bodyPr>
            <a:lstStyle/>
            <a:p>
              <a:pPr indent="-114300" lvl="1" marL="114300" marR="0" rtl="0" algn="l">
                <a:lnSpc>
                  <a:spcPct val="90000"/>
                </a:lnSpc>
                <a:spcBef>
                  <a:spcPts val="0"/>
                </a:spcBef>
                <a:spcAft>
                  <a:spcPts val="0"/>
                </a:spcAft>
                <a:buClr>
                  <a:schemeClr val="dk1"/>
                </a:buClr>
                <a:buSzPts val="1500"/>
                <a:buFont typeface="Century Gothic"/>
                <a:buChar char="•"/>
              </a:pPr>
              <a:r>
                <a:rPr b="0" i="0" lang="en-US" sz="1500" u="none" cap="none" strike="noStrike">
                  <a:solidFill>
                    <a:schemeClr val="dk1"/>
                  </a:solidFill>
                  <a:latin typeface="Century Gothic"/>
                  <a:ea typeface="Century Gothic"/>
                  <a:cs typeface="Century Gothic"/>
                  <a:sym typeface="Century Gothic"/>
                </a:rPr>
                <a:t>https://www.kaggle.com/greeshmagirish/crime-against-women-20012014-india</a:t>
              </a:r>
              <a:endParaRPr/>
            </a:p>
          </p:txBody>
        </p:sp>
        <p:sp>
          <p:nvSpPr>
            <p:cNvPr id="304" name="Google Shape;304;p24"/>
            <p:cNvSpPr/>
            <p:nvPr/>
          </p:nvSpPr>
          <p:spPr>
            <a:xfrm>
              <a:off x="0" y="988652"/>
              <a:ext cx="6832212" cy="455715"/>
            </a:xfrm>
            <a:prstGeom prst="roundRect">
              <a:avLst>
                <a:gd fmla="val 16667" name="adj"/>
              </a:avLst>
            </a:prstGeom>
            <a:gradFill>
              <a:gsLst>
                <a:gs pos="0">
                  <a:srgbClr val="4B8DC4"/>
                </a:gs>
                <a:gs pos="100000">
                  <a:srgbClr val="2177B1"/>
                </a:gs>
              </a:gsLst>
              <a:lin ang="5400000" scaled="0"/>
            </a:gradFill>
            <a:ln>
              <a:noFill/>
            </a:ln>
            <a:effectLst>
              <a:outerShdw blurRad="38100" rotWithShape="0" dir="5400000" dist="25400">
                <a:srgbClr val="000000">
                  <a:alpha val="2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4"/>
            <p:cNvSpPr txBox="1"/>
            <p:nvPr/>
          </p:nvSpPr>
          <p:spPr>
            <a:xfrm>
              <a:off x="22246" y="1010898"/>
              <a:ext cx="6787720" cy="411223"/>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entury Gothic"/>
                <a:buNone/>
              </a:pPr>
              <a:r>
                <a:rPr b="1" lang="en-US" sz="1900">
                  <a:solidFill>
                    <a:schemeClr val="lt1"/>
                  </a:solidFill>
                  <a:latin typeface="Century Gothic"/>
                  <a:ea typeface="Century Gothic"/>
                  <a:cs typeface="Century Gothic"/>
                  <a:sym typeface="Century Gothic"/>
                </a:rPr>
                <a:t>Summary:</a:t>
              </a:r>
              <a:endParaRPr sz="1900">
                <a:solidFill>
                  <a:schemeClr val="lt1"/>
                </a:solidFill>
                <a:latin typeface="Century Gothic"/>
                <a:ea typeface="Century Gothic"/>
                <a:cs typeface="Century Gothic"/>
                <a:sym typeface="Century Gothic"/>
              </a:endParaRPr>
            </a:p>
          </p:txBody>
        </p:sp>
        <p:sp>
          <p:nvSpPr>
            <p:cNvPr id="306" name="Google Shape;306;p24"/>
            <p:cNvSpPr/>
            <p:nvPr/>
          </p:nvSpPr>
          <p:spPr>
            <a:xfrm>
              <a:off x="0" y="1444366"/>
              <a:ext cx="6832212" cy="471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4"/>
            <p:cNvSpPr txBox="1"/>
            <p:nvPr/>
          </p:nvSpPr>
          <p:spPr>
            <a:xfrm>
              <a:off x="0" y="1444366"/>
              <a:ext cx="6832212" cy="471960"/>
            </a:xfrm>
            <a:prstGeom prst="rect">
              <a:avLst/>
            </a:prstGeom>
            <a:noFill/>
            <a:ln>
              <a:noFill/>
            </a:ln>
          </p:spPr>
          <p:txBody>
            <a:bodyPr anchorCtr="0" anchor="t" bIns="24125" lIns="216900" spcFirstLastPara="1" rIns="135125" wrap="square" tIns="24125">
              <a:noAutofit/>
            </a:bodyPr>
            <a:lstStyle/>
            <a:p>
              <a:pPr indent="-133350" lvl="1" marL="114300" marR="0" rtl="0" algn="l">
                <a:lnSpc>
                  <a:spcPct val="90000"/>
                </a:lnSpc>
                <a:spcBef>
                  <a:spcPts val="0"/>
                </a:spcBef>
                <a:spcAft>
                  <a:spcPts val="0"/>
                </a:spcAft>
                <a:buClr>
                  <a:schemeClr val="dk1"/>
                </a:buClr>
                <a:buSzPts val="1800"/>
                <a:buFont typeface="Century Gothic"/>
                <a:buChar char="•"/>
              </a:pPr>
              <a:r>
                <a:rPr b="1" i="0" lang="en-US" sz="1800" u="none" cap="none" strike="noStrike">
                  <a:solidFill>
                    <a:schemeClr val="dk1"/>
                  </a:solidFill>
                  <a:latin typeface="Century Gothic"/>
                  <a:ea typeface="Century Gothic"/>
                  <a:cs typeface="Century Gothic"/>
                  <a:sym typeface="Century Gothic"/>
                </a:rPr>
                <a:t>State-wise and district level data on the various crimes committed against women in India between 2001-2014</a:t>
              </a:r>
              <a:endParaRPr b="1" sz="1700"/>
            </a:p>
          </p:txBody>
        </p:sp>
        <p:sp>
          <p:nvSpPr>
            <p:cNvPr id="308" name="Google Shape;308;p24"/>
            <p:cNvSpPr/>
            <p:nvPr/>
          </p:nvSpPr>
          <p:spPr>
            <a:xfrm>
              <a:off x="0" y="1916327"/>
              <a:ext cx="6832212" cy="455715"/>
            </a:xfrm>
            <a:prstGeom prst="roundRect">
              <a:avLst>
                <a:gd fmla="val 16667" name="adj"/>
              </a:avLst>
            </a:prstGeom>
            <a:gradFill>
              <a:gsLst>
                <a:gs pos="0">
                  <a:srgbClr val="466A9A"/>
                </a:gs>
                <a:gs pos="100000">
                  <a:srgbClr val="225183"/>
                </a:gs>
              </a:gsLst>
              <a:lin ang="5400000" scaled="0"/>
            </a:gradFill>
            <a:ln>
              <a:noFill/>
            </a:ln>
            <a:effectLst>
              <a:outerShdw blurRad="38100" rotWithShape="0" dir="5400000" dist="25400">
                <a:srgbClr val="000000">
                  <a:alpha val="2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4"/>
            <p:cNvSpPr txBox="1"/>
            <p:nvPr/>
          </p:nvSpPr>
          <p:spPr>
            <a:xfrm>
              <a:off x="22246" y="1938573"/>
              <a:ext cx="6787800" cy="411300"/>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entury Gothic"/>
                <a:buNone/>
              </a:pPr>
              <a:r>
                <a:rPr b="1" lang="en-US" sz="1900">
                  <a:solidFill>
                    <a:schemeClr val="lt1"/>
                  </a:solidFill>
                  <a:latin typeface="Century Gothic"/>
                  <a:ea typeface="Century Gothic"/>
                  <a:cs typeface="Century Gothic"/>
                  <a:sym typeface="Century Gothic"/>
                </a:rPr>
                <a:t>Features:</a:t>
              </a:r>
              <a:endParaRPr sz="1900">
                <a:solidFill>
                  <a:schemeClr val="lt1"/>
                </a:solidFill>
                <a:latin typeface="Century Gothic"/>
                <a:ea typeface="Century Gothic"/>
                <a:cs typeface="Century Gothic"/>
                <a:sym typeface="Century Gothic"/>
              </a:endParaRPr>
            </a:p>
          </p:txBody>
        </p:sp>
        <p:sp>
          <p:nvSpPr>
            <p:cNvPr id="310" name="Google Shape;310;p24"/>
            <p:cNvSpPr/>
            <p:nvPr/>
          </p:nvSpPr>
          <p:spPr>
            <a:xfrm>
              <a:off x="0" y="2372041"/>
              <a:ext cx="6832212" cy="28317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4"/>
            <p:cNvSpPr txBox="1"/>
            <p:nvPr/>
          </p:nvSpPr>
          <p:spPr>
            <a:xfrm>
              <a:off x="6" y="2538351"/>
              <a:ext cx="6832200" cy="3567900"/>
            </a:xfrm>
            <a:prstGeom prst="rect">
              <a:avLst/>
            </a:prstGeom>
            <a:noFill/>
            <a:ln>
              <a:noFill/>
            </a:ln>
          </p:spPr>
          <p:txBody>
            <a:bodyPr anchorCtr="0" anchor="t" bIns="24125" lIns="216900" spcFirstLastPara="1" rIns="135125" wrap="square" tIns="24125">
              <a:noAutofit/>
            </a:bodyPr>
            <a:lstStyle/>
            <a:p>
              <a:pPr indent="-133350" lvl="1" marL="114300" marR="0" rtl="0" algn="l">
                <a:lnSpc>
                  <a:spcPct val="90000"/>
                </a:lnSpc>
                <a:spcBef>
                  <a:spcPts val="0"/>
                </a:spcBef>
                <a:spcAft>
                  <a:spcPts val="0"/>
                </a:spcAft>
                <a:buClr>
                  <a:schemeClr val="dk1"/>
                </a:buClr>
                <a:buSzPts val="1800"/>
                <a:buFont typeface="Century Gothic"/>
                <a:buChar char="•"/>
              </a:pPr>
              <a:r>
                <a:rPr b="1" i="0" lang="en-US" sz="1800" u="none" cap="none" strike="noStrike">
                  <a:solidFill>
                    <a:schemeClr val="dk1"/>
                  </a:solidFill>
                  <a:latin typeface="Century Gothic"/>
                  <a:ea typeface="Century Gothic"/>
                  <a:cs typeface="Century Gothic"/>
                  <a:sym typeface="Century Gothic"/>
                </a:rPr>
                <a:t>State/UT: 36 unique states and Union Territories in India</a:t>
              </a:r>
              <a:endParaRPr b="1" sz="1700"/>
            </a:p>
            <a:p>
              <a:pPr indent="-133350" lvl="1" marL="114300" marR="0" rtl="0" algn="l">
                <a:lnSpc>
                  <a:spcPct val="90000"/>
                </a:lnSpc>
                <a:spcBef>
                  <a:spcPts val="300"/>
                </a:spcBef>
                <a:spcAft>
                  <a:spcPts val="0"/>
                </a:spcAft>
                <a:buClr>
                  <a:schemeClr val="dk1"/>
                </a:buClr>
                <a:buSzPts val="1800"/>
                <a:buFont typeface="Century Gothic"/>
                <a:buChar char="•"/>
              </a:pPr>
              <a:r>
                <a:rPr b="1" i="0" lang="en-US" sz="1800" u="none" cap="none" strike="noStrike">
                  <a:solidFill>
                    <a:schemeClr val="dk1"/>
                  </a:solidFill>
                  <a:latin typeface="Century Gothic"/>
                  <a:ea typeface="Century Gothic"/>
                  <a:cs typeface="Century Gothic"/>
                  <a:sym typeface="Century Gothic"/>
                </a:rPr>
                <a:t>District:  </a:t>
              </a:r>
              <a:r>
                <a:rPr b="1" lang="en-US" sz="1800">
                  <a:solidFill>
                    <a:schemeClr val="dk1"/>
                  </a:solidFill>
                  <a:latin typeface="Century Gothic"/>
                  <a:ea typeface="Century Gothic"/>
                  <a:cs typeface="Century Gothic"/>
                  <a:sym typeface="Century Gothic"/>
                </a:rPr>
                <a:t>916 </a:t>
              </a:r>
              <a:r>
                <a:rPr b="1" i="0" lang="en-US" sz="1800" u="none" cap="none" strike="noStrike">
                  <a:solidFill>
                    <a:schemeClr val="dk1"/>
                  </a:solidFill>
                  <a:latin typeface="Century Gothic"/>
                  <a:ea typeface="Century Gothic"/>
                  <a:cs typeface="Century Gothic"/>
                  <a:sym typeface="Century Gothic"/>
                </a:rPr>
                <a:t>unique districts in India from the dataset</a:t>
              </a:r>
              <a:endParaRPr b="1" sz="1700"/>
            </a:p>
            <a:p>
              <a:pPr indent="-133350" lvl="1" marL="114300" marR="0" rtl="0" algn="l">
                <a:lnSpc>
                  <a:spcPct val="90000"/>
                </a:lnSpc>
                <a:spcBef>
                  <a:spcPts val="300"/>
                </a:spcBef>
                <a:spcAft>
                  <a:spcPts val="0"/>
                </a:spcAft>
                <a:buClr>
                  <a:schemeClr val="dk1"/>
                </a:buClr>
                <a:buSzPts val="1800"/>
                <a:buFont typeface="Century Gothic"/>
                <a:buChar char="•"/>
              </a:pPr>
              <a:r>
                <a:rPr b="1" i="0" lang="en-US" sz="1800" u="none" cap="none" strike="noStrike">
                  <a:solidFill>
                    <a:schemeClr val="dk1"/>
                  </a:solidFill>
                  <a:latin typeface="Century Gothic"/>
                  <a:ea typeface="Century Gothic"/>
                  <a:cs typeface="Century Gothic"/>
                  <a:sym typeface="Century Gothic"/>
                </a:rPr>
                <a:t>Year: Between 2001 and 2014</a:t>
              </a:r>
              <a:endParaRPr b="1" sz="1700"/>
            </a:p>
            <a:p>
              <a:pPr indent="-133350" lvl="1" marL="114300" marR="0" rtl="0" algn="l">
                <a:lnSpc>
                  <a:spcPct val="90000"/>
                </a:lnSpc>
                <a:spcBef>
                  <a:spcPts val="300"/>
                </a:spcBef>
                <a:spcAft>
                  <a:spcPts val="0"/>
                </a:spcAft>
                <a:buClr>
                  <a:schemeClr val="dk1"/>
                </a:buClr>
                <a:buSzPts val="1800"/>
                <a:buFont typeface="Century Gothic"/>
                <a:buChar char="•"/>
              </a:pPr>
              <a:r>
                <a:rPr b="1" i="0" lang="en-US" sz="1800" u="none" cap="none" strike="noStrike">
                  <a:solidFill>
                    <a:schemeClr val="dk1"/>
                  </a:solidFill>
                  <a:latin typeface="Century Gothic"/>
                  <a:ea typeface="Century Gothic"/>
                  <a:cs typeface="Century Gothic"/>
                  <a:sym typeface="Century Gothic"/>
                </a:rPr>
                <a:t>Rape: number of rape cases recorded</a:t>
              </a:r>
              <a:endParaRPr b="1" sz="1700"/>
            </a:p>
            <a:p>
              <a:pPr indent="-133350" lvl="1" marL="114300" marR="0" rtl="0" algn="l">
                <a:lnSpc>
                  <a:spcPct val="90000"/>
                </a:lnSpc>
                <a:spcBef>
                  <a:spcPts val="300"/>
                </a:spcBef>
                <a:spcAft>
                  <a:spcPts val="0"/>
                </a:spcAft>
                <a:buClr>
                  <a:schemeClr val="dk1"/>
                </a:buClr>
                <a:buSzPts val="1800"/>
                <a:buFont typeface="Century Gothic"/>
                <a:buChar char="•"/>
              </a:pPr>
              <a:r>
                <a:rPr b="1" i="0" lang="en-US" sz="1800" u="none" cap="none" strike="noStrike">
                  <a:solidFill>
                    <a:schemeClr val="dk1"/>
                  </a:solidFill>
                  <a:latin typeface="Century Gothic"/>
                  <a:ea typeface="Century Gothic"/>
                  <a:cs typeface="Century Gothic"/>
                  <a:sym typeface="Century Gothic"/>
                </a:rPr>
                <a:t>Kidnapping and abduction: number of kidnapping and abduction recorded</a:t>
              </a:r>
              <a:endParaRPr b="1" sz="1700"/>
            </a:p>
            <a:p>
              <a:pPr indent="-133350" lvl="1" marL="114300" marR="0" rtl="0" algn="l">
                <a:lnSpc>
                  <a:spcPct val="90000"/>
                </a:lnSpc>
                <a:spcBef>
                  <a:spcPts val="300"/>
                </a:spcBef>
                <a:spcAft>
                  <a:spcPts val="0"/>
                </a:spcAft>
                <a:buClr>
                  <a:schemeClr val="dk1"/>
                </a:buClr>
                <a:buSzPts val="1800"/>
                <a:buFont typeface="Century Gothic"/>
                <a:buChar char="•"/>
              </a:pPr>
              <a:r>
                <a:rPr b="1" i="0" lang="en-US" sz="1800" u="none" cap="none" strike="noStrike">
                  <a:solidFill>
                    <a:schemeClr val="dk1"/>
                  </a:solidFill>
                  <a:latin typeface="Century Gothic"/>
                  <a:ea typeface="Century Gothic"/>
                  <a:cs typeface="Century Gothic"/>
                  <a:sym typeface="Century Gothic"/>
                </a:rPr>
                <a:t>Dowry deaths: number of dowry related deaths recorded</a:t>
              </a:r>
              <a:endParaRPr b="1" sz="1700"/>
            </a:p>
            <a:p>
              <a:pPr indent="-133350" lvl="1" marL="114300" marR="0" rtl="0" algn="l">
                <a:lnSpc>
                  <a:spcPct val="90000"/>
                </a:lnSpc>
                <a:spcBef>
                  <a:spcPts val="300"/>
                </a:spcBef>
                <a:spcAft>
                  <a:spcPts val="0"/>
                </a:spcAft>
                <a:buClr>
                  <a:schemeClr val="dk1"/>
                </a:buClr>
                <a:buSzPts val="1800"/>
                <a:buFont typeface="Century Gothic"/>
                <a:buChar char="•"/>
              </a:pPr>
              <a:r>
                <a:rPr b="1" i="0" lang="en-US" sz="1800" u="none" cap="none" strike="noStrike">
                  <a:solidFill>
                    <a:schemeClr val="dk1"/>
                  </a:solidFill>
                  <a:latin typeface="Century Gothic"/>
                  <a:ea typeface="Century Gothic"/>
                  <a:cs typeface="Century Gothic"/>
                  <a:sym typeface="Century Gothic"/>
                </a:rPr>
                <a:t>Assault on women: number of assaults on women recorded</a:t>
              </a:r>
              <a:endParaRPr b="1" sz="1700"/>
            </a:p>
            <a:p>
              <a:pPr indent="-133350" lvl="1" marL="114300" marR="0" rtl="0" algn="l">
                <a:lnSpc>
                  <a:spcPct val="90000"/>
                </a:lnSpc>
                <a:spcBef>
                  <a:spcPts val="300"/>
                </a:spcBef>
                <a:spcAft>
                  <a:spcPts val="0"/>
                </a:spcAft>
                <a:buClr>
                  <a:schemeClr val="dk1"/>
                </a:buClr>
                <a:buSzPts val="1800"/>
                <a:buFont typeface="Century Gothic"/>
                <a:buChar char="•"/>
              </a:pPr>
              <a:r>
                <a:rPr b="1" i="0" lang="en-US" sz="1800" u="none" cap="none" strike="noStrike">
                  <a:solidFill>
                    <a:schemeClr val="dk1"/>
                  </a:solidFill>
                  <a:latin typeface="Century Gothic"/>
                  <a:ea typeface="Century Gothic"/>
                  <a:cs typeface="Century Gothic"/>
                  <a:sym typeface="Century Gothic"/>
                </a:rPr>
                <a:t>Insult to modesty: number of insults to modesty recorded</a:t>
              </a:r>
              <a:endParaRPr b="1" sz="1700"/>
            </a:p>
            <a:p>
              <a:pPr indent="-133350" lvl="1" marL="114300" marR="0" rtl="0" algn="l">
                <a:lnSpc>
                  <a:spcPct val="90000"/>
                </a:lnSpc>
                <a:spcBef>
                  <a:spcPts val="300"/>
                </a:spcBef>
                <a:spcAft>
                  <a:spcPts val="0"/>
                </a:spcAft>
                <a:buClr>
                  <a:schemeClr val="dk1"/>
                </a:buClr>
                <a:buSzPts val="1800"/>
                <a:buFont typeface="Century Gothic"/>
                <a:buChar char="•"/>
              </a:pPr>
              <a:r>
                <a:rPr b="1" i="0" lang="en-US" sz="1800" u="none" cap="none" strike="noStrike">
                  <a:solidFill>
                    <a:schemeClr val="dk1"/>
                  </a:solidFill>
                  <a:latin typeface="Century Gothic"/>
                  <a:ea typeface="Century Gothic"/>
                  <a:cs typeface="Century Gothic"/>
                  <a:sym typeface="Century Gothic"/>
                </a:rPr>
                <a:t>Cruelty by husband: number of cruelty by husband recorded</a:t>
              </a:r>
              <a:endParaRPr b="1" sz="1700"/>
            </a:p>
            <a:p>
              <a:pPr indent="-133350" lvl="1" marL="114300" marR="0" rtl="0" algn="l">
                <a:lnSpc>
                  <a:spcPct val="90000"/>
                </a:lnSpc>
                <a:spcBef>
                  <a:spcPts val="300"/>
                </a:spcBef>
                <a:spcAft>
                  <a:spcPts val="0"/>
                </a:spcAft>
                <a:buClr>
                  <a:schemeClr val="dk1"/>
                </a:buClr>
                <a:buSzPts val="1800"/>
                <a:buFont typeface="Century Gothic"/>
                <a:buChar char="•"/>
              </a:pPr>
              <a:r>
                <a:rPr b="1" i="0" lang="en-US" sz="1800" u="none" cap="none" strike="noStrike">
                  <a:solidFill>
                    <a:schemeClr val="dk1"/>
                  </a:solidFill>
                  <a:latin typeface="Century Gothic"/>
                  <a:ea typeface="Century Gothic"/>
                  <a:cs typeface="Century Gothic"/>
                  <a:sym typeface="Century Gothic"/>
                </a:rPr>
                <a:t>Importation of girls: number of girls imported</a:t>
              </a:r>
              <a:endParaRPr b="1" sz="1700"/>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b="1" lang="en-US"/>
              <a:t>Data Cleaning</a:t>
            </a:r>
            <a:endParaRPr b="1"/>
          </a:p>
        </p:txBody>
      </p:sp>
      <p:sp>
        <p:nvSpPr>
          <p:cNvPr id="317" name="Google Shape;317;p25"/>
          <p:cNvSpPr txBox="1"/>
          <p:nvPr>
            <p:ph idx="1" type="body"/>
          </p:nvPr>
        </p:nvSpPr>
        <p:spPr>
          <a:xfrm>
            <a:off x="2589200" y="1838550"/>
            <a:ext cx="8915400" cy="4264500"/>
          </a:xfrm>
          <a:prstGeom prst="rect">
            <a:avLst/>
          </a:prstGeom>
          <a:noFill/>
          <a:ln>
            <a:noFill/>
          </a:ln>
        </p:spPr>
        <p:txBody>
          <a:bodyPr anchorCtr="0" anchor="t" bIns="45700" lIns="91425" spcFirstLastPara="1" rIns="91425" wrap="square" tIns="45700">
            <a:noAutofit/>
          </a:bodyPr>
          <a:lstStyle/>
          <a:p>
            <a:pPr indent="-400050" lvl="0" marL="342900" rtl="0" algn="l">
              <a:spcBef>
                <a:spcPts val="0"/>
              </a:spcBef>
              <a:spcAft>
                <a:spcPts val="0"/>
              </a:spcAft>
              <a:buSzPts val="2700"/>
              <a:buChar char="🠶"/>
            </a:pPr>
            <a:r>
              <a:rPr b="1" lang="en-US" sz="2700"/>
              <a:t>There were no missing values in the data set. </a:t>
            </a:r>
            <a:endParaRPr b="1" sz="2700"/>
          </a:p>
          <a:p>
            <a:pPr indent="-400050" lvl="0" marL="342900" rtl="0" algn="l">
              <a:spcBef>
                <a:spcPts val="0"/>
              </a:spcBef>
              <a:spcAft>
                <a:spcPts val="0"/>
              </a:spcAft>
              <a:buSzPts val="2700"/>
              <a:buChar char="🠶"/>
            </a:pPr>
            <a:r>
              <a:rPr b="1" lang="en-US" sz="2700"/>
              <a:t>All columns were in their correct data type.</a:t>
            </a:r>
            <a:endParaRPr b="1" sz="2700"/>
          </a:p>
          <a:p>
            <a:pPr indent="-400050" lvl="0" marL="342900" rtl="0" algn="l">
              <a:spcBef>
                <a:spcPts val="0"/>
              </a:spcBef>
              <a:spcAft>
                <a:spcPts val="0"/>
              </a:spcAft>
              <a:buSzPts val="2700"/>
              <a:buChar char="🠶"/>
            </a:pPr>
            <a:r>
              <a:rPr b="1" lang="en-US" sz="2700"/>
              <a:t>There was however inconsistency due to repetition of states/UT and districts due to case changes (lower and upper case). For example, we had GUJARAT and gujarat.</a:t>
            </a:r>
            <a:endParaRPr b="1" sz="2700"/>
          </a:p>
          <a:p>
            <a:pPr indent="-400050" lvl="0" marL="342900" rtl="0" algn="l">
              <a:spcBef>
                <a:spcPts val="0"/>
              </a:spcBef>
              <a:spcAft>
                <a:spcPts val="0"/>
              </a:spcAft>
              <a:buSzPts val="2700"/>
              <a:buChar char="🠶"/>
            </a:pPr>
            <a:r>
              <a:rPr b="1" lang="en-US" sz="2700"/>
              <a:t>There were also cases of inconsistency due to abbreviations and wrong spellings. For example in our dataset, we had  BHOPAL RLY. and BHOPAL RAILWAY. </a:t>
            </a:r>
            <a:endParaRPr b="1" sz="2700"/>
          </a:p>
          <a:p>
            <a:pPr indent="0" lvl="0" marL="0" rtl="0" algn="l">
              <a:spcBef>
                <a:spcPts val="0"/>
              </a:spcBef>
              <a:spcAft>
                <a:spcPts val="0"/>
              </a:spcAft>
              <a:buNone/>
            </a:pPr>
            <a:r>
              <a:t/>
            </a:r>
            <a:endParaRPr b="1" sz="2700"/>
          </a:p>
          <a:p>
            <a:pPr indent="0" lvl="0" marL="0" rtl="0" algn="l">
              <a:spcBef>
                <a:spcPts val="1000"/>
              </a:spcBef>
              <a:spcAft>
                <a:spcPts val="0"/>
              </a:spcAft>
              <a:buSzPts val="1800"/>
              <a:buNone/>
            </a:pPr>
            <a:r>
              <a:t/>
            </a:r>
            <a:endParaRPr b="1" sz="2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b="1" lang="en-US"/>
              <a:t>Exploratory Data Analysis (EDA)</a:t>
            </a:r>
            <a:endParaRPr b="1"/>
          </a:p>
        </p:txBody>
      </p:sp>
      <p:sp>
        <p:nvSpPr>
          <p:cNvPr id="323" name="Google Shape;323;p26"/>
          <p:cNvSpPr txBox="1"/>
          <p:nvPr>
            <p:ph idx="1" type="body"/>
          </p:nvPr>
        </p:nvSpPr>
        <p:spPr>
          <a:xfrm>
            <a:off x="2589200" y="2133600"/>
            <a:ext cx="8915400" cy="4051500"/>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SzPts val="1800"/>
              <a:buNone/>
            </a:pPr>
            <a:r>
              <a:rPr b="1" lang="en-US" sz="2600"/>
              <a:t>Exploratory data analysis was done using python after cleaning the data to</a:t>
            </a:r>
            <a:r>
              <a:rPr b="1" lang="en-US" sz="2600"/>
              <a:t> </a:t>
            </a:r>
            <a:r>
              <a:rPr b="1" lang="en-US" sz="2600"/>
              <a:t>understand major  trends and perform descriptive analysis. </a:t>
            </a:r>
            <a:endParaRPr b="1" sz="2600"/>
          </a:p>
          <a:p>
            <a:pPr indent="-228600" lvl="0" marL="342900" rtl="0" algn="l">
              <a:spcBef>
                <a:spcPts val="0"/>
              </a:spcBef>
              <a:spcAft>
                <a:spcPts val="0"/>
              </a:spcAft>
              <a:buSzPts val="1800"/>
              <a:buNone/>
            </a:pPr>
            <a:r>
              <a:t/>
            </a:r>
            <a:endParaRPr b="1" sz="2600"/>
          </a:p>
          <a:p>
            <a:pPr indent="-228600" lvl="0" marL="342900" rtl="0" algn="l">
              <a:spcBef>
                <a:spcPts val="0"/>
              </a:spcBef>
              <a:spcAft>
                <a:spcPts val="0"/>
              </a:spcAft>
              <a:buSzPts val="1800"/>
              <a:buNone/>
            </a:pPr>
            <a:r>
              <a:rPr b="1" lang="en-US" sz="2600"/>
              <a:t>Number of variables were visually plotted to identify major trends.</a:t>
            </a:r>
            <a:endParaRPr b="1" sz="2600"/>
          </a:p>
          <a:p>
            <a:pPr indent="-228600" lvl="0" marL="342900" rtl="0" algn="l">
              <a:spcBef>
                <a:spcPts val="0"/>
              </a:spcBef>
              <a:spcAft>
                <a:spcPts val="0"/>
              </a:spcAft>
              <a:buSzPts val="1800"/>
              <a:buNone/>
            </a:pPr>
            <a:r>
              <a:t/>
            </a:r>
            <a:endParaRPr b="1" sz="2600"/>
          </a:p>
          <a:p>
            <a:pPr indent="-228600" lvl="0" marL="342900" rtl="0" algn="l">
              <a:spcBef>
                <a:spcPts val="0"/>
              </a:spcBef>
              <a:spcAft>
                <a:spcPts val="0"/>
              </a:spcAft>
              <a:buSzPts val="1800"/>
              <a:buNone/>
            </a:pPr>
            <a:r>
              <a:rPr b="1" lang="en-US" sz="2600"/>
              <a:t>Some of the important plots along with the conclusion from exploratory analysis is provided in the next few slides.</a:t>
            </a:r>
            <a:endParaRPr b="1" sz="2600"/>
          </a:p>
          <a:p>
            <a:pPr indent="-228600" lvl="0" marL="342900" rtl="0" algn="l">
              <a:spcBef>
                <a:spcPts val="0"/>
              </a:spcBef>
              <a:spcAft>
                <a:spcPts val="0"/>
              </a:spcAft>
              <a:buSzPts val="1800"/>
              <a:buNone/>
            </a:pPr>
            <a:r>
              <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7"/>
          <p:cNvSpPr txBox="1"/>
          <p:nvPr>
            <p:ph type="title"/>
          </p:nvPr>
        </p:nvSpPr>
        <p:spPr>
          <a:xfrm>
            <a:off x="2592925" y="122310"/>
            <a:ext cx="8911800" cy="12810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lang="en-US"/>
              <a:t>Plot showing count of various forms of violence against women from 2001 to 2014</a:t>
            </a:r>
            <a:endParaRPr/>
          </a:p>
        </p:txBody>
      </p:sp>
      <p:sp>
        <p:nvSpPr>
          <p:cNvPr id="329" name="Google Shape;329;p27"/>
          <p:cNvSpPr txBox="1"/>
          <p:nvPr>
            <p:ph idx="1" type="body"/>
          </p:nvPr>
        </p:nvSpPr>
        <p:spPr>
          <a:xfrm>
            <a:off x="2504125" y="5316050"/>
            <a:ext cx="9089400" cy="1189500"/>
          </a:xfrm>
          <a:prstGeom prst="rect">
            <a:avLst/>
          </a:prstGeom>
        </p:spPr>
        <p:txBody>
          <a:bodyPr anchorCtr="0" anchor="t" bIns="45700" lIns="91425" spcFirstLastPara="1" rIns="91425" wrap="square" tIns="45700">
            <a:normAutofit/>
          </a:bodyPr>
          <a:lstStyle/>
          <a:p>
            <a:pPr indent="0" lvl="0" marL="0" rtl="0" algn="l">
              <a:spcBef>
                <a:spcPts val="1100"/>
              </a:spcBef>
              <a:spcAft>
                <a:spcPts val="0"/>
              </a:spcAft>
              <a:buClr>
                <a:schemeClr val="dk1"/>
              </a:buClr>
              <a:buSzPts val="1100"/>
              <a:buFont typeface="Arial"/>
              <a:buNone/>
            </a:pPr>
            <a:r>
              <a:rPr b="1" lang="en-US" sz="2250">
                <a:solidFill>
                  <a:schemeClr val="dk1"/>
                </a:solidFill>
                <a:highlight>
                  <a:srgbClr val="FFFFFF"/>
                </a:highlight>
                <a:latin typeface="Arial"/>
                <a:ea typeface="Arial"/>
                <a:cs typeface="Arial"/>
                <a:sym typeface="Arial"/>
              </a:rPr>
              <a:t>Over a million cases of cruelty and half million cases of assault have been reported in just 14 years.</a:t>
            </a:r>
            <a:endParaRPr b="1" sz="2250">
              <a:solidFill>
                <a:schemeClr val="dk1"/>
              </a:solidFill>
              <a:highlight>
                <a:srgbClr val="FFFFFF"/>
              </a:highlight>
              <a:latin typeface="Arial"/>
              <a:ea typeface="Arial"/>
              <a:cs typeface="Arial"/>
              <a:sym typeface="Arial"/>
            </a:endParaRPr>
          </a:p>
        </p:txBody>
      </p:sp>
      <p:pic>
        <p:nvPicPr>
          <p:cNvPr id="330" name="Google Shape;330;p27"/>
          <p:cNvPicPr preferRelativeResize="0"/>
          <p:nvPr/>
        </p:nvPicPr>
        <p:blipFill rotWithShape="1">
          <a:blip r:embed="rId3">
            <a:alphaModFix/>
          </a:blip>
          <a:srcRect b="-16225" l="0" r="0" t="0"/>
          <a:stretch/>
        </p:blipFill>
        <p:spPr>
          <a:xfrm>
            <a:off x="2153563" y="1284375"/>
            <a:ext cx="7884875" cy="4289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8"/>
          <p:cNvSpPr txBox="1"/>
          <p:nvPr>
            <p:ph type="title"/>
          </p:nvPr>
        </p:nvSpPr>
        <p:spPr>
          <a:xfrm>
            <a:off x="2416375" y="209900"/>
            <a:ext cx="9088200" cy="1281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Plot showing total acts of violence through 2001-2014</a:t>
            </a:r>
            <a:endParaRPr/>
          </a:p>
        </p:txBody>
      </p:sp>
      <p:sp>
        <p:nvSpPr>
          <p:cNvPr id="336" name="Google Shape;336;p28"/>
          <p:cNvSpPr txBox="1"/>
          <p:nvPr>
            <p:ph idx="1" type="body"/>
          </p:nvPr>
        </p:nvSpPr>
        <p:spPr>
          <a:xfrm>
            <a:off x="2416375" y="5743525"/>
            <a:ext cx="8915400" cy="743700"/>
          </a:xfrm>
          <a:prstGeom prst="rect">
            <a:avLst/>
          </a:prstGeom>
        </p:spPr>
        <p:txBody>
          <a:bodyPr anchorCtr="0" anchor="t" bIns="45700" lIns="91425" spcFirstLastPara="1" rIns="91425" wrap="square" tIns="45700">
            <a:normAutofit lnSpcReduction="10000"/>
          </a:bodyPr>
          <a:lstStyle/>
          <a:p>
            <a:pPr indent="0" lvl="0" marL="0" rtl="0" algn="l">
              <a:spcBef>
                <a:spcPts val="1100"/>
              </a:spcBef>
              <a:spcAft>
                <a:spcPts val="0"/>
              </a:spcAft>
              <a:buClr>
                <a:schemeClr val="dk1"/>
              </a:buClr>
              <a:buSzPts val="1100"/>
              <a:buFont typeface="Arial"/>
              <a:buNone/>
            </a:pPr>
            <a:r>
              <a:rPr b="1" lang="en-US" sz="2300">
                <a:solidFill>
                  <a:schemeClr val="dk1"/>
                </a:solidFill>
                <a:highlight>
                  <a:srgbClr val="FFFFFF"/>
                </a:highlight>
                <a:latin typeface="Arial"/>
                <a:ea typeface="Arial"/>
                <a:cs typeface="Arial"/>
                <a:sym typeface="Arial"/>
              </a:rPr>
              <a:t>The aggregate cases of violence against women have been consistently rising throughout years. </a:t>
            </a:r>
            <a:endParaRPr/>
          </a:p>
        </p:txBody>
      </p:sp>
      <p:pic>
        <p:nvPicPr>
          <p:cNvPr id="337" name="Google Shape;337;p28"/>
          <p:cNvPicPr preferRelativeResize="0"/>
          <p:nvPr/>
        </p:nvPicPr>
        <p:blipFill>
          <a:blip r:embed="rId3">
            <a:alphaModFix/>
          </a:blip>
          <a:stretch>
            <a:fillRect/>
          </a:stretch>
        </p:blipFill>
        <p:spPr>
          <a:xfrm>
            <a:off x="2416375" y="1490900"/>
            <a:ext cx="7675751" cy="3918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isp">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isp">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