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8" r:id="rId2"/>
    <p:sldId id="342" r:id="rId3"/>
    <p:sldId id="344" r:id="rId4"/>
    <p:sldId id="352" r:id="rId5"/>
    <p:sldId id="341" r:id="rId6"/>
    <p:sldId id="343" r:id="rId7"/>
    <p:sldId id="345" r:id="rId8"/>
    <p:sldId id="346" r:id="rId9"/>
    <p:sldId id="347" r:id="rId10"/>
    <p:sldId id="333" r:id="rId11"/>
    <p:sldId id="349" r:id="rId12"/>
    <p:sldId id="350" r:id="rId13"/>
    <p:sldId id="338" r:id="rId14"/>
    <p:sldId id="35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2530" y="-763"/>
      </p:cViewPr>
      <p:guideLst>
        <p:guide orient="horz" pos="2160"/>
        <p:guide pos="2880"/>
      </p:guideLst>
    </p:cSldViewPr>
  </p:slideViewPr>
  <p:notesTextViewPr>
    <p:cViewPr>
      <p:scale>
        <a:sx n="1" d="1"/>
        <a:sy n="1" d="1"/>
      </p:scale>
      <p:origin x="0" y="0"/>
    </p:cViewPr>
  </p:notesTextViewPr>
  <p:notesViewPr>
    <p:cSldViewPr>
      <p:cViewPr varScale="1">
        <p:scale>
          <a:sx n="58" d="100"/>
          <a:sy n="58"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BEBC28-8AA3-4735-94A0-86ECC8ED313A}" type="datetimeFigureOut">
              <a:rPr lang="en-GB" smtClean="0"/>
              <a:t>30/01/2025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D922E8-6C51-4FEB-BFC9-973179768F4D}" type="slidenum">
              <a:rPr lang="en-GB" smtClean="0"/>
              <a:t>‹#›</a:t>
            </a:fld>
            <a:endParaRPr lang="en-GB"/>
          </a:p>
        </p:txBody>
      </p:sp>
    </p:spTree>
    <p:extLst>
      <p:ext uri="{BB962C8B-B14F-4D97-AF65-F5344CB8AC3E}">
        <p14:creationId xmlns:p14="http://schemas.microsoft.com/office/powerpoint/2010/main" val="2882825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2BA06-B262-4ABD-B9D2-C4EEB6A1A39A}" type="datetimeFigureOut">
              <a:rPr lang="en-GB" smtClean="0"/>
              <a:t>30/01/2025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C37AD-0EC0-4FA1-A2DE-CB9A98E54435}" type="slidenum">
              <a:rPr lang="en-GB" smtClean="0"/>
              <a:t>‹#›</a:t>
            </a:fld>
            <a:endParaRPr lang="en-GB"/>
          </a:p>
        </p:txBody>
      </p:sp>
    </p:spTree>
    <p:extLst>
      <p:ext uri="{BB962C8B-B14F-4D97-AF65-F5344CB8AC3E}">
        <p14:creationId xmlns:p14="http://schemas.microsoft.com/office/powerpoint/2010/main" val="276479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0C37AD-0EC0-4FA1-A2DE-CB9A98E54435}" type="slidenum">
              <a:rPr lang="en-GB" smtClean="0"/>
              <a:t>5</a:t>
            </a:fld>
            <a:endParaRPr lang="en-GB"/>
          </a:p>
        </p:txBody>
      </p:sp>
    </p:spTree>
    <p:extLst>
      <p:ext uri="{BB962C8B-B14F-4D97-AF65-F5344CB8AC3E}">
        <p14:creationId xmlns:p14="http://schemas.microsoft.com/office/powerpoint/2010/main" val="323770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6A9879B-AA26-433C-A5C0-050813FE8E24}" type="datetimeFigureOut">
              <a:rPr lang="en-GB" smtClean="0"/>
              <a:t>30/01/2025</a:t>
            </a:fld>
            <a:endParaRPr lang="en-GB"/>
          </a:p>
        </p:txBody>
      </p:sp>
      <p:sp>
        <p:nvSpPr>
          <p:cNvPr id="6" name="Slide Number Placeholder 5"/>
          <p:cNvSpPr>
            <a:spLocks noGrp="1"/>
          </p:cNvSpPr>
          <p:nvPr>
            <p:ph type="sldNum" sz="quarter" idx="12"/>
          </p:nvPr>
        </p:nvSpPr>
        <p:spPr/>
        <p:txBody>
          <a:bodyPr/>
          <a:lstStyle/>
          <a:p>
            <a:fld id="{180CAAD8-7B49-4478-9367-2FE02283F866}" type="slidenum">
              <a:rPr lang="en-GB" smtClean="0"/>
              <a:t>‹#›</a:t>
            </a:fld>
            <a:endParaRPr lang="en-GB"/>
          </a:p>
        </p:txBody>
      </p:sp>
      <p:sp>
        <p:nvSpPr>
          <p:cNvPr id="7" name="Rectangle 6"/>
          <p:cNvSpPr/>
          <p:nvPr userDrawn="1"/>
        </p:nvSpPr>
        <p:spPr>
          <a:xfrm>
            <a:off x="-612576" y="1700808"/>
            <a:ext cx="10297144" cy="223224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48940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6A9879B-AA26-433C-A5C0-050813FE8E24}"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0CAAD8-7B49-4478-9367-2FE02283F866}" type="slidenum">
              <a:rPr lang="en-GB" smtClean="0"/>
              <a:t>‹#›</a:t>
            </a:fld>
            <a:endParaRPr lang="en-GB"/>
          </a:p>
        </p:txBody>
      </p:sp>
    </p:spTree>
    <p:extLst>
      <p:ext uri="{BB962C8B-B14F-4D97-AF65-F5344CB8AC3E}">
        <p14:creationId xmlns:p14="http://schemas.microsoft.com/office/powerpoint/2010/main" val="109059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6A9879B-AA26-433C-A5C0-050813FE8E24}"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0CAAD8-7B49-4478-9367-2FE02283F866}" type="slidenum">
              <a:rPr lang="en-GB" smtClean="0"/>
              <a:t>‹#›</a:t>
            </a:fld>
            <a:endParaRPr lang="en-GB"/>
          </a:p>
        </p:txBody>
      </p:sp>
    </p:spTree>
    <p:extLst>
      <p:ext uri="{BB962C8B-B14F-4D97-AF65-F5344CB8AC3E}">
        <p14:creationId xmlns:p14="http://schemas.microsoft.com/office/powerpoint/2010/main" val="361594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6A9879B-AA26-433C-A5C0-050813FE8E24}" type="datetimeFigureOut">
              <a:rPr lang="en-GB" smtClean="0"/>
              <a:t>30/01/2025</a:t>
            </a:fld>
            <a:endParaRPr lang="en-GB"/>
          </a:p>
        </p:txBody>
      </p:sp>
      <p:sp>
        <p:nvSpPr>
          <p:cNvPr id="5" name="Footer Placeholder 4"/>
          <p:cNvSpPr>
            <a:spLocks noGrp="1"/>
          </p:cNvSpPr>
          <p:nvPr>
            <p:ph type="ftr" sz="quarter" idx="11"/>
          </p:nvPr>
        </p:nvSpPr>
        <p:spPr/>
        <p:txBody>
          <a:bodyPr/>
          <a:lstStyle/>
          <a:p>
            <a:r>
              <a:rPr lang="en-GB" dirty="0" smtClean="0"/>
              <a:t>Asthma and Lung UK visit – 30/01/2025</a:t>
            </a:r>
          </a:p>
        </p:txBody>
      </p:sp>
      <p:sp>
        <p:nvSpPr>
          <p:cNvPr id="6" name="Slide Number Placeholder 5"/>
          <p:cNvSpPr>
            <a:spLocks noGrp="1"/>
          </p:cNvSpPr>
          <p:nvPr>
            <p:ph type="sldNum" sz="quarter" idx="12"/>
          </p:nvPr>
        </p:nvSpPr>
        <p:spPr/>
        <p:txBody>
          <a:bodyPr/>
          <a:lstStyle/>
          <a:p>
            <a:fld id="{180CAAD8-7B49-4478-9367-2FE02283F866}" type="slidenum">
              <a:rPr lang="en-GB" smtClean="0"/>
              <a:t>‹#›</a:t>
            </a:fld>
            <a:endParaRPr lang="en-GB" dirty="0"/>
          </a:p>
        </p:txBody>
      </p:sp>
      <p:sp>
        <p:nvSpPr>
          <p:cNvPr id="7" name="Rectangle 6"/>
          <p:cNvSpPr/>
          <p:nvPr userDrawn="1"/>
        </p:nvSpPr>
        <p:spPr>
          <a:xfrm>
            <a:off x="-108520" y="-99392"/>
            <a:ext cx="9361040" cy="158417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58855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A9879B-AA26-433C-A5C0-050813FE8E24}"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0CAAD8-7B49-4478-9367-2FE02283F866}" type="slidenum">
              <a:rPr lang="en-GB" smtClean="0"/>
              <a:t>‹#›</a:t>
            </a:fld>
            <a:endParaRPr lang="en-GB"/>
          </a:p>
        </p:txBody>
      </p:sp>
    </p:spTree>
    <p:extLst>
      <p:ext uri="{BB962C8B-B14F-4D97-AF65-F5344CB8AC3E}">
        <p14:creationId xmlns:p14="http://schemas.microsoft.com/office/powerpoint/2010/main" val="283838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6A9879B-AA26-433C-A5C0-050813FE8E24}"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0CAAD8-7B49-4478-9367-2FE02283F866}" type="slidenum">
              <a:rPr lang="en-GB" smtClean="0"/>
              <a:t>‹#›</a:t>
            </a:fld>
            <a:endParaRPr lang="en-GB"/>
          </a:p>
        </p:txBody>
      </p:sp>
    </p:spTree>
    <p:extLst>
      <p:ext uri="{BB962C8B-B14F-4D97-AF65-F5344CB8AC3E}">
        <p14:creationId xmlns:p14="http://schemas.microsoft.com/office/powerpoint/2010/main" val="316527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6A9879B-AA26-433C-A5C0-050813FE8E24}" type="datetimeFigureOut">
              <a:rPr lang="en-GB" smtClean="0"/>
              <a:t>30/01/2025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0CAAD8-7B49-4478-9367-2FE02283F866}" type="slidenum">
              <a:rPr lang="en-GB" smtClean="0"/>
              <a:t>‹#›</a:t>
            </a:fld>
            <a:endParaRPr lang="en-GB"/>
          </a:p>
        </p:txBody>
      </p:sp>
    </p:spTree>
    <p:extLst>
      <p:ext uri="{BB962C8B-B14F-4D97-AF65-F5344CB8AC3E}">
        <p14:creationId xmlns:p14="http://schemas.microsoft.com/office/powerpoint/2010/main" val="35165597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6A9879B-AA26-433C-A5C0-050813FE8E24}" type="datetimeFigureOut">
              <a:rPr lang="en-GB" smtClean="0"/>
              <a:t>30/01/2025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0CAAD8-7B49-4478-9367-2FE02283F866}" type="slidenum">
              <a:rPr lang="en-GB" smtClean="0"/>
              <a:t>‹#›</a:t>
            </a:fld>
            <a:endParaRPr lang="en-GB"/>
          </a:p>
        </p:txBody>
      </p:sp>
    </p:spTree>
    <p:extLst>
      <p:ext uri="{BB962C8B-B14F-4D97-AF65-F5344CB8AC3E}">
        <p14:creationId xmlns:p14="http://schemas.microsoft.com/office/powerpoint/2010/main" val="374595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9879B-AA26-433C-A5C0-050813FE8E24}" type="datetimeFigureOut">
              <a:rPr lang="en-GB" smtClean="0"/>
              <a:t>30/01/2025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0CAAD8-7B49-4478-9367-2FE02283F866}" type="slidenum">
              <a:rPr lang="en-GB" smtClean="0"/>
              <a:t>‹#›</a:t>
            </a:fld>
            <a:endParaRPr lang="en-GB"/>
          </a:p>
        </p:txBody>
      </p:sp>
    </p:spTree>
    <p:extLst>
      <p:ext uri="{BB962C8B-B14F-4D97-AF65-F5344CB8AC3E}">
        <p14:creationId xmlns:p14="http://schemas.microsoft.com/office/powerpoint/2010/main" val="327222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A9879B-AA26-433C-A5C0-050813FE8E24}"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0CAAD8-7B49-4478-9367-2FE02283F866}" type="slidenum">
              <a:rPr lang="en-GB" smtClean="0"/>
              <a:t>‹#›</a:t>
            </a:fld>
            <a:endParaRPr lang="en-GB"/>
          </a:p>
        </p:txBody>
      </p:sp>
    </p:spTree>
    <p:extLst>
      <p:ext uri="{BB962C8B-B14F-4D97-AF65-F5344CB8AC3E}">
        <p14:creationId xmlns:p14="http://schemas.microsoft.com/office/powerpoint/2010/main" val="223939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A9879B-AA26-433C-A5C0-050813FE8E24}"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0CAAD8-7B49-4478-9367-2FE02283F866}" type="slidenum">
              <a:rPr lang="en-GB" smtClean="0"/>
              <a:t>‹#›</a:t>
            </a:fld>
            <a:endParaRPr lang="en-GB"/>
          </a:p>
        </p:txBody>
      </p:sp>
    </p:spTree>
    <p:extLst>
      <p:ext uri="{BB962C8B-B14F-4D97-AF65-F5344CB8AC3E}">
        <p14:creationId xmlns:p14="http://schemas.microsoft.com/office/powerpoint/2010/main" val="123650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C6A9879B-AA26-433C-A5C0-050813FE8E24}" type="datetimeFigureOut">
              <a:rPr lang="en-GB" smtClean="0"/>
              <a:pPr/>
              <a:t>30/01/2025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180CAAD8-7B49-4478-9367-2FE02283F866}" type="slidenum">
              <a:rPr lang="en-GB" smtClean="0"/>
              <a:pPr/>
              <a:t>‹#›</a:t>
            </a:fld>
            <a:endParaRPr lang="en-GB"/>
          </a:p>
        </p:txBody>
      </p:sp>
      <p:pic>
        <p:nvPicPr>
          <p:cNvPr id="10"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80528" y="5974982"/>
            <a:ext cx="1775734" cy="114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204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Using health </a:t>
            </a:r>
            <a:r>
              <a:rPr lang="en-GB" dirty="0"/>
              <a:t>r</a:t>
            </a:r>
            <a:r>
              <a:rPr lang="en-GB" dirty="0" smtClean="0"/>
              <a:t>ecords in </a:t>
            </a:r>
            <a:br>
              <a:rPr lang="en-GB" dirty="0" smtClean="0"/>
            </a:br>
            <a:r>
              <a:rPr lang="en-GB" dirty="0" smtClean="0"/>
              <a:t>the UK Biobank</a:t>
            </a:r>
            <a:endParaRPr lang="en-GB" dirty="0"/>
          </a:p>
        </p:txBody>
      </p:sp>
      <p:sp>
        <p:nvSpPr>
          <p:cNvPr id="3" name="Subtitle 2"/>
          <p:cNvSpPr>
            <a:spLocks noGrp="1"/>
          </p:cNvSpPr>
          <p:nvPr>
            <p:ph type="subTitle" idx="1"/>
          </p:nvPr>
        </p:nvSpPr>
        <p:spPr/>
        <p:txBody>
          <a:bodyPr>
            <a:normAutofit/>
          </a:bodyPr>
          <a:lstStyle/>
          <a:p>
            <a:endParaRPr lang="en-GB" dirty="0" smtClean="0"/>
          </a:p>
          <a:p>
            <a:r>
              <a:rPr lang="en-GB" dirty="0" smtClean="0"/>
              <a:t>Dr Robert Maidstone</a:t>
            </a:r>
            <a:endParaRPr lang="en-GB" dirty="0"/>
          </a:p>
          <a:p>
            <a:r>
              <a:rPr lang="en-GB" dirty="0" smtClean="0"/>
              <a:t>30</a:t>
            </a:r>
            <a:r>
              <a:rPr lang="en-GB" baseline="30000" dirty="0" smtClean="0"/>
              <a:t>th</a:t>
            </a:r>
            <a:r>
              <a:rPr lang="en-GB" dirty="0" smtClean="0"/>
              <a:t> January 2025</a:t>
            </a:r>
            <a:endParaRPr lang="en-GB" dirty="0"/>
          </a:p>
        </p:txBody>
      </p:sp>
    </p:spTree>
    <p:extLst>
      <p:ext uri="{BB962C8B-B14F-4D97-AF65-F5344CB8AC3E}">
        <p14:creationId xmlns:p14="http://schemas.microsoft.com/office/powerpoint/2010/main" val="1597432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Asthma and shift work</a:t>
            </a:r>
            <a:endParaRPr lang="en-GB" dirty="0"/>
          </a:p>
        </p:txBody>
      </p:sp>
      <p:sp>
        <p:nvSpPr>
          <p:cNvPr id="3" name="Content Placeholder 2"/>
          <p:cNvSpPr>
            <a:spLocks noGrp="1"/>
          </p:cNvSpPr>
          <p:nvPr>
            <p:ph idx="1"/>
          </p:nvPr>
        </p:nvSpPr>
        <p:spPr/>
        <p:txBody>
          <a:bodyPr>
            <a:normAutofit fontScale="85000" lnSpcReduction="20000"/>
          </a:bodyPr>
          <a:lstStyle/>
          <a:p>
            <a:r>
              <a:rPr lang="en-GB" dirty="0">
                <a:solidFill>
                  <a:schemeClr val="tx1"/>
                </a:solidFill>
              </a:rPr>
              <a:t>Asthma is common, affecting 339 million people worldwide </a:t>
            </a:r>
            <a:r>
              <a:rPr lang="en-GB" dirty="0" smtClean="0">
                <a:solidFill>
                  <a:schemeClr val="tx1"/>
                </a:solidFill>
              </a:rPr>
              <a:t>and </a:t>
            </a:r>
            <a:r>
              <a:rPr lang="en-GB" dirty="0">
                <a:solidFill>
                  <a:schemeClr val="tx1"/>
                </a:solidFill>
              </a:rPr>
              <a:t>costing the UK £1.1 </a:t>
            </a:r>
            <a:r>
              <a:rPr lang="en-GB" dirty="0" smtClean="0">
                <a:solidFill>
                  <a:schemeClr val="tx1"/>
                </a:solidFill>
              </a:rPr>
              <a:t>billion.</a:t>
            </a:r>
          </a:p>
          <a:p>
            <a:r>
              <a:rPr lang="en-GB" dirty="0" smtClean="0">
                <a:solidFill>
                  <a:schemeClr val="tx1"/>
                </a:solidFill>
              </a:rPr>
              <a:t>Asthma </a:t>
            </a:r>
            <a:r>
              <a:rPr lang="en-GB" dirty="0">
                <a:solidFill>
                  <a:schemeClr val="tx1"/>
                </a:solidFill>
              </a:rPr>
              <a:t>displays marked time of day variations in </a:t>
            </a:r>
            <a:r>
              <a:rPr lang="en-GB" dirty="0" smtClean="0">
                <a:solidFill>
                  <a:schemeClr val="tx1"/>
                </a:solidFill>
              </a:rPr>
              <a:t>symptoms, airway </a:t>
            </a:r>
            <a:r>
              <a:rPr lang="en-GB" dirty="0">
                <a:solidFill>
                  <a:schemeClr val="tx1"/>
                </a:solidFill>
              </a:rPr>
              <a:t>calibre </a:t>
            </a:r>
            <a:r>
              <a:rPr lang="en-GB" dirty="0" smtClean="0">
                <a:solidFill>
                  <a:schemeClr val="tx1"/>
                </a:solidFill>
              </a:rPr>
              <a:t>and </a:t>
            </a:r>
            <a:r>
              <a:rPr lang="en-GB" dirty="0">
                <a:solidFill>
                  <a:schemeClr val="tx1"/>
                </a:solidFill>
              </a:rPr>
              <a:t>in underpinning inflammatory </a:t>
            </a:r>
            <a:r>
              <a:rPr lang="en-GB" dirty="0" smtClean="0">
                <a:solidFill>
                  <a:schemeClr val="tx1"/>
                </a:solidFill>
              </a:rPr>
              <a:t>pathways.</a:t>
            </a:r>
          </a:p>
          <a:p>
            <a:r>
              <a:rPr lang="en-GB" dirty="0" smtClean="0">
                <a:solidFill>
                  <a:schemeClr val="tx1"/>
                </a:solidFill>
              </a:rPr>
              <a:t>The </a:t>
            </a:r>
            <a:r>
              <a:rPr lang="en-GB" dirty="0">
                <a:solidFill>
                  <a:schemeClr val="tx1"/>
                </a:solidFill>
              </a:rPr>
              <a:t>physiological diurnal variation in airway calibre is under direct circadian control, and amplified in asthma, suggesting coupling between the internal body clock and pathogenic processes. </a:t>
            </a:r>
            <a:endParaRPr lang="en-GB" dirty="0" smtClean="0">
              <a:solidFill>
                <a:schemeClr val="tx1"/>
              </a:solidFill>
            </a:endParaRPr>
          </a:p>
          <a:p>
            <a:endParaRPr lang="en-GB" dirty="0" smtClean="0">
              <a:solidFill>
                <a:schemeClr val="tx1"/>
              </a:solidFill>
            </a:endParaRPr>
          </a:p>
          <a:p>
            <a:r>
              <a:rPr lang="en-GB" dirty="0" smtClean="0">
                <a:solidFill>
                  <a:schemeClr val="tx1"/>
                </a:solidFill>
              </a:rPr>
              <a:t>Night </a:t>
            </a:r>
            <a:r>
              <a:rPr lang="en-GB" dirty="0">
                <a:solidFill>
                  <a:schemeClr val="tx1"/>
                </a:solidFill>
              </a:rPr>
              <a:t>shift work is a highly prevalent (20% of </a:t>
            </a:r>
            <a:r>
              <a:rPr lang="en-GB" dirty="0" smtClean="0">
                <a:solidFill>
                  <a:schemeClr val="tx1"/>
                </a:solidFill>
              </a:rPr>
              <a:t>workers) </a:t>
            </a:r>
            <a:r>
              <a:rPr lang="en-GB" dirty="0">
                <a:solidFill>
                  <a:schemeClr val="tx1"/>
                </a:solidFill>
              </a:rPr>
              <a:t>cause of circadian misalignment. </a:t>
            </a:r>
            <a:endParaRPr lang="en-GB" dirty="0" smtClean="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3592325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Cross-sectional study: Asthma and shift work</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10" y="2879477"/>
            <a:ext cx="899795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7504" y="6381328"/>
            <a:ext cx="8566641" cy="369332"/>
          </a:xfrm>
          <a:prstGeom prst="rect">
            <a:avLst/>
          </a:prstGeom>
          <a:solidFill>
            <a:schemeClr val="bg1"/>
          </a:solidFill>
        </p:spPr>
        <p:txBody>
          <a:bodyPr wrap="square">
            <a:spAutoFit/>
          </a:bodyPr>
          <a:lstStyle/>
          <a:p>
            <a:r>
              <a:rPr lang="en-GB" sz="1600" dirty="0" smtClean="0"/>
              <a:t>Sex-shift work interactions; </a:t>
            </a:r>
            <a:r>
              <a:rPr lang="en-GB" sz="1600" b="1" dirty="0" smtClean="0"/>
              <a:t>p=0.02</a:t>
            </a:r>
            <a:r>
              <a:rPr lang="en-GB" sz="1600" dirty="0" smtClean="0"/>
              <a:t>		</a:t>
            </a:r>
            <a:r>
              <a:rPr lang="en-GB" sz="1600" b="1" dirty="0" smtClean="0"/>
              <a:t>p&lt;0.05</a:t>
            </a:r>
            <a:r>
              <a:rPr lang="en-GB" sz="1600" dirty="0" smtClean="0"/>
              <a:t>			p=0.73</a:t>
            </a:r>
            <a:r>
              <a:rPr lang="en-GB" dirty="0" smtClean="0"/>
              <a:t>	</a:t>
            </a:r>
            <a:endParaRPr lang="en-GB" dirty="0"/>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9665"/>
          <a:stretch/>
        </p:blipFill>
        <p:spPr bwMode="auto">
          <a:xfrm>
            <a:off x="1619672" y="1499238"/>
            <a:ext cx="5040561" cy="1081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094" t="-4947" r="43094" b="64612"/>
          <a:stretch/>
        </p:blipFill>
        <p:spPr bwMode="auto">
          <a:xfrm>
            <a:off x="-324544" y="1499239"/>
            <a:ext cx="2172741" cy="685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8567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Cross-sectional study: </a:t>
            </a:r>
            <a:r>
              <a:rPr lang="en-GB" dirty="0" smtClean="0"/>
              <a:t>Fatty liver disease and </a:t>
            </a:r>
            <a:r>
              <a:rPr lang="en-GB" dirty="0"/>
              <a:t>shift work</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44824"/>
            <a:ext cx="4238625"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1" y="4077072"/>
            <a:ext cx="4329001" cy="2780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1" y="2269519"/>
            <a:ext cx="4499992" cy="10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2779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Prospective study: Asthma and shift work</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91" y="1484784"/>
            <a:ext cx="6516216" cy="18405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68613"/>
            <a:ext cx="4026743" cy="3483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14575" y="4548733"/>
            <a:ext cx="1512168"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392" y="5589240"/>
            <a:ext cx="5884714" cy="1062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000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solidFill>
                  <a:schemeClr val="tx1"/>
                </a:solidFill>
              </a:rPr>
              <a:t>UK Biobank has many different health record data available; hospital admissions, death data, cancer data, primary care data and derived fields.</a:t>
            </a:r>
          </a:p>
          <a:p>
            <a:r>
              <a:rPr lang="en-GB" dirty="0" smtClean="0">
                <a:solidFill>
                  <a:schemeClr val="tx1"/>
                </a:solidFill>
              </a:rPr>
              <a:t>Can be really powerful for health research, but does come with limitations</a:t>
            </a:r>
          </a:p>
          <a:p>
            <a:r>
              <a:rPr lang="en-GB" dirty="0" smtClean="0">
                <a:solidFill>
                  <a:schemeClr val="tx1"/>
                </a:solidFill>
              </a:rPr>
              <a:t>Care needs to be taken when selecting which data to be used.</a:t>
            </a:r>
          </a:p>
          <a:p>
            <a:r>
              <a:rPr lang="en-GB" dirty="0" smtClean="0">
                <a:solidFill>
                  <a:schemeClr val="tx1"/>
                </a:solidFill>
              </a:rPr>
              <a:t>Health records need to be used ethically.</a:t>
            </a:r>
          </a:p>
          <a:p>
            <a:endParaRPr lang="en-GB" dirty="0">
              <a:solidFill>
                <a:schemeClr val="tx1"/>
              </a:solidFill>
            </a:endParaRPr>
          </a:p>
          <a:p>
            <a:pPr marL="0" indent="0">
              <a:buNone/>
            </a:pPr>
            <a:r>
              <a:rPr lang="en-GB" dirty="0" smtClean="0">
                <a:solidFill>
                  <a:schemeClr val="tx1"/>
                </a:solidFill>
              </a:rPr>
              <a:t>Thank you for listening </a:t>
            </a:r>
            <a:r>
              <a:rPr lang="en-GB" dirty="0" smtClean="0">
                <a:solidFill>
                  <a:schemeClr val="tx1"/>
                </a:solidFill>
                <a:sym typeface="Wingdings" panose="05000000000000000000" pitchFamily="2" charset="2"/>
              </a:rPr>
              <a:t></a:t>
            </a:r>
            <a:endParaRPr lang="en-GB" dirty="0" smtClean="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237741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smtClean="0">
                <a:solidFill>
                  <a:schemeClr val="tx1"/>
                </a:solidFill>
              </a:rPr>
              <a:t>Outline</a:t>
            </a:r>
          </a:p>
          <a:p>
            <a:r>
              <a:rPr lang="en-GB" dirty="0" smtClean="0">
                <a:solidFill>
                  <a:schemeClr val="tx1"/>
                </a:solidFill>
              </a:rPr>
              <a:t>About me</a:t>
            </a:r>
          </a:p>
          <a:p>
            <a:r>
              <a:rPr lang="en-GB" dirty="0" smtClean="0">
                <a:solidFill>
                  <a:schemeClr val="tx1"/>
                </a:solidFill>
              </a:rPr>
              <a:t>Importance of health records in research</a:t>
            </a:r>
          </a:p>
          <a:p>
            <a:r>
              <a:rPr lang="en-GB" dirty="0" smtClean="0">
                <a:solidFill>
                  <a:schemeClr val="tx1"/>
                </a:solidFill>
              </a:rPr>
              <a:t>Integration of health records in UK Biobank</a:t>
            </a:r>
          </a:p>
          <a:p>
            <a:r>
              <a:rPr lang="en-GB" dirty="0" smtClean="0">
                <a:solidFill>
                  <a:schemeClr val="tx1"/>
                </a:solidFill>
              </a:rPr>
              <a:t>Types of health records</a:t>
            </a:r>
          </a:p>
          <a:p>
            <a:r>
              <a:rPr lang="en-GB" dirty="0" smtClean="0">
                <a:solidFill>
                  <a:schemeClr val="tx1"/>
                </a:solidFill>
              </a:rPr>
              <a:t>Data Stored</a:t>
            </a:r>
          </a:p>
          <a:p>
            <a:r>
              <a:rPr lang="en-GB" dirty="0" smtClean="0">
                <a:solidFill>
                  <a:schemeClr val="tx1"/>
                </a:solidFill>
              </a:rPr>
              <a:t>Ethics and rules for using health records</a:t>
            </a:r>
          </a:p>
          <a:p>
            <a:r>
              <a:rPr lang="en-GB" dirty="0" smtClean="0">
                <a:solidFill>
                  <a:schemeClr val="tx1"/>
                </a:solidFill>
              </a:rPr>
              <a:t>Analysis of health record data</a:t>
            </a:r>
          </a:p>
          <a:p>
            <a:r>
              <a:rPr lang="en-GB" dirty="0" smtClean="0">
                <a:solidFill>
                  <a:schemeClr val="tx1"/>
                </a:solidFill>
              </a:rPr>
              <a:t>Recap</a:t>
            </a:r>
          </a:p>
          <a:p>
            <a:endParaRPr lang="en-GB" dirty="0">
              <a:solidFill>
                <a:schemeClr val="tx1"/>
              </a:solidFill>
            </a:endParaRPr>
          </a:p>
        </p:txBody>
      </p:sp>
    </p:spTree>
    <p:extLst>
      <p:ext uri="{BB962C8B-B14F-4D97-AF65-F5344CB8AC3E}">
        <p14:creationId xmlns:p14="http://schemas.microsoft.com/office/powerpoint/2010/main" val="3879240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What’s available in the UK Biobank?</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solidFill>
                  <a:schemeClr val="tx1"/>
                </a:solidFill>
              </a:rPr>
              <a:t>Hospital inpatient data</a:t>
            </a:r>
          </a:p>
          <a:p>
            <a:pPr lvl="1"/>
            <a:r>
              <a:rPr lang="en-GB" dirty="0" smtClean="0">
                <a:solidFill>
                  <a:schemeClr val="tx1"/>
                </a:solidFill>
              </a:rPr>
              <a:t>Information on hospital admissions. </a:t>
            </a:r>
          </a:p>
          <a:p>
            <a:pPr lvl="1"/>
            <a:r>
              <a:rPr lang="en-GB" dirty="0" smtClean="0">
                <a:solidFill>
                  <a:schemeClr val="tx1"/>
                </a:solidFill>
              </a:rPr>
              <a:t>Includes; date of admission, diagnosis (and underlying conditions) during admission, procedures and discharge information.</a:t>
            </a:r>
          </a:p>
          <a:p>
            <a:pPr lvl="1"/>
            <a:r>
              <a:rPr lang="en-GB" dirty="0" smtClean="0">
                <a:solidFill>
                  <a:schemeClr val="tx1"/>
                </a:solidFill>
              </a:rPr>
              <a:t>Coded using ICD-9, ICD-10, OPCS-3 and OPCS-4 codes</a:t>
            </a:r>
          </a:p>
          <a:p>
            <a:r>
              <a:rPr lang="en-GB" dirty="0" smtClean="0">
                <a:solidFill>
                  <a:schemeClr val="tx1"/>
                </a:solidFill>
              </a:rPr>
              <a:t>Death data</a:t>
            </a:r>
          </a:p>
          <a:p>
            <a:pPr lvl="1"/>
            <a:r>
              <a:rPr lang="en-GB" dirty="0" smtClean="0">
                <a:solidFill>
                  <a:schemeClr val="tx1"/>
                </a:solidFill>
              </a:rPr>
              <a:t>Date and cause(s) of death</a:t>
            </a:r>
          </a:p>
          <a:p>
            <a:pPr lvl="1"/>
            <a:r>
              <a:rPr lang="en-GB" dirty="0" smtClean="0">
                <a:solidFill>
                  <a:schemeClr val="tx1"/>
                </a:solidFill>
              </a:rPr>
              <a:t>coded using ICD-10 codes</a:t>
            </a:r>
          </a:p>
          <a:p>
            <a:r>
              <a:rPr lang="en-GB" dirty="0" smtClean="0">
                <a:solidFill>
                  <a:schemeClr val="tx1"/>
                </a:solidFill>
              </a:rPr>
              <a:t>Cancer data</a:t>
            </a:r>
          </a:p>
          <a:p>
            <a:pPr lvl="1"/>
            <a:r>
              <a:rPr lang="en-GB" dirty="0" smtClean="0">
                <a:solidFill>
                  <a:schemeClr val="tx1"/>
                </a:solidFill>
              </a:rPr>
              <a:t>Linkage to national cancer registries notifications of cancer registrations</a:t>
            </a:r>
          </a:p>
          <a:p>
            <a:pPr lvl="1"/>
            <a:r>
              <a:rPr lang="en-GB" dirty="0" smtClean="0">
                <a:solidFill>
                  <a:schemeClr val="tx1"/>
                </a:solidFill>
              </a:rPr>
              <a:t>includes data on cancer diagnosis (as ICD-9 and ICD-10 codes) and cancer histology code </a:t>
            </a:r>
          </a:p>
        </p:txBody>
      </p:sp>
    </p:spTree>
    <p:extLst>
      <p:ext uri="{BB962C8B-B14F-4D97-AF65-F5344CB8AC3E}">
        <p14:creationId xmlns:p14="http://schemas.microsoft.com/office/powerpoint/2010/main" val="346847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dirty="0">
                <a:solidFill>
                  <a:schemeClr val="tx1"/>
                </a:solidFill>
              </a:rPr>
              <a:t>First occurrences of medical conditions</a:t>
            </a:r>
          </a:p>
          <a:p>
            <a:pPr lvl="1"/>
            <a:r>
              <a:rPr lang="en-GB" dirty="0">
                <a:solidFill>
                  <a:schemeClr val="tx1"/>
                </a:solidFill>
              </a:rPr>
              <a:t>Maps clinical codes from hospital admissions, primary care, death records and self reported medical conditions to 3-character ICD-10 codes and </a:t>
            </a:r>
            <a:r>
              <a:rPr lang="en-GB" dirty="0" smtClean="0">
                <a:solidFill>
                  <a:schemeClr val="tx1"/>
                </a:solidFill>
              </a:rPr>
              <a:t>provides </a:t>
            </a:r>
            <a:r>
              <a:rPr lang="en-GB" dirty="0">
                <a:solidFill>
                  <a:schemeClr val="tx1"/>
                </a:solidFill>
              </a:rPr>
              <a:t>date of first occurrence.</a:t>
            </a:r>
          </a:p>
          <a:p>
            <a:r>
              <a:rPr lang="en-GB" dirty="0">
                <a:solidFill>
                  <a:schemeClr val="tx1"/>
                </a:solidFill>
              </a:rPr>
              <a:t>Algorithmically-defined health outcomes</a:t>
            </a:r>
          </a:p>
          <a:p>
            <a:pPr lvl="1"/>
            <a:r>
              <a:rPr lang="en-GB" dirty="0">
                <a:solidFill>
                  <a:schemeClr val="tx1"/>
                </a:solidFill>
              </a:rPr>
              <a:t>Created from self-reported health information, hospital inpatient data and death data. First diagnosis for each participant of a small number of health conditions</a:t>
            </a:r>
          </a:p>
          <a:p>
            <a:r>
              <a:rPr lang="en-GB" dirty="0">
                <a:solidFill>
                  <a:schemeClr val="tx1"/>
                </a:solidFill>
              </a:rPr>
              <a:t>Primary care </a:t>
            </a:r>
            <a:r>
              <a:rPr lang="en-GB" dirty="0" smtClean="0">
                <a:solidFill>
                  <a:schemeClr val="tx1"/>
                </a:solidFill>
              </a:rPr>
              <a:t>data</a:t>
            </a:r>
            <a:endParaRPr lang="en-GB" dirty="0">
              <a:solidFill>
                <a:schemeClr val="tx1"/>
              </a:solidFill>
            </a:endParaRPr>
          </a:p>
          <a:p>
            <a:pPr lvl="1"/>
            <a:r>
              <a:rPr lang="en-GB" dirty="0">
                <a:solidFill>
                  <a:schemeClr val="tx1"/>
                </a:solidFill>
              </a:rPr>
              <a:t>Some available in UK Biobank at moment but only for </a:t>
            </a:r>
            <a:r>
              <a:rPr lang="en-GB" dirty="0" smtClean="0">
                <a:solidFill>
                  <a:schemeClr val="tx1"/>
                </a:solidFill>
              </a:rPr>
              <a:t>45% </a:t>
            </a:r>
            <a:r>
              <a:rPr lang="en-GB" dirty="0">
                <a:solidFill>
                  <a:schemeClr val="tx1"/>
                </a:solidFill>
              </a:rPr>
              <a:t>participants and for period prior to 2017.</a:t>
            </a:r>
          </a:p>
          <a:p>
            <a:endParaRPr lang="en-GB" dirty="0"/>
          </a:p>
        </p:txBody>
      </p:sp>
      <p:sp>
        <p:nvSpPr>
          <p:cNvPr id="4" name="Title 1"/>
          <p:cNvSpPr>
            <a:spLocks noGrp="1"/>
          </p:cNvSpPr>
          <p:nvPr>
            <p:ph type="title"/>
          </p:nvPr>
        </p:nvSpPr>
        <p:spPr>
          <a:xfrm>
            <a:off x="457200" y="274638"/>
            <a:ext cx="8229600" cy="1143000"/>
          </a:xfrm>
        </p:spPr>
        <p:txBody>
          <a:bodyPr>
            <a:normAutofit fontScale="90000"/>
          </a:bodyPr>
          <a:lstStyle/>
          <a:p>
            <a:r>
              <a:rPr lang="en-GB" dirty="0" smtClean="0"/>
              <a:t>What’s available in the UK Biobank?</a:t>
            </a:r>
            <a:endParaRPr lang="en-GB" dirty="0"/>
          </a:p>
        </p:txBody>
      </p:sp>
    </p:spTree>
    <p:extLst>
      <p:ext uri="{BB962C8B-B14F-4D97-AF65-F5344CB8AC3E}">
        <p14:creationId xmlns:p14="http://schemas.microsoft.com/office/powerpoint/2010/main" val="943680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Wes</a:t>
            </a:r>
            <a:endParaRPr lang="en-GB" dirty="0"/>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3700922"/>
            <a:ext cx="1970287" cy="270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2145032" y="1124744"/>
            <a:ext cx="7344816" cy="3960440"/>
          </a:xfrm>
          <a:prstGeom prst="wedgeEllipseCallout">
            <a:avLst>
              <a:gd name="adj1" fmla="val -56888"/>
              <a:gd name="adj2" fmla="val 4301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005" y="1808820"/>
            <a:ext cx="526687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184005" y="5517232"/>
            <a:ext cx="5266870" cy="369332"/>
          </a:xfrm>
          <a:prstGeom prst="rect">
            <a:avLst/>
          </a:prstGeom>
          <a:noFill/>
        </p:spPr>
        <p:txBody>
          <a:bodyPr wrap="square" rtlCol="0">
            <a:spAutoFit/>
          </a:bodyPr>
          <a:lstStyle/>
          <a:p>
            <a:r>
              <a:rPr lang="en-GB" dirty="0" smtClean="0"/>
              <a:t>Wes </a:t>
            </a:r>
            <a:r>
              <a:rPr lang="en-GB" dirty="0" err="1"/>
              <a:t>S</a:t>
            </a:r>
            <a:r>
              <a:rPr lang="en-GB" dirty="0" err="1" smtClean="0"/>
              <a:t>treeting</a:t>
            </a:r>
            <a:r>
              <a:rPr lang="en-GB" dirty="0" smtClean="0"/>
              <a:t> speech to GPs about primary care data</a:t>
            </a:r>
            <a:endParaRPr lang="en-GB" dirty="0"/>
          </a:p>
        </p:txBody>
      </p:sp>
    </p:spTree>
    <p:extLst>
      <p:ext uri="{BB962C8B-B14F-4D97-AF65-F5344CB8AC3E}">
        <p14:creationId xmlns:p14="http://schemas.microsoft.com/office/powerpoint/2010/main" val="403054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Benefits/limitations of health records in research</a:t>
            </a:r>
            <a:endParaRPr lang="en-GB" dirty="0"/>
          </a:p>
        </p:txBody>
      </p:sp>
      <p:sp>
        <p:nvSpPr>
          <p:cNvPr id="3" name="Content Placeholder 2"/>
          <p:cNvSpPr>
            <a:spLocks noGrp="1"/>
          </p:cNvSpPr>
          <p:nvPr>
            <p:ph idx="1"/>
          </p:nvPr>
        </p:nvSpPr>
        <p:spPr>
          <a:xfrm>
            <a:off x="457200" y="1600200"/>
            <a:ext cx="4114800" cy="4525963"/>
          </a:xfrm>
        </p:spPr>
        <p:txBody>
          <a:bodyPr>
            <a:normAutofit/>
          </a:bodyPr>
          <a:lstStyle/>
          <a:p>
            <a:pPr marL="0" indent="0">
              <a:buNone/>
            </a:pPr>
            <a:r>
              <a:rPr lang="en-GB" sz="2400" u="sng" dirty="0" smtClean="0">
                <a:solidFill>
                  <a:schemeClr val="tx1"/>
                </a:solidFill>
              </a:rPr>
              <a:t>Benefits</a:t>
            </a:r>
          </a:p>
          <a:p>
            <a:pPr marL="0" indent="0">
              <a:buNone/>
            </a:pPr>
            <a:endParaRPr lang="en-GB" sz="2400" u="sng" dirty="0">
              <a:solidFill>
                <a:schemeClr val="tx1"/>
              </a:solidFill>
            </a:endParaRPr>
          </a:p>
          <a:p>
            <a:r>
              <a:rPr lang="en-GB" sz="2400" dirty="0" smtClean="0">
                <a:solidFill>
                  <a:schemeClr val="tx1"/>
                </a:solidFill>
              </a:rPr>
              <a:t>High yield, low maintenance source of longitudinal real-world data for large patient populations</a:t>
            </a:r>
          </a:p>
          <a:p>
            <a:r>
              <a:rPr lang="en-GB" sz="2400" dirty="0" smtClean="0">
                <a:solidFill>
                  <a:schemeClr val="tx1"/>
                </a:solidFill>
              </a:rPr>
              <a:t>Provide a wealth of information and clinical contexts that are useful for clinical research and translation into practice</a:t>
            </a:r>
          </a:p>
        </p:txBody>
      </p:sp>
      <p:sp>
        <p:nvSpPr>
          <p:cNvPr id="4" name="Content Placeholder 2"/>
          <p:cNvSpPr txBox="1">
            <a:spLocks/>
          </p:cNvSpPr>
          <p:nvPr/>
        </p:nvSpPr>
        <p:spPr>
          <a:xfrm>
            <a:off x="2699792" y="6275809"/>
            <a:ext cx="4464496" cy="57606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400" dirty="0">
                <a:solidFill>
                  <a:schemeClr val="tx1"/>
                </a:solidFill>
              </a:rPr>
              <a:t>Kim et al., (2023). Challenges in and Opportunities for Electronic Health Record-Based Data Analysis and Interpretation Gut Liver.</a:t>
            </a:r>
          </a:p>
        </p:txBody>
      </p:sp>
      <p:sp>
        <p:nvSpPr>
          <p:cNvPr id="5" name="Content Placeholder 2"/>
          <p:cNvSpPr txBox="1">
            <a:spLocks/>
          </p:cNvSpPr>
          <p:nvPr/>
        </p:nvSpPr>
        <p:spPr>
          <a:xfrm>
            <a:off x="4572000" y="1600200"/>
            <a:ext cx="41148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u="sng" dirty="0" smtClean="0">
                <a:solidFill>
                  <a:schemeClr val="tx1"/>
                </a:solidFill>
              </a:rPr>
              <a:t>Limitations</a:t>
            </a:r>
          </a:p>
          <a:p>
            <a:endParaRPr lang="en-GB" dirty="0">
              <a:solidFill>
                <a:schemeClr val="tx1"/>
              </a:solidFill>
            </a:endParaRPr>
          </a:p>
          <a:p>
            <a:r>
              <a:rPr lang="en-GB" dirty="0" smtClean="0">
                <a:solidFill>
                  <a:schemeClr val="tx1"/>
                </a:solidFill>
              </a:rPr>
              <a:t>Limited time period</a:t>
            </a:r>
          </a:p>
          <a:p>
            <a:r>
              <a:rPr lang="en-GB" dirty="0">
                <a:solidFill>
                  <a:schemeClr val="tx1"/>
                </a:solidFill>
              </a:rPr>
              <a:t>Missing data and biases (especially in what is reported)</a:t>
            </a:r>
          </a:p>
          <a:p>
            <a:r>
              <a:rPr lang="en-GB" dirty="0" smtClean="0">
                <a:solidFill>
                  <a:schemeClr val="tx1"/>
                </a:solidFill>
              </a:rPr>
              <a:t>Misclassification</a:t>
            </a:r>
          </a:p>
          <a:p>
            <a:r>
              <a:rPr lang="en-GB" dirty="0" smtClean="0">
                <a:solidFill>
                  <a:schemeClr val="tx1"/>
                </a:solidFill>
              </a:rPr>
              <a:t>Completeness and accuracy may vary/differ between systems/nations and over time. </a:t>
            </a:r>
          </a:p>
          <a:p>
            <a:r>
              <a:rPr lang="en-GB" dirty="0" smtClean="0">
                <a:solidFill>
                  <a:schemeClr val="tx1"/>
                </a:solidFill>
              </a:rPr>
              <a:t>Time delay – between incidence and diagnosis</a:t>
            </a:r>
          </a:p>
          <a:p>
            <a:endParaRPr lang="en-GB" dirty="0">
              <a:solidFill>
                <a:schemeClr val="tx1"/>
              </a:solidFill>
            </a:endParaRPr>
          </a:p>
        </p:txBody>
      </p:sp>
    </p:spTree>
    <p:extLst>
      <p:ext uri="{BB962C8B-B14F-4D97-AF65-F5344CB8AC3E}">
        <p14:creationId xmlns:p14="http://schemas.microsoft.com/office/powerpoint/2010/main" val="1134755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699792" y="6275809"/>
            <a:ext cx="4464496"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400" dirty="0" smtClean="0">
                <a:solidFill>
                  <a:schemeClr val="tx1"/>
                </a:solidFill>
              </a:rPr>
              <a:t>Health outcomes overview document: https://biobank.ndph.ox.ac.uk/showcase/refer.cgi?id=596</a:t>
            </a:r>
            <a:endParaRPr lang="en-GB" sz="1400" dirty="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67073"/>
            <a:ext cx="7395241" cy="4991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457200" y="274638"/>
            <a:ext cx="8229600" cy="1143000"/>
          </a:xfrm>
        </p:spPr>
        <p:txBody>
          <a:bodyPr>
            <a:normAutofit/>
          </a:bodyPr>
          <a:lstStyle/>
          <a:p>
            <a:r>
              <a:rPr lang="en-GB" dirty="0" smtClean="0"/>
              <a:t>Caveats in UKB fields</a:t>
            </a:r>
            <a:endParaRPr lang="en-GB" dirty="0"/>
          </a:p>
        </p:txBody>
      </p:sp>
    </p:spTree>
    <p:extLst>
      <p:ext uri="{BB962C8B-B14F-4D97-AF65-F5344CB8AC3E}">
        <p14:creationId xmlns:p14="http://schemas.microsoft.com/office/powerpoint/2010/main" val="1672511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0"/>
            <a:ext cx="6353175" cy="626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2699792" y="6275809"/>
            <a:ext cx="4464496" cy="576064"/>
          </a:xfrm>
        </p:spPr>
        <p:txBody>
          <a:bodyPr>
            <a:normAutofit/>
          </a:bodyPr>
          <a:lstStyle/>
          <a:p>
            <a:pPr marL="0" indent="0">
              <a:buNone/>
            </a:pPr>
            <a:r>
              <a:rPr lang="en-GB" sz="1400" dirty="0" smtClean="0">
                <a:solidFill>
                  <a:schemeClr val="tx1"/>
                </a:solidFill>
              </a:rPr>
              <a:t>Health </a:t>
            </a:r>
            <a:r>
              <a:rPr lang="en-GB" sz="1400" dirty="0">
                <a:solidFill>
                  <a:schemeClr val="tx1"/>
                </a:solidFill>
              </a:rPr>
              <a:t>o</a:t>
            </a:r>
            <a:r>
              <a:rPr lang="en-GB" sz="1400" dirty="0" smtClean="0">
                <a:solidFill>
                  <a:schemeClr val="tx1"/>
                </a:solidFill>
              </a:rPr>
              <a:t>utcomes overview document: </a:t>
            </a:r>
            <a:r>
              <a:rPr lang="en-GB" sz="1400" dirty="0">
                <a:solidFill>
                  <a:schemeClr val="tx1"/>
                </a:solidFill>
              </a:rPr>
              <a:t>https://biobank.ndph.ox.ac.uk/showcase/refer.cgi?id=596</a:t>
            </a:r>
          </a:p>
        </p:txBody>
      </p:sp>
    </p:spTree>
    <p:extLst>
      <p:ext uri="{BB962C8B-B14F-4D97-AF65-F5344CB8AC3E}">
        <p14:creationId xmlns:p14="http://schemas.microsoft.com/office/powerpoint/2010/main" val="3669350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Ethics of using health data</a:t>
            </a:r>
            <a:endParaRPr lang="en-GB" dirty="0"/>
          </a:p>
        </p:txBody>
      </p:sp>
      <p:sp>
        <p:nvSpPr>
          <p:cNvPr id="3" name="Content Placeholder 2"/>
          <p:cNvSpPr>
            <a:spLocks noGrp="1"/>
          </p:cNvSpPr>
          <p:nvPr>
            <p:ph idx="1"/>
          </p:nvPr>
        </p:nvSpPr>
        <p:spPr/>
        <p:txBody>
          <a:bodyPr>
            <a:normAutofit/>
          </a:bodyPr>
          <a:lstStyle/>
          <a:p>
            <a:pPr fontAlgn="base"/>
            <a:r>
              <a:rPr lang="en-GB" sz="1600" b="1" dirty="0" smtClean="0">
                <a:solidFill>
                  <a:schemeClr val="tx1"/>
                </a:solidFill>
              </a:rPr>
              <a:t>Safe </a:t>
            </a:r>
            <a:r>
              <a:rPr lang="en-GB" sz="1600" b="1" dirty="0">
                <a:solidFill>
                  <a:schemeClr val="tx1"/>
                </a:solidFill>
              </a:rPr>
              <a:t>People</a:t>
            </a:r>
            <a:r>
              <a:rPr lang="en-GB" sz="1600" dirty="0">
                <a:solidFill>
                  <a:schemeClr val="tx1"/>
                </a:solidFill>
              </a:rPr>
              <a:t>: can the data user be trusted to use the data in an appropriate manner? Do the researchers have the knowledge and skills to act in accordance with the required standards of behaviour?</a:t>
            </a:r>
          </a:p>
          <a:p>
            <a:pPr fontAlgn="base"/>
            <a:r>
              <a:rPr lang="en-GB" sz="1600" b="1" dirty="0">
                <a:solidFill>
                  <a:schemeClr val="tx1"/>
                </a:solidFill>
              </a:rPr>
              <a:t>Safe Projects</a:t>
            </a:r>
            <a:r>
              <a:rPr lang="en-GB" sz="1600" dirty="0">
                <a:solidFill>
                  <a:schemeClr val="tx1"/>
                </a:solidFill>
              </a:rPr>
              <a:t>: is the use of this data appropriate, lawful, ethical, and sensible? Is the project expected to deliver public benefit?</a:t>
            </a:r>
          </a:p>
          <a:p>
            <a:pPr fontAlgn="base"/>
            <a:r>
              <a:rPr lang="en-GB" sz="1600" b="1" dirty="0">
                <a:solidFill>
                  <a:schemeClr val="tx1"/>
                </a:solidFill>
              </a:rPr>
              <a:t>Safe settings</a:t>
            </a:r>
            <a:r>
              <a:rPr lang="en-GB" sz="1600" dirty="0">
                <a:solidFill>
                  <a:schemeClr val="tx1"/>
                </a:solidFill>
              </a:rPr>
              <a:t>: does the tool that the researcher is using to access the data prevent unauthorised use or mistakes? Are there controls on the way the data is accessed, both from a technology perspective and considering the physical environment?</a:t>
            </a:r>
          </a:p>
          <a:p>
            <a:pPr fontAlgn="base"/>
            <a:r>
              <a:rPr lang="en-GB" sz="1600" b="1" dirty="0">
                <a:solidFill>
                  <a:schemeClr val="tx1"/>
                </a:solidFill>
              </a:rPr>
              <a:t>Safe Data</a:t>
            </a:r>
            <a:r>
              <a:rPr lang="en-GB" sz="1600" dirty="0">
                <a:solidFill>
                  <a:schemeClr val="tx1"/>
                </a:solidFill>
              </a:rPr>
              <a:t>: is there a disclosure risk in the data itself? Has the data been treated appropriately to minimise the potential for identification of individuals or organisations?</a:t>
            </a:r>
          </a:p>
          <a:p>
            <a:pPr fontAlgn="base"/>
            <a:r>
              <a:rPr lang="en-GB" sz="1600" b="1" dirty="0">
                <a:solidFill>
                  <a:schemeClr val="tx1"/>
                </a:solidFill>
              </a:rPr>
              <a:t>Safe outputs</a:t>
            </a:r>
            <a:r>
              <a:rPr lang="en-GB" sz="1600" dirty="0">
                <a:solidFill>
                  <a:schemeClr val="tx1"/>
                </a:solidFill>
              </a:rPr>
              <a:t>: do the results of the research using the data prevent someone from identifying individuals from the data? What can be done to minimise risk when releasing the findings of the project</a:t>
            </a:r>
            <a:r>
              <a:rPr lang="en-GB" sz="1600" dirty="0" smtClean="0">
                <a:solidFill>
                  <a:schemeClr val="tx1"/>
                </a:solidFill>
              </a:rPr>
              <a:t>?</a:t>
            </a:r>
            <a:endParaRPr lang="en-GB" sz="1600" dirty="0">
              <a:solidFill>
                <a:schemeClr val="tx1"/>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4022" y="5013176"/>
            <a:ext cx="5688632" cy="146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884368" y="6088521"/>
            <a:ext cx="1080120" cy="39355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400" dirty="0" smtClean="0">
                <a:solidFill>
                  <a:schemeClr val="tx1"/>
                </a:solidFill>
              </a:rPr>
              <a:t>HDR UK</a:t>
            </a:r>
            <a:endParaRPr lang="en-GB" sz="1400" dirty="0">
              <a:solidFill>
                <a:schemeClr val="tx1"/>
              </a:solidFill>
            </a:endParaRPr>
          </a:p>
        </p:txBody>
      </p:sp>
    </p:spTree>
    <p:extLst>
      <p:ext uri="{BB962C8B-B14F-4D97-AF65-F5344CB8AC3E}">
        <p14:creationId xmlns:p14="http://schemas.microsoft.com/office/powerpoint/2010/main" val="4073607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14518</TotalTime>
  <Words>706</Words>
  <Application>Microsoft Office PowerPoint</Application>
  <PresentationFormat>On-screen Show (4:3)</PresentationFormat>
  <Paragraphs>74</Paragraphs>
  <Slides>14</Slides>
  <Notes>1</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Using health records in  the UK Biobank</vt:lpstr>
      <vt:lpstr>PowerPoint Presentation</vt:lpstr>
      <vt:lpstr>What’s available in the UK Biobank?</vt:lpstr>
      <vt:lpstr>What’s available in the UK Biobank?</vt:lpstr>
      <vt:lpstr>Wes</vt:lpstr>
      <vt:lpstr>Benefits/limitations of health records in research</vt:lpstr>
      <vt:lpstr>Caveats in UKB fields</vt:lpstr>
      <vt:lpstr>PowerPoint Presentation</vt:lpstr>
      <vt:lpstr>Ethics of using health data</vt:lpstr>
      <vt:lpstr>Asthma and shift work</vt:lpstr>
      <vt:lpstr>Cross-sectional study: Asthma and shift work</vt:lpstr>
      <vt:lpstr>Cross-sectional study: Fatty liver disease and shift work</vt:lpstr>
      <vt:lpstr>Prospective study: Asthma and shift work</vt:lpstr>
      <vt:lpstr>Summary</vt:lpstr>
    </vt:vector>
  </TitlesOfParts>
  <Company>UoM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Sex modifies the increased risk of asthma in shift workers; with women having a greater risk than men.</dc:title>
  <dc:creator>Robert J Maidstone</dc:creator>
  <cp:lastModifiedBy>Robert J Maidstone</cp:lastModifiedBy>
  <cp:revision>75</cp:revision>
  <dcterms:created xsi:type="dcterms:W3CDTF">2023-09-20T11:14:55Z</dcterms:created>
  <dcterms:modified xsi:type="dcterms:W3CDTF">2025-02-04T16:45:11Z</dcterms:modified>
</cp:coreProperties>
</file>