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</p:sldIdLst>
  <p:sldSz cy="6858000" cx="9144000"/>
  <p:notesSz cx="6669075" cy="9820275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889938" cy="49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777607" y="0"/>
            <a:ext cx="2889938" cy="491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879475" y="736600"/>
            <a:ext cx="4910138" cy="3682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66908" y="4664630"/>
            <a:ext cx="5335269" cy="441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327557"/>
            <a:ext cx="2889938" cy="491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777607" y="9327557"/>
            <a:ext cx="2889938" cy="49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879475" y="736600"/>
            <a:ext cx="4910138" cy="36829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66908" y="4664630"/>
            <a:ext cx="5335269" cy="4419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Neue Scopes: Klarer gekennzeichnet welche Teile in welchem Scope zu Hause sind. Klare Aussage was für ein Test-Setup in diesem Scope sinvoll ist.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Grundempfehlung: Scope 1 versuchen wenn möglich, Scope 2 falls man viel Entities/CDI hat – dann ist aber 1 nicht unbedingt notwenidg.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macht man immer – oft aber eben nur als manuellen Test am Ende des Projektes.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3777607" y="9327557"/>
            <a:ext cx="2889938" cy="491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Relationship Id="rId3" Type="http://schemas.openxmlformats.org/officeDocument/2006/relationships/image" Target="../media/image0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tichpunkt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7322" y="6344801"/>
            <a:ext cx="1357290" cy="32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idx="1" type="body"/>
          </p:nvPr>
        </p:nvSpPr>
        <p:spPr>
          <a:xfrm>
            <a:off x="428595" y="1285859"/>
            <a:ext cx="8501121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1912" marL="176213" rtl="0">
              <a:spcBef>
                <a:spcPts val="1000"/>
              </a:spcBef>
              <a:buFont typeface="Noto Symbol"/>
              <a:buChar char="•"/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  <a:lvl2pPr indent="-82550" marL="361950" rtl="0">
              <a:spcBef>
                <a:spcPts val="1000"/>
              </a:spcBef>
              <a:buFont typeface="Verdana"/>
              <a:buChar char="−"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indent="-69850" marL="539750" rtl="0">
              <a:spcBef>
                <a:spcPts val="1000"/>
              </a:spcBef>
              <a:buFont typeface="Verdana"/>
              <a:buChar char="-"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indent="-44450" marL="717550" rtl="0">
              <a:spcBef>
                <a:spcPts val="1000"/>
              </a:spcBef>
              <a:buFont typeface="Verdana"/>
              <a:buChar char="◦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indent="-74612" marL="900113" rtl="0">
              <a:spcBef>
                <a:spcPts val="1000"/>
              </a:spcBef>
              <a:buFont typeface="Verdana"/>
              <a:buChar char="∙"/>
              <a:defRPr sz="1800">
                <a:latin typeface="Verdana"/>
                <a:ea typeface="Verdana"/>
                <a:cs typeface="Verdana"/>
                <a:sym typeface="Verdana"/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0" y="357187"/>
            <a:ext cx="4620064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2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 ohne Log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0" y="357187"/>
            <a:ext cx="4620064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2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folie">
    <p:bg>
      <p:bgPr>
        <a:gradFill>
          <a:gsLst>
            <a:gs pos="0">
              <a:schemeClr val="accent3"/>
            </a:gs>
            <a:gs pos="50000">
              <a:schemeClr val="accent4"/>
            </a:gs>
            <a:gs pos="100000">
              <a:srgbClr val="E8E8E8"/>
            </a:gs>
          </a:gsLst>
          <a:lin ang="189000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16609" l="12649" r="0" t="0"/>
          <a:stretch/>
        </p:blipFill>
        <p:spPr>
          <a:xfrm>
            <a:off x="0" y="202291"/>
            <a:ext cx="7000891" cy="665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206" y="2214553"/>
            <a:ext cx="2143108" cy="512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ctrTitle"/>
          </p:nvPr>
        </p:nvSpPr>
        <p:spPr>
          <a:xfrm>
            <a:off x="-31" y="4405978"/>
            <a:ext cx="5715039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-31" y="5072062"/>
            <a:ext cx="5429288" cy="500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18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r rote Fade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7322" y="6344801"/>
            <a:ext cx="1357290" cy="32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>
            <p:ph idx="1" type="body"/>
          </p:nvPr>
        </p:nvSpPr>
        <p:spPr>
          <a:xfrm>
            <a:off x="1428728" y="2214553"/>
            <a:ext cx="6215106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1000"/>
              </a:spcBef>
              <a:defRPr b="0" sz="1800">
                <a:latin typeface="Verdana"/>
                <a:ea typeface="Verdana"/>
                <a:cs typeface="Verdana"/>
                <a:sym typeface="Verdana"/>
              </a:defRPr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0" y="357187"/>
            <a:ext cx="2501408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2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 und Log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0" y="357187"/>
            <a:ext cx="4620064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2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ur Weiß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chwarz, Titel, Kein Logo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0" y="357187"/>
            <a:ext cx="4620064" cy="523219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b="0" sz="2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2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ur Schwarz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179388" y="214289"/>
            <a:ext cx="8678891" cy="628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0" baseline="0" sz="44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Last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17918" l="17654" r="0" t="0"/>
          <a:stretch/>
        </p:blipFill>
        <p:spPr>
          <a:xfrm>
            <a:off x="-12947" y="2571742"/>
            <a:ext cx="4297816" cy="4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2" y="500041"/>
            <a:ext cx="2571767" cy="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>
            <p:ph idx="2" type="pic"/>
          </p:nvPr>
        </p:nvSpPr>
        <p:spPr>
          <a:xfrm>
            <a:off x="7242400" y="2928933"/>
            <a:ext cx="1285883" cy="1714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Shape 36"/>
          <p:cNvSpPr/>
          <p:nvPr/>
        </p:nvSpPr>
        <p:spPr>
          <a:xfrm>
            <a:off x="0" y="1443483"/>
            <a:ext cx="2178692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288000" rIns="7200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Vielen Dank!</a:t>
            </a:r>
          </a:p>
        </p:txBody>
      </p:sp>
      <p:sp>
        <p:nvSpPr>
          <p:cNvPr id="37" name="Shape 37"/>
          <p:cNvSpPr/>
          <p:nvPr/>
        </p:nvSpPr>
        <p:spPr>
          <a:xfrm>
            <a:off x="7404577" y="5008010"/>
            <a:ext cx="1454371" cy="355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400" u="none" cap="none" strike="noStrike">
              <a:solidFill>
                <a:srgbClr val="5353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7256206" y="1428736"/>
            <a:ext cx="1887793" cy="144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camunda services GmbH</a:t>
            </a:r>
            <a:b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Zossener Str. 55-58</a:t>
            </a:r>
            <a:b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10961 Berlin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Telefon:</a:t>
            </a:r>
            <a:r>
              <a:rPr b="0" baseline="0" i="0" lang="de-DE" sz="10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+49 30 664 0409-00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Telefax:</a:t>
            </a:r>
            <a:r>
              <a:rPr b="0" baseline="0" i="0" lang="de-DE" sz="10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+49 30 664 0409-29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Email: info@camunda.com</a:t>
            </a:r>
          </a:p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rgbClr val="5353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256206" y="5988626"/>
            <a:ext cx="1272399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www.bpm-guide.de</a:t>
            </a:r>
          </a:p>
        </p:txBody>
      </p:sp>
      <p:sp>
        <p:nvSpPr>
          <p:cNvPr id="40" name="Shape 40"/>
          <p:cNvSpPr/>
          <p:nvPr/>
        </p:nvSpPr>
        <p:spPr>
          <a:xfrm>
            <a:off x="7256206" y="5786453"/>
            <a:ext cx="150849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rIns="0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B5152B"/>
                </a:solidFill>
                <a:latin typeface="Arial"/>
                <a:ea typeface="Arial"/>
                <a:cs typeface="Arial"/>
                <a:sym typeface="Arial"/>
              </a:rPr>
              <a:t>Der Praxis-Blog zu BPM: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5929321" y="4437885"/>
            <a:ext cx="1214446" cy="276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200" u="none" cap="none" strike="noStrike">
                <a:solidFill>
                  <a:srgbClr val="53534D"/>
                </a:solidFill>
                <a:latin typeface="Arial"/>
                <a:ea typeface="Arial"/>
                <a:cs typeface="Arial"/>
                <a:sym typeface="Arial"/>
              </a:rPr>
              <a:t>@camunda.com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557383" y="4214817"/>
            <a:ext cx="15863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defRPr b="0" sz="1200"/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557383" y="3929066"/>
            <a:ext cx="15863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defRPr b="0"/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572000" y="4486071"/>
            <a:ext cx="158638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r">
              <a:spcBef>
                <a:spcPts val="0"/>
              </a:spcBef>
              <a:defRPr b="0" sz="1200"/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5" type="body"/>
          </p:nvPr>
        </p:nvSpPr>
        <p:spPr>
          <a:xfrm>
            <a:off x="214282" y="4998376"/>
            <a:ext cx="2786082" cy="2769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1800">
                <a:solidFill>
                  <a:schemeClr val="lt2"/>
                </a:solidFill>
              </a:defRPr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6" type="body"/>
          </p:nvPr>
        </p:nvSpPr>
        <p:spPr>
          <a:xfrm>
            <a:off x="214282" y="5387473"/>
            <a:ext cx="2786082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baseline="0" sz="1200">
                <a:solidFill>
                  <a:schemeClr val="accent3"/>
                </a:solidFill>
              </a:defRPr>
            </a:lvl1pPr>
            <a:lvl2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2pPr>
            <a:lvl3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3pPr>
            <a:lvl4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4pPr>
            <a:lvl5pPr rtl="0">
              <a:spcBef>
                <a:spcPts val="0"/>
              </a:spcBef>
              <a:defRPr i="0" sz="1400">
                <a:solidFill>
                  <a:schemeClr val="accent3"/>
                </a:solidFill>
              </a:defRPr>
            </a:lvl5pPr>
            <a:lvl6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rtl="0">
              <a:spcBef>
                <a:spcPts val="0"/>
              </a:spcBef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rtl="0">
              <a:spcBef>
                <a:spcPts val="0"/>
              </a:spcBef>
              <a:defRPr baseline="0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07322" y="6344801"/>
            <a:ext cx="1357290" cy="3242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395536" y="731167"/>
            <a:ext cx="5247599" cy="53504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5355246" y="478944"/>
            <a:ext cx="431999" cy="4319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8F89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de-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0" name="Shape 50"/>
          <p:cNvSpPr/>
          <p:nvPr/>
        </p:nvSpPr>
        <p:spPr>
          <a:xfrm>
            <a:off x="806554" y="1066282"/>
            <a:ext cx="4476600" cy="42623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590529" y="922692"/>
            <a:ext cx="431999" cy="4319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de-DE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</a:p>
        </p:txBody>
      </p:sp>
      <p:sp>
        <p:nvSpPr>
          <p:cNvPr id="52" name="Shape 52"/>
          <p:cNvSpPr/>
          <p:nvPr/>
        </p:nvSpPr>
        <p:spPr>
          <a:xfrm>
            <a:off x="1466813" y="1401791"/>
            <a:ext cx="3672299" cy="2808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1820233" y="3167785"/>
            <a:ext cx="13116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Task/Execution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Listener</a:t>
            </a:r>
          </a:p>
        </p:txBody>
      </p:sp>
      <p:sp>
        <p:nvSpPr>
          <p:cNvPr id="54" name="Shape 54"/>
          <p:cNvSpPr/>
          <p:nvPr/>
        </p:nvSpPr>
        <p:spPr>
          <a:xfrm>
            <a:off x="3419873" y="3166412"/>
            <a:ext cx="13257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Delegate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838" y="1689823"/>
            <a:ext cx="3189299" cy="136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56" name="Shape 56"/>
          <p:cNvSpPr/>
          <p:nvPr/>
        </p:nvSpPr>
        <p:spPr>
          <a:xfrm>
            <a:off x="1250790" y="1258200"/>
            <a:ext cx="431999" cy="431999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/>
              <a:buNone/>
            </a:pPr>
            <a:r>
              <a:rPr b="1" baseline="0" i="0" lang="de-DE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</a:p>
        </p:txBody>
      </p:sp>
      <p:sp>
        <p:nvSpPr>
          <p:cNvPr id="57" name="Shape 57"/>
          <p:cNvSpPr/>
          <p:nvPr/>
        </p:nvSpPr>
        <p:spPr>
          <a:xfrm>
            <a:off x="1187624" y="4363539"/>
            <a:ext cx="11520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Some Library </a:t>
            </a:r>
          </a:p>
        </p:txBody>
      </p:sp>
      <p:sp>
        <p:nvSpPr>
          <p:cNvPr id="58" name="Shape 58"/>
          <p:cNvSpPr/>
          <p:nvPr/>
        </p:nvSpPr>
        <p:spPr>
          <a:xfrm>
            <a:off x="2540803" y="4363539"/>
            <a:ext cx="1164299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</a:t>
            </a:r>
          </a:p>
        </p:txBody>
      </p:sp>
      <p:sp>
        <p:nvSpPr>
          <p:cNvPr id="59" name="Shape 59"/>
          <p:cNvSpPr/>
          <p:nvPr/>
        </p:nvSpPr>
        <p:spPr>
          <a:xfrm>
            <a:off x="1820232" y="3742051"/>
            <a:ext cx="13116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Some Library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</a:p>
        </p:txBody>
      </p:sp>
      <p:sp>
        <p:nvSpPr>
          <p:cNvPr id="60" name="Shape 60"/>
          <p:cNvSpPr/>
          <p:nvPr/>
        </p:nvSpPr>
        <p:spPr>
          <a:xfrm>
            <a:off x="3419871" y="3730612"/>
            <a:ext cx="13257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Mock</a:t>
            </a:r>
          </a:p>
        </p:txBody>
      </p:sp>
      <p:sp>
        <p:nvSpPr>
          <p:cNvPr id="61" name="Shape 61"/>
          <p:cNvSpPr/>
          <p:nvPr/>
        </p:nvSpPr>
        <p:spPr>
          <a:xfrm>
            <a:off x="1166595" y="5489057"/>
            <a:ext cx="1152000" cy="431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</a:t>
            </a:r>
          </a:p>
        </p:txBody>
      </p:sp>
      <p:sp>
        <p:nvSpPr>
          <p:cNvPr id="62" name="Shape 62"/>
          <p:cNvSpPr/>
          <p:nvPr/>
        </p:nvSpPr>
        <p:spPr>
          <a:xfrm>
            <a:off x="2540803" y="5489057"/>
            <a:ext cx="1164299" cy="431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External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</a:p>
        </p:txBody>
      </p:sp>
      <p:sp>
        <p:nvSpPr>
          <p:cNvPr id="63" name="Shape 63"/>
          <p:cNvSpPr/>
          <p:nvPr/>
        </p:nvSpPr>
        <p:spPr>
          <a:xfrm>
            <a:off x="3923928" y="5483696"/>
            <a:ext cx="1057499" cy="4319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  <p:cxnSp>
        <p:nvCxnSpPr>
          <p:cNvPr id="64" name="Shape 64"/>
          <p:cNvCxnSpPr/>
          <p:nvPr/>
        </p:nvCxnSpPr>
        <p:spPr>
          <a:xfrm flipH="1" rot="10800000">
            <a:off x="5004048" y="1258064"/>
            <a:ext cx="1223999" cy="33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/>
          <p:nvPr/>
        </p:nvSpPr>
        <p:spPr>
          <a:xfrm>
            <a:off x="6215637" y="895649"/>
            <a:ext cx="2604900" cy="149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Goal: Process Model with Data, EL &amp; </a:t>
            </a:r>
            <a:r>
              <a:rPr lang="de-DE">
                <a:solidFill>
                  <a:schemeClr val="accent3"/>
                </a:solidFill>
              </a:rPr>
              <a:t>Delegation Code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400" u="none" cap="none" strike="noStrike"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In Memory DB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Single Thread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No Container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No JobExecutor</a:t>
            </a:r>
          </a:p>
        </p:txBody>
      </p:sp>
      <p:cxnSp>
        <p:nvCxnSpPr>
          <p:cNvPr id="66" name="Shape 66"/>
          <p:cNvCxnSpPr>
            <a:endCxn id="67" idx="1"/>
          </p:cNvCxnSpPr>
          <p:nvPr/>
        </p:nvCxnSpPr>
        <p:spPr>
          <a:xfrm flipH="1" rot="10800000">
            <a:off x="5131750" y="3711876"/>
            <a:ext cx="1083900" cy="10116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Shape 67"/>
          <p:cNvSpPr/>
          <p:nvPr/>
        </p:nvSpPr>
        <p:spPr>
          <a:xfrm>
            <a:off x="6215650" y="3058926"/>
            <a:ext cx="2244900" cy="130589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Goal: Integration with </a:t>
            </a:r>
            <a:r>
              <a:rPr lang="de-DE">
                <a:solidFill>
                  <a:schemeClr val="accent3"/>
                </a:solidFill>
              </a:rPr>
              <a:t>Business Logic and Runtime Container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Container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Arquillian &amp; co</a:t>
            </a:r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5152803" y="5347830"/>
            <a:ext cx="1075500" cy="315900"/>
          </a:xfrm>
          <a:prstGeom prst="straightConnector1">
            <a:avLst/>
          </a:prstGeom>
          <a:solidFill>
            <a:schemeClr val="accent2"/>
          </a:solidFill>
          <a:ln cap="flat" cmpd="sng" w="25400">
            <a:solidFill>
              <a:srgbClr val="8F896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/>
          <p:nvPr/>
        </p:nvSpPr>
        <p:spPr>
          <a:xfrm>
            <a:off x="6215650" y="4799750"/>
            <a:ext cx="2244900" cy="118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F896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Goal: </a:t>
            </a:r>
            <a:r>
              <a:rPr lang="de-DE">
                <a:solidFill>
                  <a:schemeClr val="accent3"/>
                </a:solidFill>
              </a:rPr>
              <a:t>Integration with External Systems and UI</a:t>
            </a:r>
            <a:r>
              <a:rPr b="0" baseline="0" i="0" lang="de-DE" sz="1400" u="none" cap="none" strike="noStrike">
                <a:solidFill>
                  <a:schemeClr val="accent3"/>
                </a:solidFill>
              </a:rPr>
              <a:t> 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400" u="none" cap="none" strike="noStrike">
              <a:solidFill>
                <a:schemeClr val="accent3"/>
              </a:solidFill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Integration Tests</a:t>
            </a:r>
          </a:p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rial"/>
              <a:buChar char="•"/>
            </a:pPr>
            <a:r>
              <a:rPr b="0" baseline="0" i="0" lang="de-DE" sz="1400" u="none" cap="none" strike="noStrike">
                <a:solidFill>
                  <a:schemeClr val="accent3"/>
                </a:solidFill>
              </a:rPr>
              <a:t>Human Driven</a:t>
            </a:r>
          </a:p>
        </p:txBody>
      </p:sp>
      <p:sp>
        <p:nvSpPr>
          <p:cNvPr id="70" name="Shape 70"/>
          <p:cNvSpPr/>
          <p:nvPr/>
        </p:nvSpPr>
        <p:spPr>
          <a:xfrm>
            <a:off x="3923928" y="4363539"/>
            <a:ext cx="1057499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Beans &amp; Entities</a:t>
            </a:r>
          </a:p>
        </p:txBody>
      </p:sp>
      <p:sp>
        <p:nvSpPr>
          <p:cNvPr id="71" name="Shape 71"/>
          <p:cNvSpPr/>
          <p:nvPr/>
        </p:nvSpPr>
        <p:spPr>
          <a:xfrm>
            <a:off x="1166594" y="4865276"/>
            <a:ext cx="1152000" cy="35999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6800" lIns="72000" rIns="72000" tIns="4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ourier New"/>
              <a:buNone/>
            </a:pPr>
            <a:r>
              <a:rPr b="1" baseline="0" i="0" lang="de-DE" sz="10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External System Mock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munda">
  <a:themeElements>
    <a:clrScheme name="camunda">
      <a:dk1>
        <a:srgbClr val="000000"/>
      </a:dk1>
      <a:lt1>
        <a:srgbClr val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